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256" r:id="rId2"/>
    <p:sldId id="340" r:id="rId3"/>
    <p:sldId id="286" r:id="rId4"/>
    <p:sldId id="287" r:id="rId5"/>
    <p:sldId id="288" r:id="rId6"/>
    <p:sldId id="289" r:id="rId7"/>
    <p:sldId id="290" r:id="rId8"/>
    <p:sldId id="295" r:id="rId9"/>
    <p:sldId id="344" r:id="rId10"/>
    <p:sldId id="338" r:id="rId11"/>
    <p:sldId id="258" r:id="rId12"/>
    <p:sldId id="260" r:id="rId13"/>
    <p:sldId id="336" r:id="rId14"/>
    <p:sldId id="341" r:id="rId15"/>
    <p:sldId id="311" r:id="rId16"/>
    <p:sldId id="349" r:id="rId17"/>
    <p:sldId id="353" r:id="rId18"/>
    <p:sldId id="354" r:id="rId19"/>
    <p:sldId id="351" r:id="rId20"/>
    <p:sldId id="271" r:id="rId21"/>
    <p:sldId id="272" r:id="rId22"/>
    <p:sldId id="364" r:id="rId23"/>
    <p:sldId id="274" r:id="rId24"/>
    <p:sldId id="362" r:id="rId25"/>
    <p:sldId id="363" r:id="rId26"/>
    <p:sldId id="282" r:id="rId27"/>
    <p:sldId id="345" r:id="rId28"/>
    <p:sldId id="277" r:id="rId29"/>
    <p:sldId id="357" r:id="rId30"/>
    <p:sldId id="358" r:id="rId31"/>
    <p:sldId id="359" r:id="rId32"/>
    <p:sldId id="360" r:id="rId33"/>
    <p:sldId id="361" r:id="rId34"/>
    <p:sldId id="355" r:id="rId35"/>
    <p:sldId id="36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E1679-E8E9-B349-F652-841441CD73F0}" name="Angela Gee" initials="AG" userId="S::Angela.Gee@albertahealthservices.ca::8ad045c2-19df-4d09-8a9d-08865b9d8c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56658" autoAdjust="0"/>
  </p:normalViewPr>
  <p:slideViewPr>
    <p:cSldViewPr snapToGrid="0">
      <p:cViewPr varScale="1">
        <p:scale>
          <a:sx n="55" d="100"/>
          <a:sy n="55" d="100"/>
        </p:scale>
        <p:origin x="1508" y="44"/>
      </p:cViewPr>
      <p:guideLst>
        <p:guide orient="horz" pos="2160"/>
        <p:guide pos="3840"/>
      </p:guideLst>
    </p:cSldViewPr>
  </p:slideViewPr>
  <p:outlineViewPr>
    <p:cViewPr>
      <p:scale>
        <a:sx n="33" d="100"/>
        <a:sy n="33" d="100"/>
      </p:scale>
      <p:origin x="0" y="-7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7A013-CF8C-4E19-AC38-1EE9F0D906C3}"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7F183-14D6-4A8C-B549-0F47E82887CC}" type="slidenum">
              <a:rPr lang="en-US" smtClean="0"/>
              <a:t>‹#›</a:t>
            </a:fld>
            <a:endParaRPr lang="en-US"/>
          </a:p>
        </p:txBody>
      </p:sp>
    </p:spTree>
    <p:extLst>
      <p:ext uri="{BB962C8B-B14F-4D97-AF65-F5344CB8AC3E}">
        <p14:creationId xmlns:p14="http://schemas.microsoft.com/office/powerpoint/2010/main" val="386317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thank the CSHP-AB branch education committee for inviting us here this morning. We’ll be reviewing our top palliative studies of 2021 and their impacts on practice.</a:t>
            </a:r>
          </a:p>
        </p:txBody>
      </p:sp>
      <p:sp>
        <p:nvSpPr>
          <p:cNvPr id="4" name="Slide Number Placeholder 3"/>
          <p:cNvSpPr>
            <a:spLocks noGrp="1"/>
          </p:cNvSpPr>
          <p:nvPr>
            <p:ph type="sldNum" sz="quarter" idx="5"/>
          </p:nvPr>
        </p:nvSpPr>
        <p:spPr/>
        <p:txBody>
          <a:bodyPr/>
          <a:lstStyle/>
          <a:p>
            <a:fld id="{F187F183-14D6-4A8C-B549-0F47E82887CC}" type="slidenum">
              <a:rPr lang="en-US" smtClean="0"/>
              <a:t>1</a:t>
            </a:fld>
            <a:endParaRPr lang="en-US" dirty="0"/>
          </a:p>
        </p:txBody>
      </p:sp>
    </p:spTree>
    <p:extLst>
      <p:ext uri="{BB962C8B-B14F-4D97-AF65-F5344CB8AC3E}">
        <p14:creationId xmlns:p14="http://schemas.microsoft.com/office/powerpoint/2010/main" val="220932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next paper is on the use of prophylactic </a:t>
            </a:r>
            <a:r>
              <a:rPr lang="en-US" sz="2000" dirty="0" err="1"/>
              <a:t>sc</a:t>
            </a:r>
            <a:r>
              <a:rPr lang="en-US" sz="2000" dirty="0"/>
              <a:t> scop </a:t>
            </a:r>
            <a:r>
              <a:rPr lang="en-US" sz="2000" dirty="0" err="1"/>
              <a:t>butylbromide</a:t>
            </a:r>
            <a:r>
              <a:rPr lang="en-US" sz="2000" dirty="0"/>
              <a:t> on death rattle. We know that noising breathing at the end of life is common and can cause distress to caregivers. So the question we’re asking here is whether we can reduce the prevalence of this distressing symptom at the end of life.</a:t>
            </a:r>
          </a:p>
          <a:p>
            <a:endParaRPr lang="en-US" sz="2000" dirty="0"/>
          </a:p>
          <a:p>
            <a:r>
              <a:rPr lang="en-US" sz="2000" dirty="0"/>
              <a:t>Death rattle prevalence is 12-92%</a:t>
            </a:r>
          </a:p>
          <a:p>
            <a:r>
              <a:rPr lang="en-US" sz="2000" dirty="0"/>
              <a:t>Patient and family impact</a:t>
            </a:r>
          </a:p>
          <a:p>
            <a:r>
              <a:rPr lang="en-US" sz="2000" dirty="0"/>
              <a:t>Management: repositioning, education/reassurance</a:t>
            </a:r>
          </a:p>
          <a:p>
            <a:endParaRPr lang="en-US" sz="2000" dirty="0"/>
          </a:p>
          <a:p>
            <a:r>
              <a:rPr lang="en-US" sz="2000" dirty="0"/>
              <a:t>Anticholinergics: no evidence of benefit in some studies</a:t>
            </a:r>
          </a:p>
          <a:p>
            <a:pPr lvl="1"/>
            <a:r>
              <a:rPr lang="en-US" sz="1800" dirty="0"/>
              <a:t>Decrease mucus production, don’t get rid of what is there</a:t>
            </a:r>
          </a:p>
        </p:txBody>
      </p:sp>
      <p:sp>
        <p:nvSpPr>
          <p:cNvPr id="4" name="Slide Number Placeholder 3"/>
          <p:cNvSpPr>
            <a:spLocks noGrp="1"/>
          </p:cNvSpPr>
          <p:nvPr>
            <p:ph type="sldNum" sz="quarter" idx="5"/>
          </p:nvPr>
        </p:nvSpPr>
        <p:spPr/>
        <p:txBody>
          <a:bodyPr/>
          <a:lstStyle/>
          <a:p>
            <a:fld id="{F187F183-14D6-4A8C-B549-0F47E82887CC}" type="slidenum">
              <a:rPr lang="en-US" smtClean="0"/>
              <a:t>10</a:t>
            </a:fld>
            <a:endParaRPr lang="en-US"/>
          </a:p>
        </p:txBody>
      </p:sp>
    </p:spTree>
    <p:extLst>
      <p:ext uri="{BB962C8B-B14F-4D97-AF65-F5344CB8AC3E}">
        <p14:creationId xmlns:p14="http://schemas.microsoft.com/office/powerpoint/2010/main" val="33761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was a double blind, randomized, placebo-controlled multicenter trial. At recognition of the dying phase, patients were administered scop </a:t>
            </a:r>
            <a:r>
              <a:rPr lang="en-US" dirty="0" err="1"/>
              <a:t>butylbromide</a:t>
            </a:r>
            <a:r>
              <a:rPr lang="en-US" dirty="0"/>
              <a:t> (aka hyoscine </a:t>
            </a:r>
            <a:r>
              <a:rPr lang="en-US" dirty="0" err="1"/>
              <a:t>butylbromide</a:t>
            </a:r>
            <a:r>
              <a:rPr lang="en-US" dirty="0"/>
              <a:t> or </a:t>
            </a:r>
            <a:r>
              <a:rPr lang="en-US" dirty="0" err="1"/>
              <a:t>Buscopan</a:t>
            </a:r>
            <a:r>
              <a:rPr lang="en-US" dirty="0"/>
              <a:t>) at a dose of 20mg </a:t>
            </a:r>
            <a:r>
              <a:rPr lang="en-US" dirty="0" err="1"/>
              <a:t>sc</a:t>
            </a:r>
            <a:r>
              <a:rPr lang="en-US" dirty="0"/>
              <a:t> four times daily or placebo. Patients were monitored every four hours for symptoms. And this continued until death, the endpoint was reached (defined as a grade 2 or higher death rattle at 2 consecutive time points) or if greater than 8 days had passed, at which point patients were excluded from the trial under the </a:t>
            </a:r>
            <a:r>
              <a:rPr lang="en-US" dirty="0" err="1"/>
              <a:t>assumptoion</a:t>
            </a:r>
            <a:r>
              <a:rPr lang="en-US" dirty="0"/>
              <a:t> that they weren’t actually in the dying phase. Note that grade 2 death rattle means that this was audible from the end of the patient’s bed (on a range of 0 to 3)</a:t>
            </a:r>
          </a:p>
          <a:p>
            <a:endParaRPr lang="en-US" dirty="0"/>
          </a:p>
          <a:p>
            <a:r>
              <a:rPr lang="en-US" dirty="0"/>
              <a:t>April 2017-Dec 2019 (2 ½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Patients consented in advance</a:t>
            </a:r>
          </a:p>
          <a:p>
            <a:endParaRPr lang="en-US" dirty="0"/>
          </a:p>
          <a:p>
            <a:endParaRPr lang="en-US" dirty="0"/>
          </a:p>
          <a:p>
            <a:r>
              <a:rPr lang="en-US" dirty="0"/>
              <a:t>Care Program for the Dying q4h: physical, psychological, social and spiritual (includes pain, dyspnea, N/V, dry mouth, urinary retention, restlessness)</a:t>
            </a:r>
          </a:p>
          <a:p>
            <a:r>
              <a:rPr lang="en-US" dirty="0"/>
              <a:t>Death rattle scale</a:t>
            </a:r>
          </a:p>
          <a:p>
            <a:pPr lvl="1"/>
            <a:r>
              <a:rPr lang="en-US" dirty="0"/>
              <a:t>0: no rattle</a:t>
            </a:r>
          </a:p>
          <a:p>
            <a:pPr lvl="1"/>
            <a:r>
              <a:rPr lang="en-US" dirty="0"/>
              <a:t>1: audible close to patient</a:t>
            </a:r>
          </a:p>
          <a:p>
            <a:pPr lvl="1"/>
            <a:r>
              <a:rPr lang="en-US" b="1" dirty="0"/>
              <a:t>2: audible at end of bed</a:t>
            </a:r>
          </a:p>
          <a:p>
            <a:pPr lvl="1"/>
            <a:r>
              <a:rPr lang="en-US" dirty="0"/>
              <a:t>3: audible at door</a:t>
            </a:r>
          </a:p>
          <a:p>
            <a:r>
              <a:rPr lang="en-US" dirty="0"/>
              <a:t>Vancouver Interaction and Calmness Scale for restlessness</a:t>
            </a:r>
          </a:p>
          <a:p>
            <a:r>
              <a:rPr lang="en-US" dirty="0"/>
              <a:t>Use of sedatives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Endpoints</a:t>
            </a:r>
            <a:r>
              <a:rPr lang="en-US" baseline="0" dirty="0"/>
              <a:t> not reported: QOL last 3d, Quality of dying (RN), QOL and QOD according to relatives, bereavement of relatives, experience of relatives with patients participation in RCT</a:t>
            </a:r>
            <a:endParaRPr lang="en-US" dirty="0"/>
          </a:p>
          <a:p>
            <a:endParaRPr lang="en-US" dirty="0"/>
          </a:p>
          <a:p>
            <a:r>
              <a:rPr lang="en-US" sz="1200" dirty="0"/>
              <a:t>Life expectancy ≥3days, capable of understanding information provided</a:t>
            </a:r>
          </a:p>
          <a:p>
            <a:r>
              <a:rPr lang="en-US" sz="1200" dirty="0"/>
              <a:t>No tracheostomy, active respiratory infection, use of anticholinergics or octreotide</a:t>
            </a:r>
          </a:p>
          <a:p>
            <a:endParaRPr lang="en-US" dirty="0"/>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11</a:t>
            </a:fld>
            <a:endParaRPr lang="en-US"/>
          </a:p>
        </p:txBody>
      </p:sp>
    </p:spTree>
    <p:extLst>
      <p:ext uri="{BB962C8B-B14F-4D97-AF65-F5344CB8AC3E}">
        <p14:creationId xmlns:p14="http://schemas.microsoft.com/office/powerpoint/2010/main" val="90507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enrolled 157 patients, most of whom had cancer. We can see that the curves separated early and the impact was sustained. 13% of patients in the treatment group experienced death rattle vs 27% in the placebo group, which was significant. As secondary outcomes, the investigators also looked at common side effects of restlessness, dry mouth, and urinary retention, none of which were considered significant. What did come up as significant was a longer dying phase in patients who received active treatment  at 42.8 hours vs 29.5 hours in the placebo arm. This was consistent with other previous trials. </a:t>
            </a:r>
          </a:p>
          <a:p>
            <a:endParaRPr lang="en-US" dirty="0"/>
          </a:p>
          <a:p>
            <a:endParaRPr lang="en-US" dirty="0"/>
          </a:p>
          <a:p>
            <a:r>
              <a:rPr lang="en-US" dirty="0"/>
              <a:t>79 scop / 78 placebo</a:t>
            </a:r>
          </a:p>
          <a:p>
            <a:endParaRPr lang="en-US" dirty="0"/>
          </a:p>
          <a:p>
            <a:r>
              <a:rPr lang="en-US" dirty="0"/>
              <a:t>Decreased rattle P0.2 = significant</a:t>
            </a:r>
          </a:p>
          <a:p>
            <a:r>
              <a:rPr lang="en-US" dirty="0"/>
              <a:t>Curve separated early, sustained</a:t>
            </a:r>
          </a:p>
          <a:p>
            <a:r>
              <a:rPr lang="en-US" dirty="0"/>
              <a:t>Some rattle before dying phase recognized. Not all rattle can be prevented.</a:t>
            </a:r>
          </a:p>
          <a:p>
            <a:endParaRPr lang="en-US" dirty="0"/>
          </a:p>
          <a:p>
            <a:r>
              <a:rPr lang="en-US" dirty="0"/>
              <a:t>Secondary &amp; exploratory outcomes</a:t>
            </a:r>
          </a:p>
          <a:p>
            <a:r>
              <a:rPr lang="en-US" dirty="0"/>
              <a:t>Dry mouth = (increased frequency of mouthcare needed)</a:t>
            </a:r>
          </a:p>
          <a:p>
            <a:r>
              <a:rPr lang="en-US" dirty="0"/>
              <a:t>SB 42.8 hours to death, P 29.5 hours (consistent with another trial)</a:t>
            </a:r>
          </a:p>
          <a:p>
            <a:endParaRPr lang="en-US" dirty="0"/>
          </a:p>
          <a:p>
            <a:r>
              <a:rPr lang="en-US" dirty="0"/>
              <a:t>Group considered to be higher risk for secretions (lung ca, </a:t>
            </a:r>
            <a:r>
              <a:rPr lang="en-US" dirty="0" err="1"/>
              <a:t>copd</a:t>
            </a:r>
            <a:r>
              <a:rPr lang="en-US" dirty="0"/>
              <a:t>, smoking) actually had less death rattle than the rest of the placebo group.</a:t>
            </a:r>
          </a:p>
        </p:txBody>
      </p:sp>
      <p:sp>
        <p:nvSpPr>
          <p:cNvPr id="4" name="Slide Number Placeholder 3"/>
          <p:cNvSpPr>
            <a:spLocks noGrp="1"/>
          </p:cNvSpPr>
          <p:nvPr>
            <p:ph type="sldNum" sz="quarter" idx="5"/>
          </p:nvPr>
        </p:nvSpPr>
        <p:spPr/>
        <p:txBody>
          <a:bodyPr/>
          <a:lstStyle/>
          <a:p>
            <a:fld id="{F187F183-14D6-4A8C-B549-0F47E82887CC}" type="slidenum">
              <a:rPr lang="en-US" smtClean="0"/>
              <a:t>12</a:t>
            </a:fld>
            <a:endParaRPr lang="en-US"/>
          </a:p>
        </p:txBody>
      </p:sp>
    </p:spTree>
    <p:extLst>
      <p:ext uri="{BB962C8B-B14F-4D97-AF65-F5344CB8AC3E}">
        <p14:creationId xmlns:p14="http://schemas.microsoft.com/office/powerpoint/2010/main" val="299733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paper, we consider the use of prophylactic </a:t>
            </a:r>
            <a:r>
              <a:rPr lang="en-US" dirty="0" err="1"/>
              <a:t>sc</a:t>
            </a:r>
            <a:r>
              <a:rPr lang="en-US" dirty="0"/>
              <a:t> scop </a:t>
            </a:r>
            <a:r>
              <a:rPr lang="en-US" dirty="0" err="1"/>
              <a:t>butylbromide</a:t>
            </a:r>
            <a:r>
              <a:rPr lang="en-US" dirty="0"/>
              <a:t> in specific scenarios. Similar to the last article, we suggest exploring fears and goals with patients and families. We would consider using this treatment when families express a distressing experience or fear of death rattle. We would avoid its use in families who express concern of a long dying phase.</a:t>
            </a:r>
          </a:p>
        </p:txBody>
      </p:sp>
      <p:sp>
        <p:nvSpPr>
          <p:cNvPr id="4" name="Slide Number Placeholder 3"/>
          <p:cNvSpPr>
            <a:spLocks noGrp="1"/>
          </p:cNvSpPr>
          <p:nvPr>
            <p:ph type="sldNum" sz="quarter" idx="5"/>
          </p:nvPr>
        </p:nvSpPr>
        <p:spPr/>
        <p:txBody>
          <a:bodyPr/>
          <a:lstStyle/>
          <a:p>
            <a:fld id="{F187F183-14D6-4A8C-B549-0F47E82887CC}" type="slidenum">
              <a:rPr lang="en-US" smtClean="0"/>
              <a:t>13</a:t>
            </a:fld>
            <a:endParaRPr lang="en-US"/>
          </a:p>
        </p:txBody>
      </p:sp>
    </p:spTree>
    <p:extLst>
      <p:ext uri="{BB962C8B-B14F-4D97-AF65-F5344CB8AC3E}">
        <p14:creationId xmlns:p14="http://schemas.microsoft.com/office/powerpoint/2010/main" val="303772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article we’re reviewing today is about the management of cancer pain in individuals with opioid use disorder. We know that clinicians in palliative care spend a substantial amount of time managing opioid misuse or use disorder, so our question we are looking to answer is how to manage cancer pain in patients who are taking Suboxone or methadone for opioid use disorder.</a:t>
            </a:r>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14</a:t>
            </a:fld>
            <a:endParaRPr lang="en-US"/>
          </a:p>
        </p:txBody>
      </p:sp>
    </p:spTree>
    <p:extLst>
      <p:ext uri="{BB962C8B-B14F-4D97-AF65-F5344CB8AC3E}">
        <p14:creationId xmlns:p14="http://schemas.microsoft.com/office/powerpoint/2010/main" val="35156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expert consensus statement was devised through a three round modified Delphi process, involving 120 clinicians with specialties in palliative care and/or addictions. These respondents were split between 2 panels to determine perspectives on approaching the management of pain and opioid use disorder in patients with advanced cancer.</a:t>
            </a:r>
          </a:p>
          <a:p>
            <a:endParaRPr lang="en-US" dirty="0"/>
          </a:p>
          <a:p>
            <a:endParaRPr lang="en-US" dirty="0"/>
          </a:p>
          <a:p>
            <a:r>
              <a:rPr lang="en-US" dirty="0"/>
              <a:t>115/120 were</a:t>
            </a:r>
            <a:r>
              <a:rPr lang="en-US" baseline="0" dirty="0"/>
              <a:t> physicians, 5 were NPs</a:t>
            </a:r>
          </a:p>
          <a:p>
            <a:endParaRPr lang="en-US" baseline="0" dirty="0"/>
          </a:p>
        </p:txBody>
      </p:sp>
      <p:sp>
        <p:nvSpPr>
          <p:cNvPr id="4" name="Slide Number Placeholder 3"/>
          <p:cNvSpPr>
            <a:spLocks noGrp="1"/>
          </p:cNvSpPr>
          <p:nvPr>
            <p:ph type="sldNum" sz="quarter" idx="10"/>
          </p:nvPr>
        </p:nvSpPr>
        <p:spPr/>
        <p:txBody>
          <a:bodyPr/>
          <a:lstStyle/>
          <a:p>
            <a:fld id="{F187F183-14D6-4A8C-B549-0F47E82887CC}" type="slidenum">
              <a:rPr lang="en-US" smtClean="0"/>
              <a:t>15</a:t>
            </a:fld>
            <a:endParaRPr lang="en-US"/>
          </a:p>
        </p:txBody>
      </p:sp>
    </p:spTree>
    <p:extLst>
      <p:ext uri="{BB962C8B-B14F-4D97-AF65-F5344CB8AC3E}">
        <p14:creationId xmlns:p14="http://schemas.microsoft.com/office/powerpoint/2010/main" val="203603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GuardianSansGR-Regular"/>
              </a:rPr>
              <a:t>The two panels were provided the same patient scenarios: A 50-year-old patient with advanced cancer who is taking active anticancer treatment. They have pain related to cancer or its treatment and they have concurrent OUD. In the first scenario, this patient is taking buprenorphine-naloxone regularly. In the second, the patient is taking methadone. Their OUD is managed and stable.</a:t>
            </a:r>
          </a:p>
          <a:p>
            <a:r>
              <a:rPr lang="en-US" sz="1200" b="1" dirty="0"/>
              <a:t>Panel A was told these patients have a prognosis of weeks to months</a:t>
            </a:r>
          </a:p>
          <a:p>
            <a:r>
              <a:rPr lang="en-US" sz="1200" b="1" dirty="0"/>
              <a:t>Panel B was told these patients have a prognosis of months to years</a:t>
            </a:r>
          </a:p>
          <a:p>
            <a:pPr algn="l"/>
            <a:r>
              <a:rPr lang="en-US" dirty="0"/>
              <a:t>I do want to note that these images were taken from the original article and modified slightly.</a:t>
            </a:r>
          </a:p>
        </p:txBody>
      </p:sp>
      <p:sp>
        <p:nvSpPr>
          <p:cNvPr id="4" name="Slide Number Placeholder 3"/>
          <p:cNvSpPr>
            <a:spLocks noGrp="1"/>
          </p:cNvSpPr>
          <p:nvPr>
            <p:ph type="sldNum" sz="quarter" idx="5"/>
          </p:nvPr>
        </p:nvSpPr>
        <p:spPr/>
        <p:txBody>
          <a:bodyPr/>
          <a:lstStyle/>
          <a:p>
            <a:fld id="{F187F183-14D6-4A8C-B549-0F47E82887CC}" type="slidenum">
              <a:rPr lang="en-US" smtClean="0"/>
              <a:t>16</a:t>
            </a:fld>
            <a:endParaRPr lang="en-US"/>
          </a:p>
        </p:txBody>
      </p:sp>
    </p:spTree>
    <p:extLst>
      <p:ext uri="{BB962C8B-B14F-4D97-AF65-F5344CB8AC3E}">
        <p14:creationId xmlns:p14="http://schemas.microsoft.com/office/powerpoint/2010/main" val="318888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Patient 1, our suboxone patient, is experiencing pain. The first recommendation from this group is to divide the dose three times daily. If that is insufficient, they recommend: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1. Switching to methadone </a:t>
            </a:r>
            <a:r>
              <a:rPr lang="en-US" sz="1200" b="0" i="0" u="none" strike="noStrike" baseline="0" dirty="0" err="1"/>
              <a:t>tid</a:t>
            </a:r>
            <a:r>
              <a:rPr lang="en-US" sz="1200" b="0" i="0" u="none" strike="noStrike" baseline="0" dirty="0"/>
              <a:t>, assuming the QTc normal.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2. Continuing Suboxone and adding a full agonist opioid, depending on a good </a:t>
            </a:r>
            <a:r>
              <a:rPr lang="en-US" sz="1200" b="0" i="0" u="none" strike="noStrike" baseline="0" dirty="0" err="1"/>
              <a:t>longterm</a:t>
            </a:r>
            <a:r>
              <a:rPr lang="en-US" sz="1200" b="0" i="0" u="none" strike="noStrike" baseline="0" dirty="0"/>
              <a:t> relationship between the patient and practitioner, the ability to closely monitor therapy, and the plan to use the opioid for a short time (around surgery, for example). This was felt to be more appropriate in patients with shorter life expectancies.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3. Stop Suboxone and convert to a full agonist opioid. Concerns about relapse made this inappropriate for patients with longer prognoses.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However, it was felt that maintenance programs: concerns about the hardship of daily methadone clinic visits in someone with a serious illness, fragmentation of care by adding a new team of clinicians, and clinics’ ability to address pain</a:t>
            </a:r>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17</a:t>
            </a:fld>
            <a:endParaRPr lang="en-US"/>
          </a:p>
        </p:txBody>
      </p:sp>
    </p:spTree>
    <p:extLst>
      <p:ext uri="{BB962C8B-B14F-4D97-AF65-F5344CB8AC3E}">
        <p14:creationId xmlns:p14="http://schemas.microsoft.com/office/powerpoint/2010/main" val="346280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2 is stabilized on methadone, but is experiencing pain. This group suggests</a:t>
            </a:r>
            <a:br>
              <a:rPr lang="en-US" dirty="0"/>
            </a:br>
            <a:r>
              <a:rPr lang="en-US" dirty="0"/>
              <a:t>1. Splitting the methadone dose two or three times daily OR</a:t>
            </a:r>
          </a:p>
          <a:p>
            <a:r>
              <a:rPr lang="en-US" dirty="0"/>
              <a:t>2. Continuing methadone and adding another full agonist opioid, with the same caveats as the last scenario</a:t>
            </a:r>
          </a:p>
          <a:p>
            <a:r>
              <a:rPr lang="en-US" dirty="0"/>
              <a:t>They did not recommend converting to Suboxone, as it was felt this product was inferior for pain, despite no head-to-head trials. There were also challenges with doing this conversion safely, associated with methadone’s long and variable half-life.</a:t>
            </a:r>
          </a:p>
          <a:p>
            <a:endParaRPr lang="en-US" dirty="0"/>
          </a:p>
          <a:p>
            <a:endParaRPr lang="en-US" dirty="0"/>
          </a:p>
          <a:p>
            <a:r>
              <a:rPr lang="en-US" dirty="0"/>
              <a:t>-American restrictions on prescribing methadone &amp; monitoring clinics </a:t>
            </a:r>
          </a:p>
        </p:txBody>
      </p:sp>
      <p:sp>
        <p:nvSpPr>
          <p:cNvPr id="4" name="Slide Number Placeholder 3"/>
          <p:cNvSpPr>
            <a:spLocks noGrp="1"/>
          </p:cNvSpPr>
          <p:nvPr>
            <p:ph type="sldNum" sz="quarter" idx="5"/>
          </p:nvPr>
        </p:nvSpPr>
        <p:spPr/>
        <p:txBody>
          <a:bodyPr/>
          <a:lstStyle/>
          <a:p>
            <a:fld id="{F187F183-14D6-4A8C-B549-0F47E82887CC}" type="slidenum">
              <a:rPr lang="en-US" smtClean="0"/>
              <a:t>18</a:t>
            </a:fld>
            <a:endParaRPr lang="en-US"/>
          </a:p>
        </p:txBody>
      </p:sp>
    </p:spTree>
    <p:extLst>
      <p:ext uri="{BB962C8B-B14F-4D97-AF65-F5344CB8AC3E}">
        <p14:creationId xmlns:p14="http://schemas.microsoft.com/office/powerpoint/2010/main" val="418342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patients are coming to us already on Suboxone or Methadone for OUD. Our first step is to split the opioid agonist therapy to BID-TID &amp; potentially titrate, if appropriate. We do sometimes add a full agonist opioid, such as hydromorphone, prn for breakthrough pain. Our goal is to use no more than 3 doses daily, and we are more likely to use this for patients with shorter prognoses or those with acute pain episodes.</a:t>
            </a:r>
          </a:p>
          <a:p>
            <a:endParaRPr lang="en-US" sz="1200" b="0" i="0" u="none" strike="noStrike" baseline="0" dirty="0"/>
          </a:p>
          <a:p>
            <a:r>
              <a:rPr lang="en-US" sz="1200" b="0" i="0" u="none" strike="noStrike" baseline="0" dirty="0"/>
              <a:t>good long-term relationship between the patient and practitioner, close monitoring, and the plan for full agonist was only short term</a:t>
            </a:r>
          </a:p>
          <a:p>
            <a:endParaRPr lang="en-US" sz="1200" b="0" i="0" u="none" strike="noStrike" baseline="0" dirty="0"/>
          </a:p>
          <a:p>
            <a:r>
              <a:rPr lang="en-US" dirty="0"/>
              <a:t>Aberrant medication taking </a:t>
            </a:r>
            <a:r>
              <a:rPr lang="en-US" dirty="0" err="1"/>
              <a:t>behaviours</a:t>
            </a:r>
            <a:r>
              <a:rPr lang="en-US" dirty="0"/>
              <a:t> (AMTBs): any use of prescription opioids in a manner other than intended by the prescribing physician and pharmaceutical manufacturer</a:t>
            </a:r>
          </a:p>
          <a:p>
            <a:r>
              <a:rPr lang="en-US" dirty="0"/>
              <a:t>OUD: problematic patterns of opioid use, which result in clinically significant impairment or distress.</a:t>
            </a:r>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19</a:t>
            </a:fld>
            <a:endParaRPr lang="en-US"/>
          </a:p>
        </p:txBody>
      </p:sp>
    </p:spTree>
    <p:extLst>
      <p:ext uri="{BB962C8B-B14F-4D97-AF65-F5344CB8AC3E}">
        <p14:creationId xmlns:p14="http://schemas.microsoft.com/office/powerpoint/2010/main" val="4788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Agitated delirium is common at end of life &amp; it’s quite distressing for patients, caregivers, and clinicians. In our goal to maximize comfort while also maintaining maximal communication, where is that balance? How much sedation is appropriate?</a:t>
            </a:r>
          </a:p>
          <a:p>
            <a:endParaRPr lang="en-US" sz="1200" dirty="0"/>
          </a:p>
          <a:p>
            <a:r>
              <a:rPr lang="en-US" sz="1200" dirty="0"/>
              <a:t>Fluctuating nature</a:t>
            </a:r>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2</a:t>
            </a:fld>
            <a:endParaRPr lang="en-US"/>
          </a:p>
        </p:txBody>
      </p:sp>
    </p:spTree>
    <p:extLst>
      <p:ext uri="{BB962C8B-B14F-4D97-AF65-F5344CB8AC3E}">
        <p14:creationId xmlns:p14="http://schemas.microsoft.com/office/powerpoint/2010/main" val="241703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national consensus and guidelines</a:t>
            </a:r>
            <a:r>
              <a:rPr lang="en-US" baseline="0" dirty="0"/>
              <a:t> on palliative care either mandate or encourage a pharmacist team member, but in varying roles: consultation vs direct patient care</a:t>
            </a:r>
          </a:p>
          <a:p>
            <a:r>
              <a:rPr lang="en-US" dirty="0"/>
              <a:t>Many pharmacists are questioned on what individual interventions they bring to the team to justify the cost and the time</a:t>
            </a:r>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20</a:t>
            </a:fld>
            <a:endParaRPr lang="en-US"/>
          </a:p>
        </p:txBody>
      </p:sp>
    </p:spTree>
    <p:extLst>
      <p:ext uri="{BB962C8B-B14F-4D97-AF65-F5344CB8AC3E}">
        <p14:creationId xmlns:p14="http://schemas.microsoft.com/office/powerpoint/2010/main" val="191912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sites in California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FYI - It seems that the board certifications for pharmacotherapy and oncology are recognized in Canada now.</a:t>
            </a:r>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21</a:t>
            </a:fld>
            <a:endParaRPr lang="en-US"/>
          </a:p>
        </p:txBody>
      </p:sp>
    </p:spTree>
    <p:extLst>
      <p:ext uri="{BB962C8B-B14F-4D97-AF65-F5344CB8AC3E}">
        <p14:creationId xmlns:p14="http://schemas.microsoft.com/office/powerpoint/2010/main" val="198570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Improved number of patients rating pain at goal at 72 hours</a:t>
            </a:r>
          </a:p>
          <a:p>
            <a:r>
              <a:rPr lang="en-US" dirty="0"/>
              <a:t>Faster time to achieve pain control: 72 hours vs 4-7days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Improved number of patients achieving constipation goal</a:t>
            </a:r>
          </a:p>
          <a:p>
            <a:endParaRPr lang="en-US" dirty="0"/>
          </a:p>
          <a:p>
            <a:r>
              <a:rPr lang="en-US" dirty="0"/>
              <a:t>No difference in nausea goal attainment</a:t>
            </a:r>
          </a:p>
          <a:p>
            <a:r>
              <a:rPr lang="en-US" dirty="0"/>
              <a:t>Few medications recommended for anxiety, mainly non-pharmacologic therapies</a:t>
            </a:r>
          </a:p>
          <a:p>
            <a:r>
              <a:rPr lang="en-US" dirty="0"/>
              <a:t>Few medications recommended for delirium (mostly mild), some recommended at the 24 hour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a:t>
            </a:r>
            <a:r>
              <a:rPr lang="en-US" dirty="0" err="1"/>
              <a:t>nonsymptom</a:t>
            </a:r>
            <a:r>
              <a:rPr lang="en-US" dirty="0"/>
              <a:t> interventions are tracked by AHS in the standards, but not goals of care planning or psychosocial</a:t>
            </a:r>
            <a:r>
              <a:rPr lang="en-US" baseline="0" dirty="0"/>
              <a:t> interventions:</a:t>
            </a:r>
            <a:endParaRPr lang="en-US" sz="1200" dirty="0"/>
          </a:p>
          <a:p>
            <a:r>
              <a:rPr lang="en-US" sz="1200" dirty="0"/>
              <a:t>Education, interactions, adherence, discharge planning, goals of care, psychosocial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187F183-14D6-4A8C-B549-0F47E82887CC}" type="slidenum">
              <a:rPr lang="en-US" smtClean="0"/>
              <a:t>22</a:t>
            </a:fld>
            <a:endParaRPr lang="en-US"/>
          </a:p>
        </p:txBody>
      </p:sp>
    </p:spTree>
    <p:extLst>
      <p:ext uri="{BB962C8B-B14F-4D97-AF65-F5344CB8AC3E}">
        <p14:creationId xmlns:p14="http://schemas.microsoft.com/office/powerpoint/2010/main" val="143631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Limits: no comparator group</a:t>
            </a:r>
          </a:p>
          <a:p>
            <a:r>
              <a:rPr lang="en-US" dirty="0"/>
              <a:t>Sampling bias (not all patients</a:t>
            </a:r>
            <a:r>
              <a:rPr lang="en-US" baseline="0" dirty="0"/>
              <a:t> seen by pharm)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(?primarily symptom based PC needs / less complexity)</a:t>
            </a:r>
          </a:p>
        </p:txBody>
      </p:sp>
      <p:sp>
        <p:nvSpPr>
          <p:cNvPr id="4" name="Slide Number Placeholder 3"/>
          <p:cNvSpPr>
            <a:spLocks noGrp="1"/>
          </p:cNvSpPr>
          <p:nvPr>
            <p:ph type="sldNum" sz="quarter" idx="10"/>
          </p:nvPr>
        </p:nvSpPr>
        <p:spPr/>
        <p:txBody>
          <a:bodyPr/>
          <a:lstStyle/>
          <a:p>
            <a:fld id="{E81100D6-7D52-47F9-B9D6-7C91EE5D5443}" type="slidenum">
              <a:rPr lang="en-US" smtClean="0"/>
              <a:t>23</a:t>
            </a:fld>
            <a:endParaRPr lang="en-US"/>
          </a:p>
        </p:txBody>
      </p:sp>
    </p:spTree>
    <p:extLst>
      <p:ext uri="{BB962C8B-B14F-4D97-AF65-F5344CB8AC3E}">
        <p14:creationId xmlns:p14="http://schemas.microsoft.com/office/powerpoint/2010/main" val="120151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1/6 people who died received PC at home (2016/17)</a:t>
            </a:r>
          </a:p>
          <a:p>
            <a:r>
              <a:rPr lang="en-US" dirty="0"/>
              <a:t>Palliative care teams are not available in all cities</a:t>
            </a:r>
          </a:p>
          <a:p>
            <a:r>
              <a:rPr lang="en-US" dirty="0"/>
              <a:t>Patient travel can result in physical, psychological, and financial stress</a:t>
            </a:r>
          </a:p>
          <a:p>
            <a:endParaRPr lang="en-US" dirty="0"/>
          </a:p>
          <a:p>
            <a:r>
              <a:rPr lang="en-US" dirty="0"/>
              <a:t>Telehealth can improve access and alleviate hardship from travel</a:t>
            </a:r>
          </a:p>
          <a:p>
            <a:r>
              <a:rPr lang="en-US" dirty="0"/>
              <a:t>Some unique rural benefits</a:t>
            </a:r>
          </a:p>
          <a:p>
            <a:r>
              <a:rPr lang="en-US" dirty="0"/>
              <a:t>Ideally patients should have access to all PC team members over telehealth</a:t>
            </a:r>
          </a:p>
          <a:p>
            <a:r>
              <a:rPr lang="en-US" dirty="0"/>
              <a:t>Financial models can encourage or discourage virtual care</a:t>
            </a:r>
          </a:p>
          <a:p>
            <a:endParaRPr lang="en-US" dirty="0"/>
          </a:p>
          <a:p>
            <a:r>
              <a:rPr lang="en-US" dirty="0"/>
              <a:t>But – does it meet the emotional needs of patients and families?</a:t>
            </a:r>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24</a:t>
            </a:fld>
            <a:endParaRPr lang="en-US"/>
          </a:p>
        </p:txBody>
      </p:sp>
    </p:spTree>
    <p:extLst>
      <p:ext uri="{BB962C8B-B14F-4D97-AF65-F5344CB8AC3E}">
        <p14:creationId xmlns:p14="http://schemas.microsoft.com/office/powerpoint/2010/main" val="3343322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a:t>
            </a:r>
            <a:r>
              <a:rPr lang="en-US" baseline="0" dirty="0"/>
              <a:t> based palliative care hospice at home service and PCT at hospital in UK</a:t>
            </a:r>
          </a:p>
          <a:p>
            <a:endParaRPr lang="en-US" baseline="0" dirty="0"/>
          </a:p>
          <a:p>
            <a:r>
              <a:rPr lang="en-US" baseline="0" dirty="0"/>
              <a:t>Physicians, nurses, case worker, psychotherapist</a:t>
            </a:r>
          </a:p>
          <a:p>
            <a:endParaRPr lang="en-US" baseline="0" dirty="0"/>
          </a:p>
          <a:p>
            <a:r>
              <a:rPr lang="en-US" baseline="0" dirty="0"/>
              <a:t>Patients living at least 40mins from hospital</a:t>
            </a:r>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25</a:t>
            </a:fld>
            <a:endParaRPr lang="en-US"/>
          </a:p>
        </p:txBody>
      </p:sp>
    </p:spTree>
    <p:extLst>
      <p:ext uri="{BB962C8B-B14F-4D97-AF65-F5344CB8AC3E}">
        <p14:creationId xmlns:p14="http://schemas.microsoft.com/office/powerpoint/2010/main" val="1195091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Autonomy:</a:t>
            </a:r>
            <a:r>
              <a:rPr lang="en-US" baseline="0" dirty="0"/>
              <a:t> </a:t>
            </a:r>
          </a:p>
          <a:p>
            <a:r>
              <a:rPr lang="en-US" dirty="0"/>
              <a:t>Providers Condition </a:t>
            </a:r>
            <a:r>
              <a:rPr lang="en-US" dirty="0" err="1"/>
              <a:t>Centred</a:t>
            </a:r>
            <a:endParaRPr lang="en-US" dirty="0"/>
          </a:p>
          <a:p>
            <a:r>
              <a:rPr lang="en-US" dirty="0"/>
              <a:t>Patients holistic patient-centered</a:t>
            </a:r>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26</a:t>
            </a:fld>
            <a:endParaRPr lang="en-US"/>
          </a:p>
        </p:txBody>
      </p:sp>
    </p:spTree>
    <p:extLst>
      <p:ext uri="{BB962C8B-B14F-4D97-AF65-F5344CB8AC3E}">
        <p14:creationId xmlns:p14="http://schemas.microsoft.com/office/powerpoint/2010/main" val="61451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Relatedness </a:t>
            </a:r>
          </a:p>
          <a:p>
            <a:r>
              <a:rPr lang="en-US" dirty="0"/>
              <a:t>Providers – fear of lack of therapeutic presence</a:t>
            </a:r>
          </a:p>
          <a:p>
            <a:endParaRPr lang="en-US" dirty="0"/>
          </a:p>
          <a:p>
            <a:r>
              <a:rPr lang="en-US" dirty="0"/>
              <a:t>Patients – talking to a computer is more anonymous, speak</a:t>
            </a:r>
            <a:r>
              <a:rPr lang="en-US" baseline="0" dirty="0"/>
              <a:t> more freely than with another person in the room.  </a:t>
            </a:r>
            <a:endParaRPr lang="en-US" dirty="0"/>
          </a:p>
          <a:p>
            <a:endParaRPr lang="en-US" baseline="0" dirty="0"/>
          </a:p>
        </p:txBody>
      </p:sp>
      <p:sp>
        <p:nvSpPr>
          <p:cNvPr id="4" name="Slide Number Placeholder 3"/>
          <p:cNvSpPr>
            <a:spLocks noGrp="1"/>
          </p:cNvSpPr>
          <p:nvPr>
            <p:ph type="sldNum" sz="quarter" idx="10"/>
          </p:nvPr>
        </p:nvSpPr>
        <p:spPr/>
        <p:txBody>
          <a:bodyPr/>
          <a:lstStyle/>
          <a:p>
            <a:fld id="{E81100D6-7D52-47F9-B9D6-7C91EE5D5443}" type="slidenum">
              <a:rPr lang="en-US" smtClean="0"/>
              <a:t>27</a:t>
            </a:fld>
            <a:endParaRPr lang="en-US"/>
          </a:p>
        </p:txBody>
      </p:sp>
    </p:spTree>
    <p:extLst>
      <p:ext uri="{BB962C8B-B14F-4D97-AF65-F5344CB8AC3E}">
        <p14:creationId xmlns:p14="http://schemas.microsoft.com/office/powerpoint/2010/main" val="172566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28</a:t>
            </a:fld>
            <a:endParaRPr lang="en-US"/>
          </a:p>
        </p:txBody>
      </p:sp>
    </p:spTree>
    <p:extLst>
      <p:ext uri="{BB962C8B-B14F-4D97-AF65-F5344CB8AC3E}">
        <p14:creationId xmlns:p14="http://schemas.microsoft.com/office/powerpoint/2010/main" val="4073605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t>
            </a:r>
            <a:r>
              <a:rPr lang="en-US" dirty="0" err="1"/>
              <a:t>Thaler</a:t>
            </a:r>
            <a:r>
              <a:rPr lang="en-US" dirty="0"/>
              <a:t> won the </a:t>
            </a:r>
            <a:r>
              <a:rPr lang="en-US" dirty="0" err="1"/>
              <a:t>nobel</a:t>
            </a:r>
            <a:r>
              <a:rPr lang="en-US" dirty="0"/>
              <a:t> prize in 2017 for his work on nudging. </a:t>
            </a:r>
          </a:p>
          <a:p>
            <a:r>
              <a:rPr lang="en-US" dirty="0"/>
              <a:t>Wrote</a:t>
            </a:r>
            <a:r>
              <a:rPr lang="en-US" baseline="0" dirty="0"/>
              <a:t> the book Nudge, which has had a big impact on my personal views and medical practice, and I often recommend it to residents.</a:t>
            </a:r>
          </a:p>
          <a:p>
            <a:r>
              <a:rPr lang="en-US" baseline="0" dirty="0"/>
              <a:t>The principle is that while autonomy and patient </a:t>
            </a:r>
            <a:r>
              <a:rPr lang="en-US" baseline="0" dirty="0" err="1"/>
              <a:t>centred</a:t>
            </a:r>
            <a:r>
              <a:rPr lang="en-US" baseline="0" dirty="0"/>
              <a:t> decision making is important, it’s OK and even recommended to guide a course of action to a patient if it is </a:t>
            </a:r>
            <a:r>
              <a:rPr lang="en-US" i="1" baseline="0" dirty="0"/>
              <a:t>the right choice for them</a:t>
            </a:r>
            <a:r>
              <a:rPr lang="en-US" i="0" baseline="0" dirty="0"/>
              <a:t>.  Especially because we have more information than they do, so providing blind choice is not in the patients best interest.</a:t>
            </a:r>
            <a:endParaRPr lang="en-US" dirty="0"/>
          </a:p>
        </p:txBody>
      </p:sp>
      <p:sp>
        <p:nvSpPr>
          <p:cNvPr id="4" name="Slide Number Placeholder 3"/>
          <p:cNvSpPr>
            <a:spLocks noGrp="1"/>
          </p:cNvSpPr>
          <p:nvPr>
            <p:ph type="sldNum" sz="quarter" idx="10"/>
          </p:nvPr>
        </p:nvSpPr>
        <p:spPr/>
        <p:txBody>
          <a:bodyPr/>
          <a:lstStyle/>
          <a:p>
            <a:fld id="{F187F183-14D6-4A8C-B549-0F47E82887CC}" type="slidenum">
              <a:rPr lang="en-US" smtClean="0"/>
              <a:t>29</a:t>
            </a:fld>
            <a:endParaRPr lang="en-US"/>
          </a:p>
        </p:txBody>
      </p:sp>
    </p:spTree>
    <p:extLst>
      <p:ext uri="{BB962C8B-B14F-4D97-AF65-F5344CB8AC3E}">
        <p14:creationId xmlns:p14="http://schemas.microsoft.com/office/powerpoint/2010/main" val="284809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was a Preplanned secondary analysis of double-blind parallel group RCT on terminal agitated delirium, done at the MD Anderson Cancer Center (Texas). They enrolled adults with advanced cancer who were experiencing Refractory agitated delirium with RASS +1 or greater, despite receiving low dose haloperidol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Medical power of attorney or legal representative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Enrollment July 2017 – July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Delirium by DSM-5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Low dose = 1-8mg/day scheduled or &gt;=4mg/day rescue over previous 24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Trial doses: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haloperidol 2mg iv q4h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chlorpromazine 25mg iv q4h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haloperidol 1mg + chlorpromazine 12.5mg iv q4h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Rescue = same trial med &amp; dose q1h prn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Titrated up or down, based on symptoms</a:t>
            </a:r>
          </a:p>
          <a:p>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3</a:t>
            </a:fld>
            <a:endParaRPr lang="en-US"/>
          </a:p>
        </p:txBody>
      </p:sp>
    </p:spTree>
    <p:extLst>
      <p:ext uri="{BB962C8B-B14F-4D97-AF65-F5344CB8AC3E}">
        <p14:creationId xmlns:p14="http://schemas.microsoft.com/office/powerpoint/2010/main" val="4086115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7 HCPS</a:t>
            </a:r>
            <a:r>
              <a:rPr lang="en-US" b="1" baseline="0" dirty="0"/>
              <a:t> </a:t>
            </a:r>
            <a:r>
              <a:rPr lang="en-US" baseline="0" dirty="0"/>
              <a:t>from</a:t>
            </a:r>
            <a:r>
              <a:rPr lang="en-US" dirty="0"/>
              <a:t> inpatient palliative care team and psycho-oncology unit: physicians, advanced practice nurses, psychologist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30</a:t>
            </a:fld>
            <a:endParaRPr lang="en-US"/>
          </a:p>
        </p:txBody>
      </p:sp>
    </p:spTree>
    <p:extLst>
      <p:ext uri="{BB962C8B-B14F-4D97-AF65-F5344CB8AC3E}">
        <p14:creationId xmlns:p14="http://schemas.microsoft.com/office/powerpoint/2010/main" val="348010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Difficult not to nudge, are we already nudging – Attractive, reassuring, time saving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unconsciously?  Partially consciously?  Consciously?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If we are honest with ourselves, are we really neutral?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Some patients “do not know how to relate their own values to the choices they have to make do”</a:t>
            </a:r>
          </a:p>
          <a:p>
            <a:pPr lvl="1"/>
            <a:r>
              <a:rPr lang="en-US" dirty="0"/>
              <a:t>-  Proposed in the best interest of the patient, while on the contrary it can develop in pure paternalism</a:t>
            </a:r>
          </a:p>
          <a:p>
            <a:pPr lvl="1"/>
            <a:endParaRPr lang="en-US" dirty="0"/>
          </a:p>
          <a:p>
            <a:pPr marL="628650" lvl="1" indent="-171450">
              <a:buFontTx/>
              <a:buChar char="-"/>
            </a:pPr>
            <a:endParaRPr lang="en-US" dirty="0"/>
          </a:p>
          <a:p>
            <a:pPr marL="628650" lvl="1" indent="-171450">
              <a:buFontTx/>
              <a:buChar char="-"/>
            </a:pPr>
            <a:endParaRPr lang="en-US" dirty="0"/>
          </a:p>
          <a:p>
            <a:pPr marL="628650" lvl="1"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31</a:t>
            </a:fld>
            <a:endParaRPr lang="en-US"/>
          </a:p>
        </p:txBody>
      </p:sp>
    </p:spTree>
    <p:extLst>
      <p:ext uri="{BB962C8B-B14F-4D97-AF65-F5344CB8AC3E}">
        <p14:creationId xmlns:p14="http://schemas.microsoft.com/office/powerpoint/2010/main" val="404089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Paternalism – HCP</a:t>
            </a:r>
            <a:r>
              <a:rPr lang="en-US" baseline="0" dirty="0"/>
              <a:t> tells the patient the choice they consider the right one</a:t>
            </a:r>
          </a:p>
          <a:p>
            <a:r>
              <a:rPr lang="en-US" baseline="0" dirty="0"/>
              <a:t>“Resuscitation would be futile, so I’m ordering M1 goals of care”</a:t>
            </a:r>
          </a:p>
          <a:p>
            <a:r>
              <a:rPr lang="en-US" baseline="0" dirty="0"/>
              <a:t>“</a:t>
            </a:r>
            <a:r>
              <a:rPr lang="en-US" dirty="0"/>
              <a:t>The guideline says no feeding tubes in</a:t>
            </a:r>
            <a:r>
              <a:rPr lang="en-US" baseline="0" dirty="0"/>
              <a:t> dementia, so we will not put a feeding tube in”</a:t>
            </a:r>
          </a:p>
          <a:p>
            <a:endParaRPr lang="en-US" baseline="0" dirty="0"/>
          </a:p>
          <a:p>
            <a:r>
              <a:rPr lang="en-US" baseline="0" dirty="0"/>
              <a:t>Autonomy – “what goals of care do you want” or “OK, you want everything, so R1”</a:t>
            </a:r>
          </a:p>
          <a:p>
            <a:r>
              <a:rPr lang="en-US" baseline="0" dirty="0"/>
              <a:t>“do you want a feeding tube?” “do you want to do everything we can?”</a:t>
            </a:r>
          </a:p>
          <a:p>
            <a:endParaRPr lang="en-US" baseline="0" dirty="0"/>
          </a:p>
          <a:p>
            <a:r>
              <a:rPr lang="en-US" baseline="0" dirty="0"/>
              <a:t>Nudging – Physician influences the patient’s choice in a “gentle” manner, pays attention to patient’s wishes, but steers patient toward the solution considered more correct.  Palliative patients are vulnerable.  “Palliative Paternalism”</a:t>
            </a:r>
          </a:p>
          <a:p>
            <a:endParaRPr lang="en-US" baseline="0" dirty="0"/>
          </a:p>
          <a:p>
            <a:r>
              <a:rPr lang="en-US" baseline="0" dirty="0"/>
              <a:t>“If your heart or lungs fail, because of your advanced cancer, the chances of you recovering to a state where you get off the breathing machine and are able to get back home living independently is very small, therefore I recommend that we fix everything we can fix, but that we not use a breathing tube to breathe for you or restart your heart when it stops.  Does that sound reasonable to you?”</a:t>
            </a:r>
          </a:p>
          <a:p>
            <a:endParaRPr lang="en-US" baseline="0" dirty="0"/>
          </a:p>
          <a:p>
            <a:r>
              <a:rPr lang="en-US" baseline="0" dirty="0"/>
              <a:t>“Feeding tubes in dementia have not been shown to improve quality or length of life, they still have risks of aspiration, and can be bothersome to patients – so I recommend that we not insert a feeding tube.  Does that sound reasonable to you?”</a:t>
            </a:r>
          </a:p>
          <a:p>
            <a:endParaRPr lang="en-US" baseline="0" dirty="0"/>
          </a:p>
          <a:p>
            <a:r>
              <a:rPr lang="en-US" baseline="0" dirty="0"/>
              <a:t>Patients’ autonomy in relational context – focus is on respecting patients values and wishes, with QOL according to the patient at the </a:t>
            </a:r>
            <a:r>
              <a:rPr lang="en-US" baseline="0" dirty="0" err="1"/>
              <a:t>centre</a:t>
            </a:r>
            <a:r>
              <a:rPr lang="en-US" baseline="0" dirty="0"/>
              <a:t>, with the aim of helping them make autonomous choices</a:t>
            </a:r>
          </a:p>
          <a:p>
            <a:endParaRPr lang="en-US" baseline="0" dirty="0"/>
          </a:p>
          <a:p>
            <a:r>
              <a:rPr lang="en-US" baseline="0" dirty="0"/>
              <a:t>“What’s most important to you right now?  What are your worries? What are you willing to trade for more time?  What are the things in life that are so important to you that if you couldn’t do them then you might not want more time?</a:t>
            </a:r>
          </a:p>
          <a:p>
            <a:r>
              <a:rPr lang="en-US" baseline="0" dirty="0"/>
              <a:t>Based on what you’ve told me, I can see that you are a person who is willing to go through a lot for even a small possibility of more time.  Unfortunately I’m concerned that your cancer is advancing, and when you get so sick to the point that your heart or lungs fail, there is only a very small chance that using a breathing tube or shocking the heart will bring you back.  If it does, there’s a high chance you may end up dying on a machine, or coming off the machine but with changes in your ability to move or to speak.  Knowing that, does it impact your thoughts about prioritizing more time?”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“What’s do you think would be most important to your dad right now?  To you?  What are your worries? What would he be willing to trade for more time?  What are the things in life that he would have said are so important that if he couldn’t do them then he might now want more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Based on what you’ve told me, I can understand that your dad was a strong and persistent man who always wanted to fight longer and harder than anyone thought he could.  Unfortunately I’m concerned that a feeding tube may still result in food refluxing up into the lungs and increasing his risk of pneumonia which you’ve told me he seemed really scared when he had trouble breathing last time.  There’s also a risk with his forgetfulness and fidgeting that he might pull on the tube and dislodge it.  Hearing all of this, how does this impact your thoughts about a feeding tube?”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32</a:t>
            </a:fld>
            <a:endParaRPr lang="en-US"/>
          </a:p>
        </p:txBody>
      </p:sp>
    </p:spTree>
    <p:extLst>
      <p:ext uri="{BB962C8B-B14F-4D97-AF65-F5344CB8AC3E}">
        <p14:creationId xmlns:p14="http://schemas.microsoft.com/office/powerpoint/2010/main" val="2032173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Limitations: one </a:t>
            </a:r>
            <a:r>
              <a:rPr lang="en-US" dirty="0" err="1"/>
              <a:t>centre</a:t>
            </a:r>
            <a:r>
              <a:rPr lang="en-US" dirty="0"/>
              <a:t>, small numbers</a:t>
            </a:r>
          </a:p>
          <a:p>
            <a:endParaRPr lang="en-US" dirty="0"/>
          </a:p>
        </p:txBody>
      </p:sp>
      <p:sp>
        <p:nvSpPr>
          <p:cNvPr id="4" name="Slide Number Placeholder 3"/>
          <p:cNvSpPr>
            <a:spLocks noGrp="1"/>
          </p:cNvSpPr>
          <p:nvPr>
            <p:ph type="sldNum" sz="quarter" idx="10"/>
          </p:nvPr>
        </p:nvSpPr>
        <p:spPr/>
        <p:txBody>
          <a:bodyPr/>
          <a:lstStyle/>
          <a:p>
            <a:fld id="{E81100D6-7D52-47F9-B9D6-7C91EE5D5443}" type="slidenum">
              <a:rPr lang="en-US" smtClean="0"/>
              <a:t>33</a:t>
            </a:fld>
            <a:endParaRPr lang="en-US"/>
          </a:p>
        </p:txBody>
      </p:sp>
    </p:spTree>
    <p:extLst>
      <p:ext uri="{BB962C8B-B14F-4D97-AF65-F5344CB8AC3E}">
        <p14:creationId xmlns:p14="http://schemas.microsoft.com/office/powerpoint/2010/main" val="1504616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thank you for joining us today for this overview of palliative studies that have impacted our practices. We’d like to open up for questions now.</a:t>
            </a:r>
          </a:p>
        </p:txBody>
      </p:sp>
      <p:sp>
        <p:nvSpPr>
          <p:cNvPr id="4" name="Slide Number Placeholder 3"/>
          <p:cNvSpPr>
            <a:spLocks noGrp="1"/>
          </p:cNvSpPr>
          <p:nvPr>
            <p:ph type="sldNum" sz="quarter" idx="5"/>
          </p:nvPr>
        </p:nvSpPr>
        <p:spPr/>
        <p:txBody>
          <a:bodyPr/>
          <a:lstStyle/>
          <a:p>
            <a:fld id="{F187F183-14D6-4A8C-B549-0F47E82887CC}" type="slidenum">
              <a:rPr lang="en-US" smtClean="0"/>
              <a:t>35</a:t>
            </a:fld>
            <a:endParaRPr lang="en-US"/>
          </a:p>
        </p:txBody>
      </p:sp>
    </p:spTree>
    <p:extLst>
      <p:ext uri="{BB962C8B-B14F-4D97-AF65-F5344CB8AC3E}">
        <p14:creationId xmlns:p14="http://schemas.microsoft.com/office/powerpoint/2010/main" val="423789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RASS score is here as a reminder. Patients experiencing a RASS of +1 or greater would be in the restless, agitated, to combative categories.</a:t>
            </a:r>
          </a:p>
        </p:txBody>
      </p:sp>
      <p:sp>
        <p:nvSpPr>
          <p:cNvPr id="4" name="Slide Number Placeholder 3"/>
          <p:cNvSpPr>
            <a:spLocks noGrp="1"/>
          </p:cNvSpPr>
          <p:nvPr>
            <p:ph type="sldNum" sz="quarter" idx="5"/>
          </p:nvPr>
        </p:nvSpPr>
        <p:spPr/>
        <p:txBody>
          <a:bodyPr/>
          <a:lstStyle/>
          <a:p>
            <a:fld id="{F187F183-14D6-4A8C-B549-0F47E82887CC}" type="slidenum">
              <a:rPr lang="en-US" smtClean="0"/>
              <a:t>4</a:t>
            </a:fld>
            <a:endParaRPr lang="en-US"/>
          </a:p>
        </p:txBody>
      </p:sp>
    </p:spTree>
    <p:extLst>
      <p:ext uri="{BB962C8B-B14F-4D97-AF65-F5344CB8AC3E}">
        <p14:creationId xmlns:p14="http://schemas.microsoft.com/office/powerpoint/2010/main" val="176005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total, they enrolled 42 caregivers and 39 bedside nurses in this study. The respondents were asked to rate the patient’s ability to communicate both coherently and meaningfully, the frequency of restlessness they had noted over the previous 2 days, and the level of distress they were feeling related to the agitation.</a:t>
            </a:r>
          </a:p>
          <a:p>
            <a:endParaRPr lang="en-US" sz="1200" dirty="0"/>
          </a:p>
          <a:p>
            <a:r>
              <a:rPr lang="en-US" sz="1200" dirty="0"/>
              <a:t>: 64% spouses, 26% children</a:t>
            </a:r>
            <a:endParaRPr lang="en-US" dirty="0"/>
          </a:p>
        </p:txBody>
      </p:sp>
      <p:sp>
        <p:nvSpPr>
          <p:cNvPr id="4" name="Slide Number Placeholder 3"/>
          <p:cNvSpPr>
            <a:spLocks noGrp="1"/>
          </p:cNvSpPr>
          <p:nvPr>
            <p:ph type="sldNum" sz="quarter" idx="5"/>
          </p:nvPr>
        </p:nvSpPr>
        <p:spPr/>
        <p:txBody>
          <a:bodyPr/>
          <a:lstStyle/>
          <a:p>
            <a:fld id="{F187F183-14D6-4A8C-B549-0F47E82887CC}" type="slidenum">
              <a:rPr lang="en-US" smtClean="0"/>
              <a:t>5</a:t>
            </a:fld>
            <a:endParaRPr lang="en-US"/>
          </a:p>
        </p:txBody>
      </p:sp>
    </p:spTree>
    <p:extLst>
      <p:ext uri="{BB962C8B-B14F-4D97-AF65-F5344CB8AC3E}">
        <p14:creationId xmlns:p14="http://schemas.microsoft.com/office/powerpoint/2010/main" val="355575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recognize that this is a busy slide, with a lot of text. However, I wanted to include the wording used in this study, as it may be useful to you in guiding future discussions with loved ones. Essentially, the respondents were asked about preferred sedation levels, with varying levels of alertness and communication ability. Scores intentionally omitted from discussions / written survey and only the descriptions were provided.</a:t>
            </a:r>
          </a:p>
        </p:txBody>
      </p:sp>
      <p:sp>
        <p:nvSpPr>
          <p:cNvPr id="4" name="Slide Number Placeholder 3"/>
          <p:cNvSpPr>
            <a:spLocks noGrp="1"/>
          </p:cNvSpPr>
          <p:nvPr>
            <p:ph type="sldNum" sz="quarter" idx="5"/>
          </p:nvPr>
        </p:nvSpPr>
        <p:spPr/>
        <p:txBody>
          <a:bodyPr/>
          <a:lstStyle/>
          <a:p>
            <a:fld id="{F187F183-14D6-4A8C-B549-0F47E82887CC}" type="slidenum">
              <a:rPr lang="en-US" smtClean="0"/>
              <a:t>6</a:t>
            </a:fld>
            <a:endParaRPr lang="en-US"/>
          </a:p>
        </p:txBody>
      </p:sp>
    </p:spTree>
    <p:extLst>
      <p:ext uri="{BB962C8B-B14F-4D97-AF65-F5344CB8AC3E}">
        <p14:creationId xmlns:p14="http://schemas.microsoft.com/office/powerpoint/2010/main" val="15200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control for variability in patient characteristics, three hypothetical scenarios were also presented to respondents. Scenarios described various levels of agitation and ability to communicate. </a:t>
            </a:r>
            <a:r>
              <a:rPr lang="en-US" sz="1200" dirty="0"/>
              <a:t>For each of these situations , respondents were asked to choose PSG, assuming patient had “days to live” and also “weeks to live”.</a:t>
            </a:r>
          </a:p>
        </p:txBody>
      </p:sp>
      <p:sp>
        <p:nvSpPr>
          <p:cNvPr id="4" name="Slide Number Placeholder 3"/>
          <p:cNvSpPr>
            <a:spLocks noGrp="1"/>
          </p:cNvSpPr>
          <p:nvPr>
            <p:ph type="sldNum" sz="quarter" idx="10"/>
          </p:nvPr>
        </p:nvSpPr>
        <p:spPr/>
        <p:txBody>
          <a:bodyPr/>
          <a:lstStyle/>
          <a:p>
            <a:fld id="{F187F183-14D6-4A8C-B549-0F47E82887CC}" type="slidenum">
              <a:rPr lang="en-US" smtClean="0"/>
              <a:t>7</a:t>
            </a:fld>
            <a:endParaRPr lang="en-US"/>
          </a:p>
        </p:txBody>
      </p:sp>
    </p:spTree>
    <p:extLst>
      <p:ext uri="{BB962C8B-B14F-4D97-AF65-F5344CB8AC3E}">
        <p14:creationId xmlns:p14="http://schemas.microsoft.com/office/powerpoint/2010/main" val="415998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found was that greater levels of sedation were preferred when prognosis was shorter, communication ability decreased, and respondents experienced greater levels of distress. However, caregivers were more likely than nurses to perceive communication ability </a:t>
            </a:r>
            <a:r>
              <a:rPr lang="en-US" dirty="0" err="1"/>
              <a:t>favourably</a:t>
            </a:r>
            <a:r>
              <a:rPr lang="en-US" dirty="0"/>
              <a:t>, and preferred lighter sedation than nurses did, even when distressed. </a:t>
            </a:r>
          </a:p>
          <a:p>
            <a:r>
              <a:rPr lang="en-US" dirty="0"/>
              <a:t>Overall, there was a large variance in preferences.</a:t>
            </a:r>
          </a:p>
          <a:p>
            <a:endParaRPr lang="en-US" dirty="0"/>
          </a:p>
          <a:p>
            <a:r>
              <a:rPr lang="en-US" dirty="0"/>
              <a:t>Limitation: Examined PSG only at baseline and did not examine stability over time: may shift with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RASS scored at fixed times: 0, 0.5, 1, 2, q2h x 24h then q4h until death/discharge/withdrawal</a:t>
            </a:r>
          </a:p>
          <a:p>
            <a:endParaRPr lang="en-US" dirty="0"/>
          </a:p>
          <a:p>
            <a:r>
              <a:rPr lang="en-US" dirty="0"/>
              <a:t>Caregivers mostly preferred PSGs corresponding to RASS scores of –1 to –2 (36%) and –3 (38%)</a:t>
            </a:r>
          </a:p>
          <a:p>
            <a:r>
              <a:rPr lang="en-US" dirty="0"/>
              <a:t>Nurses preferred RASS scores of –3 (38%) and –4 (40%). </a:t>
            </a:r>
          </a:p>
          <a:p>
            <a:endParaRPr lang="en-US" dirty="0"/>
          </a:p>
          <a:p>
            <a:r>
              <a:rPr lang="en-US" dirty="0"/>
              <a:t>Respondents were significantly more likely to prefer a deeper level of sedation if patients in the scenarios were not able to communicate (OR, 3.1- 4.4; P &lt; .001) and if the expected survival was in terms of days instead of weeks (OR, 1.7; 95% CI, 1.2-2.5; P = .002). </a:t>
            </a:r>
          </a:p>
          <a:p>
            <a:r>
              <a:rPr lang="en-US" dirty="0"/>
              <a:t>Nurses were also significantly more likely than caregivers to prefer a deeper level of sedation (OR, 2.5; 95% CI, 1.8-3.6; P &lt; .0001)</a:t>
            </a:r>
          </a:p>
          <a:p>
            <a:endParaRPr lang="en-US" dirty="0"/>
          </a:p>
          <a:p>
            <a:r>
              <a:rPr lang="en-US" sz="1200" dirty="0"/>
              <a:t>The 2 groups observed similar frequencies of restlessness / agitation</a:t>
            </a:r>
          </a:p>
          <a:p>
            <a:r>
              <a:rPr lang="en-US" sz="1200" dirty="0"/>
              <a:t>Caregivers reported significantly more delirium-related distress than nurses and were also more likely to report that the patient was able to communicate coherently and meaningfully with them</a:t>
            </a:r>
          </a:p>
          <a:p>
            <a:r>
              <a:rPr lang="en-US" sz="1200" dirty="0"/>
              <a:t>A deeper level of sedation was preferred among respondents who reported a higher level of delirium-related distress</a:t>
            </a:r>
          </a:p>
          <a:p>
            <a:r>
              <a:rPr lang="en-US" sz="1200" dirty="0"/>
              <a:t>Nurses were also more likely than caregivers to prefer a deeper level of sedation</a:t>
            </a:r>
          </a:p>
          <a:p>
            <a:endParaRPr lang="en-US" dirty="0"/>
          </a:p>
        </p:txBody>
      </p:sp>
      <p:sp>
        <p:nvSpPr>
          <p:cNvPr id="4" name="Slide Number Placeholder 3"/>
          <p:cNvSpPr>
            <a:spLocks noGrp="1"/>
          </p:cNvSpPr>
          <p:nvPr>
            <p:ph type="sldNum" sz="quarter" idx="10"/>
          </p:nvPr>
        </p:nvSpPr>
        <p:spPr/>
        <p:txBody>
          <a:bodyPr/>
          <a:lstStyle/>
          <a:p>
            <a:fld id="{F187F183-14D6-4A8C-B549-0F47E82887CC}" type="slidenum">
              <a:rPr lang="en-US" smtClean="0"/>
              <a:t>8</a:t>
            </a:fld>
            <a:endParaRPr lang="en-US"/>
          </a:p>
        </p:txBody>
      </p:sp>
    </p:spTree>
    <p:extLst>
      <p:ext uri="{BB962C8B-B14F-4D97-AF65-F5344CB8AC3E}">
        <p14:creationId xmlns:p14="http://schemas.microsoft.com/office/powerpoint/2010/main" val="90423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took away from this study is to be aware of personal biases around sedation goals. RASS can be a useful standardized framework, along with the language presented here, to hep guide families and healthcare providers in these conversations. One of the limitations of this study was that they only examined sedation goals at baseline, and did not examine stability over time. We feel that checking in regularly with caregivers would be important, as is actively titrating doses to ensure we’re meeting the goals set for each patient.</a:t>
            </a:r>
          </a:p>
        </p:txBody>
      </p:sp>
      <p:sp>
        <p:nvSpPr>
          <p:cNvPr id="4" name="Slide Number Placeholder 3"/>
          <p:cNvSpPr>
            <a:spLocks noGrp="1"/>
          </p:cNvSpPr>
          <p:nvPr>
            <p:ph type="sldNum" sz="quarter" idx="5"/>
          </p:nvPr>
        </p:nvSpPr>
        <p:spPr/>
        <p:txBody>
          <a:bodyPr/>
          <a:lstStyle/>
          <a:p>
            <a:fld id="{F187F183-14D6-4A8C-B549-0F47E82887CC}" type="slidenum">
              <a:rPr lang="en-US" smtClean="0"/>
              <a:t>9</a:t>
            </a:fld>
            <a:endParaRPr lang="en-US"/>
          </a:p>
        </p:txBody>
      </p:sp>
    </p:spTree>
    <p:extLst>
      <p:ext uri="{BB962C8B-B14F-4D97-AF65-F5344CB8AC3E}">
        <p14:creationId xmlns:p14="http://schemas.microsoft.com/office/powerpoint/2010/main" val="1954276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9480D87-618B-41B0-82A0-C0B2FCD4CF3B}" type="datetimeFigureOut">
              <a:rPr lang="en-US" smtClean="0"/>
              <a:t>10/11/2022</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299437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185274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34534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153824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9480D87-618B-41B0-82A0-C0B2FCD4CF3B}" type="datetimeFigureOut">
              <a:rPr lang="en-US" smtClean="0"/>
              <a:t>10/11/2022</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338222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147919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56194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230863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200197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49480D87-618B-41B0-82A0-C0B2FCD4CF3B}" type="datetimeFigureOut">
              <a:rPr lang="en-US" smtClean="0"/>
              <a:t>10/11/2022</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538A2A8-0C25-4BFB-80EB-7D4B68B6E196}" type="slidenum">
              <a:rPr lang="en-US" smtClean="0"/>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599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9480D87-618B-41B0-82A0-C0B2FCD4CF3B}" type="datetimeFigureOut">
              <a:rPr lang="en-US" smtClean="0"/>
              <a:t>10/11/2022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46207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49480D87-618B-41B0-82A0-C0B2FCD4CF3B}" type="datetimeFigureOut">
              <a:rPr lang="en-US" smtClean="0"/>
              <a:t>10/11/2022</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1538A2A8-0C25-4BFB-80EB-7D4B68B6E196}" type="slidenum">
              <a:rPr lang="en-US" smtClean="0"/>
              <a:t>‹#›</a:t>
            </a:fld>
            <a:endParaRPr lang="en-US"/>
          </a:p>
        </p:txBody>
      </p:sp>
    </p:spTree>
    <p:extLst>
      <p:ext uri="{BB962C8B-B14F-4D97-AF65-F5344CB8AC3E}">
        <p14:creationId xmlns:p14="http://schemas.microsoft.com/office/powerpoint/2010/main" val="93924011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9">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2"/>
          </a:solidFill>
          <a:ln w="9525" cap="sq" cmpd="sng" algn="ctr">
            <a:noFill/>
            <a:prstDash val="solid"/>
            <a:miter lim="800000"/>
          </a:ln>
          <a:effectLst/>
        </p:spPr>
      </p:sp>
      <p:pic>
        <p:nvPicPr>
          <p:cNvPr id="7" name="Picture 6" descr="A white flower with green leaves&#10;&#10;Description automatically generated with medium confidence">
            <a:extLst>
              <a:ext uri="{FF2B5EF4-FFF2-40B4-BE49-F238E27FC236}">
                <a16:creationId xmlns:a16="http://schemas.microsoft.com/office/drawing/2014/main" id="{DC77F153-C016-5BBE-E764-652302B8E8B9}"/>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2055714">
            <a:off x="4258761" y="-269715"/>
            <a:ext cx="5738409" cy="7651212"/>
          </a:xfrm>
          <a:prstGeom prst="rect">
            <a:avLst/>
          </a:prstGeom>
        </p:spPr>
      </p:pic>
      <p:sp>
        <p:nvSpPr>
          <p:cNvPr id="2" name="Title 1"/>
          <p:cNvSpPr>
            <a:spLocks noGrp="1"/>
          </p:cNvSpPr>
          <p:nvPr>
            <p:ph type="ctrTitle"/>
          </p:nvPr>
        </p:nvSpPr>
        <p:spPr>
          <a:xfrm>
            <a:off x="1260205" y="1887795"/>
            <a:ext cx="9673306" cy="2733106"/>
          </a:xfrm>
        </p:spPr>
        <p:txBody>
          <a:bodyPr anchor="ctr">
            <a:normAutofit/>
          </a:bodyPr>
          <a:lstStyle/>
          <a:p>
            <a:r>
              <a:rPr lang="en-US" dirty="0"/>
              <a:t>Top palliative studies of 2021</a:t>
            </a:r>
          </a:p>
        </p:txBody>
      </p:sp>
      <p:sp>
        <p:nvSpPr>
          <p:cNvPr id="3" name="Subtitle 2"/>
          <p:cNvSpPr>
            <a:spLocks noGrp="1"/>
          </p:cNvSpPr>
          <p:nvPr>
            <p:ph type="subTitle" idx="1"/>
          </p:nvPr>
        </p:nvSpPr>
        <p:spPr>
          <a:xfrm>
            <a:off x="1260204" y="4114800"/>
            <a:ext cx="9673306" cy="1517516"/>
          </a:xfrm>
        </p:spPr>
        <p:txBody>
          <a:bodyPr>
            <a:normAutofit/>
          </a:bodyPr>
          <a:lstStyle/>
          <a:p>
            <a:r>
              <a:rPr lang="en-US" sz="2000" dirty="0"/>
              <a:t>and their impacts on practice</a:t>
            </a:r>
          </a:p>
          <a:p>
            <a:endParaRPr lang="en-US" sz="2000" dirty="0"/>
          </a:p>
          <a:p>
            <a:r>
              <a:rPr lang="en-US" sz="2000" dirty="0"/>
              <a:t>CABS October 1, 2022</a:t>
            </a:r>
          </a:p>
          <a:p>
            <a:r>
              <a:rPr lang="en-US" sz="2000" dirty="0"/>
              <a:t>Dr Dionne Walsh &amp; Angela Gee</a:t>
            </a:r>
          </a:p>
        </p:txBody>
      </p:sp>
      <p:sp>
        <p:nvSpPr>
          <p:cNvPr id="16"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37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576F4F-CE21-C06F-B6F0-163CDC653D79}"/>
              </a:ext>
            </a:extLst>
          </p:cNvPr>
          <p:cNvPicPr>
            <a:picLocks noChangeAspect="1"/>
          </p:cNvPicPr>
          <p:nvPr/>
        </p:nvPicPr>
        <p:blipFill>
          <a:blip r:embed="rId3"/>
          <a:stretch>
            <a:fillRect/>
          </a:stretch>
        </p:blipFill>
        <p:spPr>
          <a:xfrm>
            <a:off x="577914" y="559711"/>
            <a:ext cx="11036171" cy="2643731"/>
          </a:xfrm>
          <a:prstGeom prst="rect">
            <a:avLst/>
          </a:prstGeom>
        </p:spPr>
      </p:pic>
      <p:sp>
        <p:nvSpPr>
          <p:cNvPr id="7" name="TextBox 6">
            <a:extLst>
              <a:ext uri="{FF2B5EF4-FFF2-40B4-BE49-F238E27FC236}">
                <a16:creationId xmlns:a16="http://schemas.microsoft.com/office/drawing/2014/main" id="{59A337C8-E29F-09C5-EA4A-696940F055B6}"/>
              </a:ext>
            </a:extLst>
          </p:cNvPr>
          <p:cNvSpPr txBox="1"/>
          <p:nvPr/>
        </p:nvSpPr>
        <p:spPr>
          <a:xfrm>
            <a:off x="804471" y="3429000"/>
            <a:ext cx="10583055" cy="1200329"/>
          </a:xfrm>
          <a:prstGeom prst="rect">
            <a:avLst/>
          </a:prstGeom>
          <a:noFill/>
        </p:spPr>
        <p:txBody>
          <a:bodyPr wrap="square" rtlCol="0">
            <a:spAutoFit/>
          </a:bodyPr>
          <a:lstStyle/>
          <a:p>
            <a:pPr algn="ctr"/>
            <a:r>
              <a:rPr lang="en-US" sz="3600" dirty="0"/>
              <a:t>Death rattle is common and</a:t>
            </a:r>
            <a:br>
              <a:rPr lang="en-US" sz="3600" dirty="0"/>
            </a:br>
            <a:r>
              <a:rPr lang="en-US" sz="3600" dirty="0"/>
              <a:t>potentially distressing to caregivers</a:t>
            </a:r>
          </a:p>
        </p:txBody>
      </p:sp>
      <p:sp>
        <p:nvSpPr>
          <p:cNvPr id="8" name="TextBox 7">
            <a:extLst>
              <a:ext uri="{FF2B5EF4-FFF2-40B4-BE49-F238E27FC236}">
                <a16:creationId xmlns:a16="http://schemas.microsoft.com/office/drawing/2014/main" id="{071842DB-2B5C-EB0A-9395-F4DBF4100CAE}"/>
              </a:ext>
            </a:extLst>
          </p:cNvPr>
          <p:cNvSpPr txBox="1"/>
          <p:nvPr/>
        </p:nvSpPr>
        <p:spPr>
          <a:xfrm>
            <a:off x="804471" y="4678604"/>
            <a:ext cx="10583055" cy="1323439"/>
          </a:xfrm>
          <a:prstGeom prst="rect">
            <a:avLst/>
          </a:prstGeom>
          <a:noFill/>
        </p:spPr>
        <p:txBody>
          <a:bodyPr wrap="square" rtlCol="0">
            <a:spAutoFit/>
          </a:bodyPr>
          <a:lstStyle/>
          <a:p>
            <a:pPr algn="ctr"/>
            <a:r>
              <a:rPr lang="en-US" sz="4000" dirty="0"/>
              <a:t>Can we reduce the prevalence of this distressing symptom at end of life?</a:t>
            </a:r>
          </a:p>
        </p:txBody>
      </p:sp>
    </p:spTree>
    <p:extLst>
      <p:ext uri="{BB962C8B-B14F-4D97-AF65-F5344CB8AC3E}">
        <p14:creationId xmlns:p14="http://schemas.microsoft.com/office/powerpoint/2010/main" val="32363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799" y="1528997"/>
            <a:ext cx="10540741" cy="4686409"/>
          </a:xfrm>
        </p:spPr>
        <p:txBody>
          <a:bodyPr>
            <a:normAutofit/>
          </a:bodyPr>
          <a:lstStyle/>
          <a:p>
            <a:pPr marL="0" indent="0">
              <a:buNone/>
            </a:pPr>
            <a:r>
              <a:rPr lang="en-US" sz="2000" dirty="0"/>
              <a:t>Method: Double-blind, randomized, placebo-controlled</a:t>
            </a:r>
          </a:p>
          <a:p>
            <a:r>
              <a:rPr lang="en-US" sz="2000" dirty="0"/>
              <a:t>Multicenter: 6 inpatient hospice sites in the Netherlands</a:t>
            </a:r>
          </a:p>
          <a:p>
            <a:r>
              <a:rPr lang="en-US" sz="2000" dirty="0"/>
              <a:t>Trial started at recognition of dying phase according to clinical judgment (Bedbound, sips only, not swallowing meds, appears </a:t>
            </a:r>
            <a:r>
              <a:rPr lang="en-US" sz="2000" dirty="0" err="1"/>
              <a:t>semicomatose</a:t>
            </a:r>
            <a:r>
              <a:rPr lang="en-US" sz="2000" dirty="0"/>
              <a:t>)</a:t>
            </a:r>
          </a:p>
          <a:p>
            <a:pPr marL="0" indent="0">
              <a:buNone/>
            </a:pPr>
            <a:r>
              <a:rPr lang="en-US" sz="2000" dirty="0"/>
              <a:t>Administered scopolamine butylbromide 20mg </a:t>
            </a:r>
            <a:r>
              <a:rPr lang="en-US" sz="2000" dirty="0" err="1"/>
              <a:t>s.c.</a:t>
            </a:r>
            <a:r>
              <a:rPr lang="en-US" sz="2000" dirty="0"/>
              <a:t> QID (or placebo), and provided standardized monitoring q4h</a:t>
            </a:r>
          </a:p>
          <a:p>
            <a:r>
              <a:rPr lang="en-US" sz="2000" dirty="0"/>
              <a:t>Until death, or </a:t>
            </a:r>
          </a:p>
          <a:p>
            <a:r>
              <a:rPr lang="en-US" sz="2000" dirty="0"/>
              <a:t>Until endpoint was reached (i.e. grade 2 or higher death rattle at 2 consecutive time points), or</a:t>
            </a:r>
          </a:p>
          <a:p>
            <a:r>
              <a:rPr lang="en-US" sz="2000" dirty="0"/>
              <a:t>If greater than 8 days passed, excluded as assumed not in dying phase</a:t>
            </a:r>
          </a:p>
        </p:txBody>
      </p:sp>
      <p:sp>
        <p:nvSpPr>
          <p:cNvPr id="4" name="Title 1">
            <a:extLst>
              <a:ext uri="{FF2B5EF4-FFF2-40B4-BE49-F238E27FC236}">
                <a16:creationId xmlns:a16="http://schemas.microsoft.com/office/drawing/2014/main" id="{D057AD53-0BFA-EEFE-9E70-E5660F2ACE0C}"/>
              </a:ext>
            </a:extLst>
          </p:cNvPr>
          <p:cNvSpPr txBox="1">
            <a:spLocks/>
          </p:cNvSpPr>
          <p:nvPr/>
        </p:nvSpPr>
        <p:spPr>
          <a:xfrm>
            <a:off x="825629" y="271119"/>
            <a:ext cx="10540741"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dirty="0"/>
              <a:t>Scopolamine butylbromide</a:t>
            </a:r>
          </a:p>
        </p:txBody>
      </p:sp>
    </p:spTree>
    <p:extLst>
      <p:ext uri="{BB962C8B-B14F-4D97-AF65-F5344CB8AC3E}">
        <p14:creationId xmlns:p14="http://schemas.microsoft.com/office/powerpoint/2010/main" val="352053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4384" y="642594"/>
            <a:ext cx="4810815" cy="1371600"/>
          </a:xfrm>
        </p:spPr>
        <p:txBody>
          <a:bodyPr>
            <a:normAutofit/>
          </a:bodyPr>
          <a:lstStyle/>
          <a:p>
            <a:r>
              <a:rPr lang="en-US" sz="4400" dirty="0"/>
              <a:t>Scopolamine</a:t>
            </a:r>
            <a:br>
              <a:rPr lang="en-US" sz="4400" dirty="0"/>
            </a:br>
            <a:r>
              <a:rPr lang="en-US" sz="4400" dirty="0"/>
              <a:t>butylbromide</a:t>
            </a:r>
          </a:p>
        </p:txBody>
      </p:sp>
      <p:sp>
        <p:nvSpPr>
          <p:cNvPr id="16" name="Rectangle 15">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8" name="Rectangle 17">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3" name="Content Placeholder 2"/>
          <p:cNvSpPr>
            <a:spLocks noGrp="1"/>
          </p:cNvSpPr>
          <p:nvPr>
            <p:ph idx="1"/>
          </p:nvPr>
        </p:nvSpPr>
        <p:spPr>
          <a:xfrm>
            <a:off x="6314384" y="2103120"/>
            <a:ext cx="4810816" cy="3931920"/>
          </a:xfrm>
        </p:spPr>
        <p:txBody>
          <a:bodyPr>
            <a:normAutofit/>
          </a:bodyPr>
          <a:lstStyle/>
          <a:p>
            <a:pPr marL="0" indent="0">
              <a:buNone/>
            </a:pPr>
            <a:r>
              <a:rPr lang="en-US"/>
              <a:t>Results:</a:t>
            </a:r>
          </a:p>
          <a:p>
            <a:r>
              <a:rPr lang="en-US"/>
              <a:t>157 patients, 86% cancer</a:t>
            </a:r>
          </a:p>
          <a:p>
            <a:r>
              <a:rPr lang="en-US"/>
              <a:t>Treatment 13% rattle vs Placebo 27%</a:t>
            </a:r>
          </a:p>
          <a:p>
            <a:pPr lvl="1"/>
            <a:r>
              <a:rPr lang="en-US"/>
              <a:t>Delayed time to death rattle</a:t>
            </a:r>
          </a:p>
          <a:p>
            <a:pPr lvl="1"/>
            <a:r>
              <a:rPr lang="en-US"/>
              <a:t>Restlessness 28% vs 23%</a:t>
            </a:r>
          </a:p>
          <a:p>
            <a:pPr lvl="1"/>
            <a:r>
              <a:rPr lang="en-US"/>
              <a:t>Dry mouth 10% vs 15%</a:t>
            </a:r>
          </a:p>
          <a:p>
            <a:pPr lvl="1"/>
            <a:r>
              <a:rPr lang="en-US"/>
              <a:t>Urinary retention 23% vs 17%</a:t>
            </a:r>
          </a:p>
          <a:p>
            <a:pPr lvl="1"/>
            <a:r>
              <a:rPr lang="en-US"/>
              <a:t>Longer dying phase 42.8 </a:t>
            </a:r>
            <a:r>
              <a:rPr lang="en-US" err="1"/>
              <a:t>hr</a:t>
            </a:r>
            <a:r>
              <a:rPr lang="en-US"/>
              <a:t> vs 29.5 </a:t>
            </a:r>
            <a:r>
              <a:rPr lang="en-US" err="1"/>
              <a:t>hr</a:t>
            </a:r>
            <a:endParaRPr lang="en-US"/>
          </a:p>
          <a:p>
            <a:pPr lvl="1"/>
            <a:r>
              <a:rPr lang="en-US"/>
              <a:t>No difference pain, SOB, N/V, use of opioids/haloperidol/sedatives</a:t>
            </a:r>
          </a:p>
        </p:txBody>
      </p:sp>
      <p:pic>
        <p:nvPicPr>
          <p:cNvPr id="6" name="Picture 5">
            <a:extLst>
              <a:ext uri="{FF2B5EF4-FFF2-40B4-BE49-F238E27FC236}">
                <a16:creationId xmlns:a16="http://schemas.microsoft.com/office/drawing/2014/main" id="{9ECECBA9-F288-90E7-A441-00212BE9C18C}"/>
              </a:ext>
            </a:extLst>
          </p:cNvPr>
          <p:cNvPicPr>
            <a:picLocks noChangeAspect="1"/>
          </p:cNvPicPr>
          <p:nvPr/>
        </p:nvPicPr>
        <p:blipFill rotWithShape="1">
          <a:blip r:embed="rId3"/>
          <a:srcRect b="21134"/>
          <a:stretch/>
        </p:blipFill>
        <p:spPr>
          <a:xfrm>
            <a:off x="1066800" y="1005675"/>
            <a:ext cx="4696692" cy="4846650"/>
          </a:xfrm>
          <a:prstGeom prst="rect">
            <a:avLst/>
          </a:prstGeom>
        </p:spPr>
      </p:pic>
    </p:spTree>
    <p:extLst>
      <p:ext uri="{BB962C8B-B14F-4D97-AF65-F5344CB8AC3E}">
        <p14:creationId xmlns:p14="http://schemas.microsoft.com/office/powerpoint/2010/main" val="2415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2BA8-62F5-1FD5-A9B0-5843A6B066BC}"/>
              </a:ext>
            </a:extLst>
          </p:cNvPr>
          <p:cNvSpPr>
            <a:spLocks noGrp="1"/>
          </p:cNvSpPr>
          <p:nvPr>
            <p:ph type="title"/>
          </p:nvPr>
        </p:nvSpPr>
        <p:spPr/>
        <p:txBody>
          <a:bodyPr/>
          <a:lstStyle/>
          <a:p>
            <a:r>
              <a:rPr lang="en-US" dirty="0"/>
              <a:t>Scopolamine butylbromide</a:t>
            </a:r>
          </a:p>
        </p:txBody>
      </p:sp>
      <p:sp>
        <p:nvSpPr>
          <p:cNvPr id="3" name="Content Placeholder 2">
            <a:extLst>
              <a:ext uri="{FF2B5EF4-FFF2-40B4-BE49-F238E27FC236}">
                <a16:creationId xmlns:a16="http://schemas.microsoft.com/office/drawing/2014/main" id="{8CD7A146-98DD-8837-7981-356D40FE62A9}"/>
              </a:ext>
            </a:extLst>
          </p:cNvPr>
          <p:cNvSpPr>
            <a:spLocks noGrp="1"/>
          </p:cNvSpPr>
          <p:nvPr>
            <p:ph idx="1"/>
          </p:nvPr>
        </p:nvSpPr>
        <p:spPr/>
        <p:txBody>
          <a:bodyPr>
            <a:normAutofit/>
          </a:bodyPr>
          <a:lstStyle/>
          <a:p>
            <a:pPr marL="0" indent="0">
              <a:buNone/>
            </a:pPr>
            <a:r>
              <a:rPr lang="en-US" sz="2000" dirty="0"/>
              <a:t>Impact to practice:</a:t>
            </a:r>
          </a:p>
          <a:p>
            <a:r>
              <a:rPr lang="en-US" sz="2000" dirty="0"/>
              <a:t>Consideration given to prophylactic subcutaneous scopolamine butylbromide in specific scenarios</a:t>
            </a:r>
          </a:p>
          <a:p>
            <a:r>
              <a:rPr lang="en-US" sz="2000" dirty="0"/>
              <a:t>Explore fears and goals with families to determine who would be a good candidate:</a:t>
            </a:r>
          </a:p>
          <a:p>
            <a:pPr lvl="1"/>
            <a:r>
              <a:rPr lang="en-US" sz="1800" dirty="0"/>
              <a:t>Consider for families with distressing experience or fear of death rattle</a:t>
            </a:r>
          </a:p>
          <a:p>
            <a:pPr lvl="1"/>
            <a:r>
              <a:rPr lang="en-US" sz="1800" dirty="0"/>
              <a:t>Avoid in families distressed by long dying phase</a:t>
            </a:r>
          </a:p>
        </p:txBody>
      </p:sp>
    </p:spTree>
    <p:extLst>
      <p:ext uri="{BB962C8B-B14F-4D97-AF65-F5344CB8AC3E}">
        <p14:creationId xmlns:p14="http://schemas.microsoft.com/office/powerpoint/2010/main" val="166001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FF0A1D-420E-96C2-C66D-294E6721A222}"/>
              </a:ext>
            </a:extLst>
          </p:cNvPr>
          <p:cNvSpPr txBox="1"/>
          <p:nvPr/>
        </p:nvSpPr>
        <p:spPr>
          <a:xfrm>
            <a:off x="781987" y="2581817"/>
            <a:ext cx="10628026" cy="1754326"/>
          </a:xfrm>
          <a:prstGeom prst="rect">
            <a:avLst/>
          </a:prstGeom>
          <a:noFill/>
        </p:spPr>
        <p:txBody>
          <a:bodyPr wrap="square" rtlCol="0">
            <a:spAutoFit/>
          </a:bodyPr>
          <a:lstStyle/>
          <a:p>
            <a:pPr algn="ctr"/>
            <a:r>
              <a:rPr lang="en-US" sz="3600" dirty="0"/>
              <a:t>“Clinicians in palliative care… spend a substantial amount of time managing</a:t>
            </a:r>
          </a:p>
          <a:p>
            <a:pPr algn="ctr"/>
            <a:r>
              <a:rPr lang="en-US" sz="3600" dirty="0"/>
              <a:t>opioid misuse or use disorder”</a:t>
            </a:r>
          </a:p>
        </p:txBody>
      </p:sp>
      <p:sp>
        <p:nvSpPr>
          <p:cNvPr id="8" name="TextBox 7">
            <a:extLst>
              <a:ext uri="{FF2B5EF4-FFF2-40B4-BE49-F238E27FC236}">
                <a16:creationId xmlns:a16="http://schemas.microsoft.com/office/drawing/2014/main" id="{69BF77CD-A7E1-3537-02F3-A919463A183B}"/>
              </a:ext>
            </a:extLst>
          </p:cNvPr>
          <p:cNvSpPr txBox="1"/>
          <p:nvPr/>
        </p:nvSpPr>
        <p:spPr>
          <a:xfrm>
            <a:off x="632085" y="4526728"/>
            <a:ext cx="10927830" cy="1938992"/>
          </a:xfrm>
          <a:prstGeom prst="rect">
            <a:avLst/>
          </a:prstGeom>
          <a:noFill/>
        </p:spPr>
        <p:txBody>
          <a:bodyPr wrap="square" rtlCol="0">
            <a:spAutoFit/>
          </a:bodyPr>
          <a:lstStyle/>
          <a:p>
            <a:pPr algn="ctr"/>
            <a:r>
              <a:rPr lang="en-US" sz="4000" dirty="0"/>
              <a:t>How should we be treating cancer-related pain in patients who are taking</a:t>
            </a:r>
            <a:br>
              <a:rPr lang="en-US" sz="4000" dirty="0"/>
            </a:br>
            <a:r>
              <a:rPr lang="en-US" sz="4000" dirty="0"/>
              <a:t>Suboxone® or methadone for OUD?</a:t>
            </a:r>
          </a:p>
        </p:txBody>
      </p:sp>
      <p:pic>
        <p:nvPicPr>
          <p:cNvPr id="10" name="Picture 9">
            <a:extLst>
              <a:ext uri="{FF2B5EF4-FFF2-40B4-BE49-F238E27FC236}">
                <a16:creationId xmlns:a16="http://schemas.microsoft.com/office/drawing/2014/main" id="{2753A33F-DCC5-E476-48D7-87A7CB3F0381}"/>
              </a:ext>
            </a:extLst>
          </p:cNvPr>
          <p:cNvPicPr>
            <a:picLocks noChangeAspect="1"/>
          </p:cNvPicPr>
          <p:nvPr/>
        </p:nvPicPr>
        <p:blipFill>
          <a:blip r:embed="rId3"/>
          <a:stretch>
            <a:fillRect/>
          </a:stretch>
        </p:blipFill>
        <p:spPr>
          <a:xfrm>
            <a:off x="485805" y="653072"/>
            <a:ext cx="11220390" cy="1622225"/>
          </a:xfrm>
          <a:prstGeom prst="rect">
            <a:avLst/>
          </a:prstGeom>
        </p:spPr>
      </p:pic>
    </p:spTree>
    <p:extLst>
      <p:ext uri="{BB962C8B-B14F-4D97-AF65-F5344CB8AC3E}">
        <p14:creationId xmlns:p14="http://schemas.microsoft.com/office/powerpoint/2010/main" val="60873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420" y="1463040"/>
            <a:ext cx="10225790" cy="4557010"/>
          </a:xfrm>
        </p:spPr>
        <p:txBody>
          <a:bodyPr>
            <a:normAutofit/>
          </a:bodyPr>
          <a:lstStyle/>
          <a:p>
            <a:pPr marL="0" indent="0">
              <a:buNone/>
            </a:pPr>
            <a:r>
              <a:rPr lang="en-US" sz="2000" dirty="0"/>
              <a:t>Method: 3-round modified Delphi process</a:t>
            </a:r>
          </a:p>
          <a:p>
            <a:r>
              <a:rPr lang="en-US" sz="2000" dirty="0"/>
              <a:t>Recruited 120 PC and addictions clinicians </a:t>
            </a:r>
          </a:p>
          <a:p>
            <a:r>
              <a:rPr lang="en-US" sz="2000" dirty="0"/>
              <a:t>Respondents split in 2 panels (randomly, balanced by expertise)</a:t>
            </a:r>
          </a:p>
          <a:p>
            <a:r>
              <a:rPr lang="en-US" sz="2000" dirty="0"/>
              <a:t>Perspectives on different approaches to the management of pain and OUD in patients with advanced cancer</a:t>
            </a:r>
          </a:p>
        </p:txBody>
      </p:sp>
      <p:sp>
        <p:nvSpPr>
          <p:cNvPr id="4" name="Title 1">
            <a:extLst>
              <a:ext uri="{FF2B5EF4-FFF2-40B4-BE49-F238E27FC236}">
                <a16:creationId xmlns:a16="http://schemas.microsoft.com/office/drawing/2014/main" id="{68F395B8-C097-C57D-D5CB-9B26E4638AE5}"/>
              </a:ext>
            </a:extLst>
          </p:cNvPr>
          <p:cNvSpPr txBox="1">
            <a:spLocks/>
          </p:cNvSpPr>
          <p:nvPr/>
        </p:nvSpPr>
        <p:spPr>
          <a:xfrm>
            <a:off x="781987" y="22287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Pain and OUD</a:t>
            </a:r>
          </a:p>
        </p:txBody>
      </p:sp>
    </p:spTree>
    <p:extLst>
      <p:ext uri="{BB962C8B-B14F-4D97-AF65-F5344CB8AC3E}">
        <p14:creationId xmlns:p14="http://schemas.microsoft.com/office/powerpoint/2010/main" val="27218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BD8673-D70B-ACA9-E598-7D255A7BC557}"/>
              </a:ext>
            </a:extLst>
          </p:cNvPr>
          <p:cNvPicPr>
            <a:picLocks noGrp="1" noChangeAspect="1"/>
          </p:cNvPicPr>
          <p:nvPr>
            <p:ph idx="1"/>
          </p:nvPr>
        </p:nvPicPr>
        <p:blipFill>
          <a:blip r:embed="rId3"/>
          <a:stretch>
            <a:fillRect/>
          </a:stretch>
        </p:blipFill>
        <p:spPr>
          <a:xfrm>
            <a:off x="1606128" y="519095"/>
            <a:ext cx="8979743" cy="5819810"/>
          </a:xfrm>
        </p:spPr>
      </p:pic>
      <p:pic>
        <p:nvPicPr>
          <p:cNvPr id="15" name="Picture 14">
            <a:extLst>
              <a:ext uri="{FF2B5EF4-FFF2-40B4-BE49-F238E27FC236}">
                <a16:creationId xmlns:a16="http://schemas.microsoft.com/office/drawing/2014/main" id="{8B5B18F0-9FE7-9190-46A9-9E79AEEEF77C}"/>
              </a:ext>
            </a:extLst>
          </p:cNvPr>
          <p:cNvPicPr>
            <a:picLocks noChangeAspect="1"/>
          </p:cNvPicPr>
          <p:nvPr/>
        </p:nvPicPr>
        <p:blipFill>
          <a:blip r:embed="rId4"/>
          <a:stretch>
            <a:fillRect/>
          </a:stretch>
        </p:blipFill>
        <p:spPr>
          <a:xfrm>
            <a:off x="7944694" y="3917535"/>
            <a:ext cx="168027" cy="212505"/>
          </a:xfrm>
          <a:prstGeom prst="rect">
            <a:avLst/>
          </a:prstGeom>
        </p:spPr>
      </p:pic>
      <p:pic>
        <p:nvPicPr>
          <p:cNvPr id="20" name="Picture 19">
            <a:extLst>
              <a:ext uri="{FF2B5EF4-FFF2-40B4-BE49-F238E27FC236}">
                <a16:creationId xmlns:a16="http://schemas.microsoft.com/office/drawing/2014/main" id="{57F4A931-891A-7ECE-797F-BA587963F43E}"/>
              </a:ext>
            </a:extLst>
          </p:cNvPr>
          <p:cNvPicPr>
            <a:picLocks noChangeAspect="1"/>
          </p:cNvPicPr>
          <p:nvPr/>
        </p:nvPicPr>
        <p:blipFill>
          <a:blip r:embed="rId5"/>
          <a:stretch>
            <a:fillRect/>
          </a:stretch>
        </p:blipFill>
        <p:spPr>
          <a:xfrm>
            <a:off x="2941320" y="5972175"/>
            <a:ext cx="190500" cy="123825"/>
          </a:xfrm>
          <a:prstGeom prst="rect">
            <a:avLst/>
          </a:prstGeom>
        </p:spPr>
      </p:pic>
    </p:spTree>
    <p:extLst>
      <p:ext uri="{BB962C8B-B14F-4D97-AF65-F5344CB8AC3E}">
        <p14:creationId xmlns:p14="http://schemas.microsoft.com/office/powerpoint/2010/main" val="35543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4384" y="426694"/>
            <a:ext cx="4810815" cy="1371600"/>
          </a:xfrm>
        </p:spPr>
        <p:txBody>
          <a:bodyPr>
            <a:normAutofit/>
          </a:bodyPr>
          <a:lstStyle/>
          <a:p>
            <a:r>
              <a:rPr lang="en-US" sz="4400" dirty="0"/>
              <a:t>Pain and OUD</a:t>
            </a:r>
          </a:p>
        </p:txBody>
      </p:sp>
      <p:sp>
        <p:nvSpPr>
          <p:cNvPr id="16" name="Rectangle 15">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8" name="Rectangle 17">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3" name="Content Placeholder 2"/>
          <p:cNvSpPr>
            <a:spLocks noGrp="1"/>
          </p:cNvSpPr>
          <p:nvPr>
            <p:ph idx="1"/>
          </p:nvPr>
        </p:nvSpPr>
        <p:spPr>
          <a:xfrm>
            <a:off x="6314384" y="3048000"/>
            <a:ext cx="5318816" cy="2941305"/>
          </a:xfrm>
        </p:spPr>
        <p:txBody>
          <a:bodyPr>
            <a:normAutofit/>
          </a:bodyPr>
          <a:lstStyle/>
          <a:p>
            <a:pPr algn="l">
              <a:spcBef>
                <a:spcPts val="0"/>
              </a:spcBef>
            </a:pPr>
            <a:r>
              <a:rPr lang="en-US" sz="2000" b="0" i="0" u="none" strike="noStrike" baseline="0" dirty="0"/>
              <a:t>Safety of adding a full agonist opioid: dependent on good long-term relationship between the patient and practitioner, close monitoring, and the plan for full agonist was only short term</a:t>
            </a:r>
          </a:p>
          <a:p>
            <a:pPr algn="l">
              <a:spcBef>
                <a:spcPts val="0"/>
              </a:spcBef>
            </a:pPr>
            <a:r>
              <a:rPr lang="en-US" sz="2000" b="0" i="0" u="none" strike="noStrike" baseline="0" dirty="0"/>
              <a:t>Concerns about relapse with a full agonist, especially without buprenorphine-naloxone for OUD treatment.</a:t>
            </a:r>
            <a:endParaRPr lang="en-US" sz="2000" dirty="0"/>
          </a:p>
        </p:txBody>
      </p:sp>
      <p:pic>
        <p:nvPicPr>
          <p:cNvPr id="5" name="Picture 4">
            <a:extLst>
              <a:ext uri="{FF2B5EF4-FFF2-40B4-BE49-F238E27FC236}">
                <a16:creationId xmlns:a16="http://schemas.microsoft.com/office/drawing/2014/main" id="{07BA8D3F-1230-E38B-5C3F-9B4C2678EF32}"/>
              </a:ext>
            </a:extLst>
          </p:cNvPr>
          <p:cNvPicPr>
            <a:picLocks noChangeAspect="1"/>
          </p:cNvPicPr>
          <p:nvPr/>
        </p:nvPicPr>
        <p:blipFill>
          <a:blip r:embed="rId3"/>
          <a:stretch>
            <a:fillRect/>
          </a:stretch>
        </p:blipFill>
        <p:spPr>
          <a:xfrm>
            <a:off x="1674389" y="987653"/>
            <a:ext cx="3513432" cy="4882693"/>
          </a:xfrm>
          <a:prstGeom prst="rect">
            <a:avLst/>
          </a:prstGeom>
        </p:spPr>
      </p:pic>
      <p:sp>
        <p:nvSpPr>
          <p:cNvPr id="7" name="Arrow: Up 6">
            <a:extLst>
              <a:ext uri="{FF2B5EF4-FFF2-40B4-BE49-F238E27FC236}">
                <a16:creationId xmlns:a16="http://schemas.microsoft.com/office/drawing/2014/main" id="{714069A3-05BF-F334-7FD9-F779F067C6BE}"/>
              </a:ext>
            </a:extLst>
          </p:cNvPr>
          <p:cNvSpPr/>
          <p:nvPr/>
        </p:nvSpPr>
        <p:spPr>
          <a:xfrm rot="4468625">
            <a:off x="5459246" y="3053267"/>
            <a:ext cx="335795" cy="14678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972B8D3F-7BFB-8606-F01E-E78CD2CE3B90}"/>
              </a:ext>
            </a:extLst>
          </p:cNvPr>
          <p:cNvSpPr/>
          <p:nvPr/>
        </p:nvSpPr>
        <p:spPr>
          <a:xfrm rot="4468625">
            <a:off x="5459245" y="4476779"/>
            <a:ext cx="335795" cy="14678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04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4384" y="426694"/>
            <a:ext cx="4810815" cy="1371600"/>
          </a:xfrm>
        </p:spPr>
        <p:txBody>
          <a:bodyPr>
            <a:normAutofit/>
          </a:bodyPr>
          <a:lstStyle/>
          <a:p>
            <a:r>
              <a:rPr lang="en-US" sz="4400" dirty="0"/>
              <a:t>Pain and OUD</a:t>
            </a:r>
          </a:p>
        </p:txBody>
      </p:sp>
      <p:sp>
        <p:nvSpPr>
          <p:cNvPr id="16" name="Rectangle 15">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8" name="Rectangle 17">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3" name="Content Placeholder 2"/>
          <p:cNvSpPr>
            <a:spLocks noGrp="1"/>
          </p:cNvSpPr>
          <p:nvPr>
            <p:ph idx="1"/>
          </p:nvPr>
        </p:nvSpPr>
        <p:spPr>
          <a:xfrm>
            <a:off x="6314384" y="3706368"/>
            <a:ext cx="5318816" cy="2282937"/>
          </a:xfrm>
        </p:spPr>
        <p:txBody>
          <a:bodyPr>
            <a:normAutofit/>
          </a:bodyPr>
          <a:lstStyle/>
          <a:p>
            <a:pPr algn="l">
              <a:spcBef>
                <a:spcPts val="0"/>
              </a:spcBef>
            </a:pPr>
            <a:r>
              <a:rPr lang="en-US" sz="2000" dirty="0"/>
              <a:t>Buprenorphine-naloxone was felt to be inferior for pain (no head-to-head trials)</a:t>
            </a:r>
          </a:p>
          <a:p>
            <a:pPr algn="l">
              <a:spcBef>
                <a:spcPts val="0"/>
              </a:spcBef>
            </a:pPr>
            <a:r>
              <a:rPr lang="en-US" sz="2000" dirty="0"/>
              <a:t>Challenges with transitioning methadone to </a:t>
            </a:r>
            <a:r>
              <a:rPr lang="en-US" sz="2000" dirty="0" err="1"/>
              <a:t>burprenorphine</a:t>
            </a:r>
            <a:r>
              <a:rPr lang="en-US" sz="2000" dirty="0"/>
              <a:t>-naloxone complicated by methadone’s long and variable half-life</a:t>
            </a:r>
          </a:p>
          <a:p>
            <a:pPr algn="l">
              <a:spcBef>
                <a:spcPts val="0"/>
              </a:spcBef>
            </a:pPr>
            <a:endParaRPr lang="en-US" sz="2000" dirty="0"/>
          </a:p>
        </p:txBody>
      </p:sp>
      <p:pic>
        <p:nvPicPr>
          <p:cNvPr id="6" name="Picture 5">
            <a:extLst>
              <a:ext uri="{FF2B5EF4-FFF2-40B4-BE49-F238E27FC236}">
                <a16:creationId xmlns:a16="http://schemas.microsoft.com/office/drawing/2014/main" id="{C3B3769A-3B64-9766-1CB8-DB696B75BA6E}"/>
              </a:ext>
            </a:extLst>
          </p:cNvPr>
          <p:cNvPicPr>
            <a:picLocks noChangeAspect="1"/>
          </p:cNvPicPr>
          <p:nvPr/>
        </p:nvPicPr>
        <p:blipFill>
          <a:blip r:embed="rId3"/>
          <a:stretch>
            <a:fillRect/>
          </a:stretch>
        </p:blipFill>
        <p:spPr>
          <a:xfrm>
            <a:off x="1688276" y="1005675"/>
            <a:ext cx="3448397" cy="4870174"/>
          </a:xfrm>
          <a:prstGeom prst="rect">
            <a:avLst/>
          </a:prstGeom>
        </p:spPr>
      </p:pic>
      <p:pic>
        <p:nvPicPr>
          <p:cNvPr id="7" name="Picture 6">
            <a:extLst>
              <a:ext uri="{FF2B5EF4-FFF2-40B4-BE49-F238E27FC236}">
                <a16:creationId xmlns:a16="http://schemas.microsoft.com/office/drawing/2014/main" id="{E5AF0D94-C7BC-E130-1A5C-5995080C2687}"/>
              </a:ext>
            </a:extLst>
          </p:cNvPr>
          <p:cNvPicPr>
            <a:picLocks noChangeAspect="1"/>
          </p:cNvPicPr>
          <p:nvPr/>
        </p:nvPicPr>
        <p:blipFill>
          <a:blip r:embed="rId4"/>
          <a:stretch>
            <a:fillRect/>
          </a:stretch>
        </p:blipFill>
        <p:spPr>
          <a:xfrm>
            <a:off x="3154001" y="5579951"/>
            <a:ext cx="127008" cy="99490"/>
          </a:xfrm>
          <a:prstGeom prst="rect">
            <a:avLst/>
          </a:prstGeom>
        </p:spPr>
      </p:pic>
      <p:sp>
        <p:nvSpPr>
          <p:cNvPr id="5" name="Arrow: Up 4">
            <a:extLst>
              <a:ext uri="{FF2B5EF4-FFF2-40B4-BE49-F238E27FC236}">
                <a16:creationId xmlns:a16="http://schemas.microsoft.com/office/drawing/2014/main" id="{12EBEFF1-BA6D-CB07-5847-3067606BE722}"/>
              </a:ext>
            </a:extLst>
          </p:cNvPr>
          <p:cNvSpPr/>
          <p:nvPr/>
        </p:nvSpPr>
        <p:spPr>
          <a:xfrm rot="3277032">
            <a:off x="5299542" y="3901461"/>
            <a:ext cx="335795" cy="20155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8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886A0-40CC-13B4-D14A-475DC7443FE2}"/>
              </a:ext>
            </a:extLst>
          </p:cNvPr>
          <p:cNvSpPr>
            <a:spLocks noGrp="1"/>
          </p:cNvSpPr>
          <p:nvPr>
            <p:ph idx="1"/>
          </p:nvPr>
        </p:nvSpPr>
        <p:spPr>
          <a:xfrm>
            <a:off x="855406" y="1524000"/>
            <a:ext cx="10269794" cy="4511040"/>
          </a:xfrm>
        </p:spPr>
        <p:txBody>
          <a:bodyPr/>
          <a:lstStyle/>
          <a:p>
            <a:pPr marL="0" indent="0">
              <a:buNone/>
            </a:pPr>
            <a:r>
              <a:rPr lang="en-US" sz="2000" dirty="0"/>
              <a:t>Impact:</a:t>
            </a:r>
          </a:p>
          <a:p>
            <a:r>
              <a:rPr lang="en-US" sz="2000" dirty="0"/>
              <a:t>Many patients are coming to us on Suboxone or Methadone for OUD</a:t>
            </a:r>
          </a:p>
          <a:p>
            <a:r>
              <a:rPr lang="en-US" sz="2000" dirty="0"/>
              <a:t>Split opioid agonist therapy to BID-TID &amp; titrate</a:t>
            </a:r>
          </a:p>
          <a:p>
            <a:r>
              <a:rPr lang="en-US" sz="2000" dirty="0"/>
              <a:t>Add full agonist (e.g. hydromorphone) prn for breakthrough pain, with a goal of ≤ 3 doses/day, with safety measures in place, generally for shorter prognoses or acute pain</a:t>
            </a:r>
          </a:p>
          <a:p>
            <a:endParaRPr lang="en-US" sz="2000" dirty="0"/>
          </a:p>
        </p:txBody>
      </p:sp>
      <p:sp>
        <p:nvSpPr>
          <p:cNvPr id="4" name="Title 1">
            <a:extLst>
              <a:ext uri="{FF2B5EF4-FFF2-40B4-BE49-F238E27FC236}">
                <a16:creationId xmlns:a16="http://schemas.microsoft.com/office/drawing/2014/main" id="{E37EB132-550A-BA39-B06D-FCF02C193754}"/>
              </a:ext>
            </a:extLst>
          </p:cNvPr>
          <p:cNvSpPr txBox="1">
            <a:spLocks/>
          </p:cNvSpPr>
          <p:nvPr/>
        </p:nvSpPr>
        <p:spPr>
          <a:xfrm>
            <a:off x="781987" y="26784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Pain and OUD</a:t>
            </a:r>
          </a:p>
        </p:txBody>
      </p:sp>
    </p:spTree>
    <p:extLst>
      <p:ext uri="{BB962C8B-B14F-4D97-AF65-F5344CB8AC3E}">
        <p14:creationId xmlns:p14="http://schemas.microsoft.com/office/powerpoint/2010/main" val="67260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E8449C-595B-8802-601C-6E823C9C2166}"/>
              </a:ext>
            </a:extLst>
          </p:cNvPr>
          <p:cNvPicPr>
            <a:picLocks noChangeAspect="1"/>
          </p:cNvPicPr>
          <p:nvPr/>
        </p:nvPicPr>
        <p:blipFill>
          <a:blip r:embed="rId3"/>
          <a:stretch>
            <a:fillRect/>
          </a:stretch>
        </p:blipFill>
        <p:spPr>
          <a:xfrm>
            <a:off x="589067" y="734516"/>
            <a:ext cx="11075698" cy="1633928"/>
          </a:xfrm>
          <a:prstGeom prst="rect">
            <a:avLst/>
          </a:prstGeom>
        </p:spPr>
      </p:pic>
      <p:sp>
        <p:nvSpPr>
          <p:cNvPr id="7" name="TextBox 6">
            <a:extLst>
              <a:ext uri="{FF2B5EF4-FFF2-40B4-BE49-F238E27FC236}">
                <a16:creationId xmlns:a16="http://schemas.microsoft.com/office/drawing/2014/main" id="{82CED204-125E-7DB6-ACEE-14E3A1CE2082}"/>
              </a:ext>
            </a:extLst>
          </p:cNvPr>
          <p:cNvSpPr txBox="1"/>
          <p:nvPr/>
        </p:nvSpPr>
        <p:spPr>
          <a:xfrm>
            <a:off x="589067" y="2788169"/>
            <a:ext cx="11075698" cy="1477328"/>
          </a:xfrm>
          <a:prstGeom prst="rect">
            <a:avLst/>
          </a:prstGeom>
          <a:noFill/>
        </p:spPr>
        <p:txBody>
          <a:bodyPr wrap="square" rtlCol="0">
            <a:spAutoFit/>
          </a:bodyPr>
          <a:lstStyle/>
          <a:p>
            <a:pPr algn="ctr"/>
            <a:r>
              <a:rPr lang="en-US" sz="3600" dirty="0"/>
              <a:t>Goal is maximized comfort while maintaining maximized communication</a:t>
            </a:r>
          </a:p>
          <a:p>
            <a:endParaRPr lang="en-US" dirty="0"/>
          </a:p>
        </p:txBody>
      </p:sp>
      <p:sp>
        <p:nvSpPr>
          <p:cNvPr id="8" name="TextBox 7">
            <a:extLst>
              <a:ext uri="{FF2B5EF4-FFF2-40B4-BE49-F238E27FC236}">
                <a16:creationId xmlns:a16="http://schemas.microsoft.com/office/drawing/2014/main" id="{00C48A51-B393-8105-0CCD-39C5345477D0}"/>
              </a:ext>
            </a:extLst>
          </p:cNvPr>
          <p:cNvSpPr txBox="1"/>
          <p:nvPr/>
        </p:nvSpPr>
        <p:spPr>
          <a:xfrm>
            <a:off x="527235" y="4362138"/>
            <a:ext cx="11137530" cy="707886"/>
          </a:xfrm>
          <a:prstGeom prst="rect">
            <a:avLst/>
          </a:prstGeom>
          <a:noFill/>
        </p:spPr>
        <p:txBody>
          <a:bodyPr wrap="square" rtlCol="0">
            <a:spAutoFit/>
          </a:bodyPr>
          <a:lstStyle/>
          <a:p>
            <a:pPr algn="ctr"/>
            <a:r>
              <a:rPr lang="en-US" sz="4000" dirty="0"/>
              <a:t>How much sedation is appropriate?</a:t>
            </a:r>
          </a:p>
        </p:txBody>
      </p:sp>
    </p:spTree>
    <p:extLst>
      <p:ext uri="{BB962C8B-B14F-4D97-AF65-F5344CB8AC3E}">
        <p14:creationId xmlns:p14="http://schemas.microsoft.com/office/powerpoint/2010/main" val="99951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445" y="4761288"/>
            <a:ext cx="10975109" cy="1323439"/>
          </a:xfrm>
          <a:prstGeom prst="rect">
            <a:avLst/>
          </a:prstGeom>
          <a:noFill/>
        </p:spPr>
        <p:txBody>
          <a:bodyPr wrap="square" rtlCol="0">
            <a:spAutoFit/>
          </a:bodyPr>
          <a:lstStyle/>
          <a:p>
            <a:pPr algn="ctr"/>
            <a:r>
              <a:rPr lang="en-US" sz="4000" dirty="0"/>
              <a:t>Question: What is the impact of a pharmacist on the Palliative Care team?</a:t>
            </a:r>
          </a:p>
        </p:txBody>
      </p:sp>
      <p:pic>
        <p:nvPicPr>
          <p:cNvPr id="6" name="Picture 5"/>
          <p:cNvPicPr>
            <a:picLocks noChangeAspect="1"/>
          </p:cNvPicPr>
          <p:nvPr/>
        </p:nvPicPr>
        <p:blipFill rotWithShape="1">
          <a:blip r:embed="rId3"/>
          <a:srcRect l="11224" t="41935" r="30379" b="31818"/>
          <a:stretch/>
        </p:blipFill>
        <p:spPr>
          <a:xfrm>
            <a:off x="757093" y="542926"/>
            <a:ext cx="10679689" cy="2549958"/>
          </a:xfrm>
          <a:prstGeom prst="rect">
            <a:avLst/>
          </a:prstGeom>
          <a:ln w="222250" cap="flat" cmpd="sng">
            <a:noFill/>
            <a:prstDash val="solid"/>
            <a:miter lim="800000"/>
            <a:extLst>
              <a:ext uri="{C807C97D-BFC1-408E-A445-0C87EB9F89A2}">
                <ask:lineSketchStyleProps xmlns:ask="http://schemas.microsoft.com/office/drawing/2018/sketchyshapes">
                  <ask:type>
                    <ask:lineSketchNone/>
                  </ask:type>
                </ask:lineSketchStyleProps>
              </a:ext>
            </a:extLst>
          </a:ln>
        </p:spPr>
      </p:pic>
      <p:sp>
        <p:nvSpPr>
          <p:cNvPr id="7" name="TextBox 6"/>
          <p:cNvSpPr txBox="1"/>
          <p:nvPr/>
        </p:nvSpPr>
        <p:spPr>
          <a:xfrm>
            <a:off x="198581" y="3407071"/>
            <a:ext cx="11794836" cy="1354217"/>
          </a:xfrm>
          <a:prstGeom prst="rect">
            <a:avLst/>
          </a:prstGeom>
          <a:noFill/>
        </p:spPr>
        <p:txBody>
          <a:bodyPr wrap="square" rtlCol="0">
            <a:spAutoFit/>
          </a:bodyPr>
          <a:lstStyle/>
          <a:p>
            <a:pPr algn="ctr"/>
            <a:r>
              <a:rPr lang="en-US" sz="3200" dirty="0"/>
              <a:t>Guidelines recommend a pharmacist on</a:t>
            </a:r>
          </a:p>
          <a:p>
            <a:pPr algn="ctr"/>
            <a:r>
              <a:rPr lang="en-US" sz="3200" dirty="0"/>
              <a:t>the PC team, but in varying roles</a:t>
            </a:r>
          </a:p>
          <a:p>
            <a:endParaRPr lang="en-US" dirty="0"/>
          </a:p>
        </p:txBody>
      </p:sp>
    </p:spTree>
    <p:extLst>
      <p:ext uri="{BB962C8B-B14F-4D97-AF65-F5344CB8AC3E}">
        <p14:creationId xmlns:p14="http://schemas.microsoft.com/office/powerpoint/2010/main" val="73508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10515600" cy="1325563"/>
          </a:xfrm>
        </p:spPr>
        <p:txBody>
          <a:bodyPr/>
          <a:lstStyle/>
          <a:p>
            <a:r>
              <a:rPr lang="en-US" dirty="0"/>
              <a:t>Pharmacist</a:t>
            </a:r>
          </a:p>
        </p:txBody>
      </p:sp>
      <p:sp>
        <p:nvSpPr>
          <p:cNvPr id="3" name="Content Placeholder 2"/>
          <p:cNvSpPr>
            <a:spLocks noGrp="1"/>
          </p:cNvSpPr>
          <p:nvPr>
            <p:ph idx="1"/>
          </p:nvPr>
        </p:nvSpPr>
        <p:spPr>
          <a:xfrm>
            <a:off x="838200" y="1825624"/>
            <a:ext cx="10515600" cy="3551047"/>
          </a:xfrm>
        </p:spPr>
        <p:txBody>
          <a:bodyPr>
            <a:normAutofit/>
          </a:bodyPr>
          <a:lstStyle/>
          <a:p>
            <a:pPr marL="0" indent="0">
              <a:buNone/>
            </a:pPr>
            <a:r>
              <a:rPr lang="en-US" sz="2000" dirty="0"/>
              <a:t>Methods: Retrospective </a:t>
            </a:r>
            <a:r>
              <a:rPr lang="en-US" sz="2000" dirty="0" err="1"/>
              <a:t>Multicentered</a:t>
            </a:r>
            <a:r>
              <a:rPr lang="en-US" sz="2000" dirty="0"/>
              <a:t> study</a:t>
            </a:r>
          </a:p>
          <a:p>
            <a:r>
              <a:rPr lang="en-US" sz="2000" dirty="0"/>
              <a:t>557 Adult hospitalized inpatients seen by PC pharmacists, of 2500 total consults</a:t>
            </a:r>
          </a:p>
          <a:p>
            <a:r>
              <a:rPr lang="en-US" sz="2000" dirty="0"/>
              <a:t>Fully integrated members of a multidisc team – regular in person assessments alone or with MD/RN </a:t>
            </a:r>
          </a:p>
          <a:p>
            <a:r>
              <a:rPr lang="en-US" sz="2000" dirty="0"/>
              <a:t>Pharmacists with specialized training in pain / PC</a:t>
            </a:r>
          </a:p>
          <a:p>
            <a:r>
              <a:rPr lang="en-US" sz="2000" dirty="0"/>
              <a:t>Outcomes: Pharmacist interventions, symptoms at baseline, 24, 48, 72 hours, LOS</a:t>
            </a:r>
          </a:p>
        </p:txBody>
      </p: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883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9762" t="20234" r="26905" b="4921"/>
          <a:stretch/>
        </p:blipFill>
        <p:spPr>
          <a:xfrm>
            <a:off x="677215" y="348342"/>
            <a:ext cx="5195593" cy="6197601"/>
          </a:xfrm>
          <a:prstGeom prst="rect">
            <a:avLst/>
          </a:prstGeom>
        </p:spPr>
      </p:pic>
      <p:sp>
        <p:nvSpPr>
          <p:cNvPr id="3" name="Rectangle 2"/>
          <p:cNvSpPr/>
          <p:nvPr/>
        </p:nvSpPr>
        <p:spPr>
          <a:xfrm>
            <a:off x="1884218" y="2258291"/>
            <a:ext cx="332509" cy="414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84765" y="2258291"/>
            <a:ext cx="332509" cy="414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23844" y="2258286"/>
            <a:ext cx="332509" cy="414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7533" y="2258286"/>
            <a:ext cx="332509" cy="414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63903" y="1888340"/>
            <a:ext cx="5583370" cy="2862322"/>
          </a:xfrm>
          <a:prstGeom prst="rect">
            <a:avLst/>
          </a:prstGeom>
        </p:spPr>
        <p:txBody>
          <a:bodyPr wrap="square">
            <a:spAutoFit/>
          </a:bodyPr>
          <a:lstStyle/>
          <a:p>
            <a:r>
              <a:rPr lang="en-US" sz="2000" dirty="0"/>
              <a:t>Results:</a:t>
            </a:r>
          </a:p>
          <a:p>
            <a:pPr marL="285750" indent="-285750">
              <a:buFont typeface="Arial" panose="020B0604020202020204" pitchFamily="34" charset="0"/>
              <a:buChar char="•"/>
            </a:pPr>
            <a:r>
              <a:rPr lang="en-US" sz="2000" dirty="0"/>
              <a:t>Improved pain</a:t>
            </a:r>
          </a:p>
          <a:p>
            <a:pPr marL="285750" indent="-285750">
              <a:buFont typeface="Arial" panose="020B0604020202020204" pitchFamily="34" charset="0"/>
              <a:buChar char="•"/>
            </a:pPr>
            <a:r>
              <a:rPr lang="en-US" sz="2000" dirty="0"/>
              <a:t>Improved constipation</a:t>
            </a:r>
          </a:p>
          <a:p>
            <a:pPr marL="285750" indent="-285750">
              <a:buFont typeface="Arial" panose="020B0604020202020204" pitchFamily="34" charset="0"/>
              <a:buChar char="•"/>
            </a:pPr>
            <a:r>
              <a:rPr lang="en-US" sz="2000" dirty="0"/>
              <a:t>No sig improvement nausea, anxiety, delirium</a:t>
            </a:r>
          </a:p>
          <a:p>
            <a:pPr marL="285750" indent="-285750">
              <a:buFont typeface="Arial" panose="020B0604020202020204" pitchFamily="34" charset="0"/>
              <a:buChar char="•"/>
            </a:pPr>
            <a:r>
              <a:rPr lang="en-US" sz="2000" dirty="0"/>
              <a:t>Decreased LOS by 12 days if pharmacist involved within 72 hours vs delayed referral!</a:t>
            </a:r>
          </a:p>
          <a:p>
            <a:pPr marL="285750" indent="-285750">
              <a:buFont typeface="Arial" panose="020B0604020202020204" pitchFamily="34" charset="0"/>
              <a:buChar char="•"/>
            </a:pPr>
            <a:r>
              <a:rPr lang="en-US" sz="2000" dirty="0"/>
              <a:t>Many Non-symptom interventions</a:t>
            </a:r>
          </a:p>
        </p:txBody>
      </p:sp>
    </p:spTree>
    <p:extLst>
      <p:ext uri="{BB962C8B-B14F-4D97-AF65-F5344CB8AC3E}">
        <p14:creationId xmlns:p14="http://schemas.microsoft.com/office/powerpoint/2010/main" val="294079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10515600" cy="1325563"/>
          </a:xfrm>
        </p:spPr>
        <p:txBody>
          <a:bodyPr/>
          <a:lstStyle/>
          <a:p>
            <a:r>
              <a:rPr lang="en-US" dirty="0"/>
              <a:t>Pharmacist</a:t>
            </a:r>
          </a:p>
        </p:txBody>
      </p:sp>
      <p:sp>
        <p:nvSpPr>
          <p:cNvPr id="3" name="Content Placeholder 2"/>
          <p:cNvSpPr>
            <a:spLocks noGrp="1"/>
          </p:cNvSpPr>
          <p:nvPr>
            <p:ph idx="1"/>
          </p:nvPr>
        </p:nvSpPr>
        <p:spPr>
          <a:xfrm>
            <a:off x="838200" y="1825624"/>
            <a:ext cx="10515600" cy="3551047"/>
          </a:xfrm>
        </p:spPr>
        <p:txBody>
          <a:bodyPr>
            <a:normAutofit/>
          </a:bodyPr>
          <a:lstStyle/>
          <a:p>
            <a:pPr marL="0" indent="0">
              <a:buNone/>
            </a:pPr>
            <a:r>
              <a:rPr lang="en-US" sz="2000" dirty="0"/>
              <a:t>Summary: Pharmacists are effective for both symptom and non-symptom management, and decrease the length of stay</a:t>
            </a:r>
          </a:p>
          <a:p>
            <a:pPr marL="0" indent="0">
              <a:buNone/>
            </a:pPr>
            <a:r>
              <a:rPr lang="en-US" sz="2000" dirty="0"/>
              <a:t>Impact:</a:t>
            </a:r>
          </a:p>
          <a:p>
            <a:r>
              <a:rPr lang="en-US" sz="2000" dirty="0"/>
              <a:t>Involve pharmacist EARLIER!</a:t>
            </a:r>
          </a:p>
          <a:p>
            <a:r>
              <a:rPr lang="en-US" sz="2000" dirty="0"/>
              <a:t>Consider expanding pharmacy scope to include more than symptom management </a:t>
            </a:r>
            <a:r>
              <a:rPr lang="en-US" sz="2000" dirty="0" err="1"/>
              <a:t>eg</a:t>
            </a:r>
            <a:r>
              <a:rPr lang="en-US" sz="2000" dirty="0"/>
              <a:t>. discussions including goals of care, team leadership</a:t>
            </a:r>
          </a:p>
        </p:txBody>
      </p: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1615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444" y="4530753"/>
            <a:ext cx="10975109" cy="707886"/>
          </a:xfrm>
          <a:prstGeom prst="rect">
            <a:avLst/>
          </a:prstGeom>
          <a:noFill/>
        </p:spPr>
        <p:txBody>
          <a:bodyPr wrap="square" rtlCol="0">
            <a:spAutoFit/>
          </a:bodyPr>
          <a:lstStyle/>
          <a:p>
            <a:pPr algn="ctr"/>
            <a:r>
              <a:rPr lang="en-US" sz="4000" dirty="0"/>
              <a:t>Question: Is virtual care effective for Palliative Care?</a:t>
            </a:r>
          </a:p>
        </p:txBody>
      </p:sp>
      <p:pic>
        <p:nvPicPr>
          <p:cNvPr id="3" name="Picture 2"/>
          <p:cNvPicPr>
            <a:picLocks noChangeAspect="1"/>
          </p:cNvPicPr>
          <p:nvPr/>
        </p:nvPicPr>
        <p:blipFill rotWithShape="1">
          <a:blip r:embed="rId3"/>
          <a:srcRect l="21818" t="37807" r="46288" b="48646"/>
          <a:stretch/>
        </p:blipFill>
        <p:spPr>
          <a:xfrm>
            <a:off x="1640515" y="650854"/>
            <a:ext cx="8910965" cy="2010786"/>
          </a:xfrm>
          <a:prstGeom prst="rect">
            <a:avLst/>
          </a:prstGeom>
        </p:spPr>
      </p:pic>
      <p:sp>
        <p:nvSpPr>
          <p:cNvPr id="7" name="TextBox 6"/>
          <p:cNvSpPr txBox="1"/>
          <p:nvPr/>
        </p:nvSpPr>
        <p:spPr>
          <a:xfrm>
            <a:off x="608444" y="2996032"/>
            <a:ext cx="10975109" cy="1200329"/>
          </a:xfrm>
          <a:prstGeom prst="rect">
            <a:avLst/>
          </a:prstGeom>
          <a:noFill/>
        </p:spPr>
        <p:txBody>
          <a:bodyPr wrap="square" rtlCol="0">
            <a:spAutoFit/>
          </a:bodyPr>
          <a:lstStyle/>
          <a:p>
            <a:pPr algn="ctr"/>
            <a:r>
              <a:rPr lang="en-US" sz="3600" dirty="0"/>
              <a:t>Clinicians don’t have the capacity to see everyone in their homes, especially in rural areas</a:t>
            </a:r>
          </a:p>
        </p:txBody>
      </p:sp>
    </p:spTree>
    <p:extLst>
      <p:ext uri="{BB962C8B-B14F-4D97-AF65-F5344CB8AC3E}">
        <p14:creationId xmlns:p14="http://schemas.microsoft.com/office/powerpoint/2010/main" val="1356730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10515600" cy="1325563"/>
          </a:xfrm>
        </p:spPr>
        <p:txBody>
          <a:bodyPr/>
          <a:lstStyle/>
          <a:p>
            <a:r>
              <a:rPr lang="en-US" dirty="0"/>
              <a:t>Virtual Care</a:t>
            </a:r>
          </a:p>
        </p:txBody>
      </p:sp>
      <p:sp>
        <p:nvSpPr>
          <p:cNvPr id="3" name="Content Placeholder 2"/>
          <p:cNvSpPr>
            <a:spLocks noGrp="1"/>
          </p:cNvSpPr>
          <p:nvPr>
            <p:ph idx="1"/>
          </p:nvPr>
        </p:nvSpPr>
        <p:spPr>
          <a:xfrm>
            <a:off x="838200" y="1825624"/>
            <a:ext cx="10515600" cy="3551047"/>
          </a:xfrm>
        </p:spPr>
        <p:txBody>
          <a:bodyPr>
            <a:normAutofit/>
          </a:bodyPr>
          <a:lstStyle/>
          <a:p>
            <a:pPr marL="0" indent="0">
              <a:buNone/>
            </a:pPr>
            <a:r>
              <a:rPr lang="en-US" sz="2000" dirty="0"/>
              <a:t>Methods: Qualitative study – semi-structured interviews</a:t>
            </a:r>
          </a:p>
          <a:p>
            <a:r>
              <a:rPr lang="en-US" sz="2000" dirty="0"/>
              <a:t>Healthcare providers (8): prior to implementation</a:t>
            </a:r>
          </a:p>
          <a:p>
            <a:r>
              <a:rPr lang="en-US" sz="2000" dirty="0"/>
              <a:t>Patients (3): 0,3,6 months</a:t>
            </a:r>
          </a:p>
          <a:p>
            <a:r>
              <a:rPr lang="en-US" sz="2000" dirty="0"/>
              <a:t>Themes identified, analyzed for differences between HCPs/Patients</a:t>
            </a:r>
          </a:p>
          <a:p>
            <a:endParaRPr lang="en-US" sz="2000" dirty="0"/>
          </a:p>
          <a:p>
            <a:pPr marL="0" indent="0">
              <a:buNone/>
            </a:pPr>
            <a:endParaRPr lang="en-US" dirty="0"/>
          </a:p>
        </p:txBody>
      </p: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4319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F478D-A773-43B4-80DF-A229B5A0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34668B3-D82D-4011-810E-1D47D3FC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7" name="Rectangle 16">
            <a:extLst>
              <a:ext uri="{FF2B5EF4-FFF2-40B4-BE49-F238E27FC236}">
                <a16:creationId xmlns:a16="http://schemas.microsoft.com/office/drawing/2014/main" id="{CF756813-AFA6-4588-BE17-2C5032F07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9" name="Rectangle 18">
            <a:extLst>
              <a:ext uri="{FF2B5EF4-FFF2-40B4-BE49-F238E27FC236}">
                <a16:creationId xmlns:a16="http://schemas.microsoft.com/office/drawing/2014/main" id="{BE1F3C65-2218-406A-8F6B-425015920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FEADC416-2CB9-42D8-B647-6B83826E2B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2" name="Straight Connector 21">
              <a:extLst>
                <a:ext uri="{FF2B5EF4-FFF2-40B4-BE49-F238E27FC236}">
                  <a16:creationId xmlns:a16="http://schemas.microsoft.com/office/drawing/2014/main" id="{E3244EEC-028E-41B0-918C-004185357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8BE727-A9F7-4F6A-AB25-6100EC5817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B03F5-6EDF-4104-A2F1-4C7F5AA1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D377F6A-7E62-4A93-AA39-C9CD43ABE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cap="all" spc="-100">
                <a:solidFill>
                  <a:srgbClr val="FFFFFF"/>
                </a:solidFill>
                <a:effectLst>
                  <a:outerShdw blurRad="38100" dist="12700" dir="2700000" algn="tl" rotWithShape="0">
                    <a:prstClr val="black">
                      <a:alpha val="40000"/>
                    </a:prstClr>
                  </a:outerShdw>
                </a:effectLst>
              </a:rPr>
              <a:t>Virtual Care</a:t>
            </a:r>
          </a:p>
        </p:txBody>
      </p:sp>
      <p:sp>
        <p:nvSpPr>
          <p:cNvPr id="28" name="Rectangle 27">
            <a:extLst>
              <a:ext uri="{FF2B5EF4-FFF2-40B4-BE49-F238E27FC236}">
                <a16:creationId xmlns:a16="http://schemas.microsoft.com/office/drawing/2014/main" id="{7BDCDB79-973A-437B-B115-985DE2F89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C7B93C-50D9-4318-A3FD-A06FF828F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62FE939F-1168-4607-A22A-75DFD70B54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9208C5-AB46-4313-AF29-84F6C1AE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BE47C8-6AB2-4A9D-9E30-253802F65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23214676"/>
              </p:ext>
            </p:extLst>
          </p:nvPr>
        </p:nvGraphicFramePr>
        <p:xfrm>
          <a:off x="643192" y="638908"/>
          <a:ext cx="6909387" cy="5982379"/>
        </p:xfrm>
        <a:graphic>
          <a:graphicData uri="http://schemas.openxmlformats.org/drawingml/2006/table">
            <a:tbl>
              <a:tblPr firstRow="1" bandRow="1">
                <a:tableStyleId>{8EC20E35-A176-4012-BC5E-935CFFF8708E}</a:tableStyleId>
              </a:tblPr>
              <a:tblGrid>
                <a:gridCol w="1857121">
                  <a:extLst>
                    <a:ext uri="{9D8B030D-6E8A-4147-A177-3AD203B41FA5}">
                      <a16:colId xmlns:a16="http://schemas.microsoft.com/office/drawing/2014/main" val="2067352839"/>
                    </a:ext>
                  </a:extLst>
                </a:gridCol>
                <a:gridCol w="2300287">
                  <a:extLst>
                    <a:ext uri="{9D8B030D-6E8A-4147-A177-3AD203B41FA5}">
                      <a16:colId xmlns:a16="http://schemas.microsoft.com/office/drawing/2014/main" val="1709912096"/>
                    </a:ext>
                  </a:extLst>
                </a:gridCol>
                <a:gridCol w="2751979">
                  <a:extLst>
                    <a:ext uri="{9D8B030D-6E8A-4147-A177-3AD203B41FA5}">
                      <a16:colId xmlns:a16="http://schemas.microsoft.com/office/drawing/2014/main" val="2053254763"/>
                    </a:ext>
                  </a:extLst>
                </a:gridCol>
              </a:tblGrid>
              <a:tr h="419085">
                <a:tc>
                  <a:txBody>
                    <a:bodyPr/>
                    <a:lstStyle/>
                    <a:p>
                      <a:endParaRPr lang="en-US" sz="2000"/>
                    </a:p>
                  </a:txBody>
                  <a:tcPr marL="74358" marR="74358" marT="37179" marB="37179"/>
                </a:tc>
                <a:tc>
                  <a:txBody>
                    <a:bodyPr/>
                    <a:lstStyle/>
                    <a:p>
                      <a:r>
                        <a:rPr lang="en-US" sz="2000"/>
                        <a:t>Providers</a:t>
                      </a:r>
                    </a:p>
                  </a:txBody>
                  <a:tcPr marL="74358" marR="74358" marT="37179" marB="37179"/>
                </a:tc>
                <a:tc>
                  <a:txBody>
                    <a:bodyPr/>
                    <a:lstStyle/>
                    <a:p>
                      <a:r>
                        <a:rPr lang="en-US" sz="2000"/>
                        <a:t>Patients</a:t>
                      </a:r>
                    </a:p>
                  </a:txBody>
                  <a:tcPr marL="74358" marR="74358" marT="37179" marB="37179"/>
                </a:tc>
                <a:extLst>
                  <a:ext uri="{0D108BD9-81ED-4DB2-BD59-A6C34878D82A}">
                    <a16:rowId xmlns:a16="http://schemas.microsoft.com/office/drawing/2014/main" val="2410896795"/>
                  </a:ext>
                </a:extLst>
              </a:tr>
              <a:tr h="3895075">
                <a:tc>
                  <a:txBody>
                    <a:bodyPr/>
                    <a:lstStyle/>
                    <a:p>
                      <a:r>
                        <a:rPr lang="en-US" sz="2000"/>
                        <a:t>Autonomy</a:t>
                      </a:r>
                    </a:p>
                  </a:txBody>
                  <a:tcPr marL="74358" marR="74358" marT="37179" marB="37179"/>
                </a:tc>
                <a:tc>
                  <a:txBody>
                    <a:bodyPr/>
                    <a:lstStyle/>
                    <a:p>
                      <a:pPr marL="285750" indent="-285750">
                        <a:buFontTx/>
                        <a:buChar char="-"/>
                      </a:pPr>
                      <a:r>
                        <a:rPr lang="en-US" sz="2000" dirty="0"/>
                        <a:t>Opportunity</a:t>
                      </a:r>
                      <a:r>
                        <a:rPr lang="en-US" sz="2000" baseline="0" dirty="0"/>
                        <a:t> to </a:t>
                      </a:r>
                      <a:r>
                        <a:rPr lang="en-US" sz="2000" b="1" baseline="0" dirty="0"/>
                        <a:t>self manage symptoms</a:t>
                      </a:r>
                    </a:p>
                    <a:p>
                      <a:pPr marL="285750" indent="-285750">
                        <a:buFontTx/>
                        <a:buChar char="-"/>
                      </a:pPr>
                      <a:r>
                        <a:rPr lang="en-US" sz="2000" baseline="0" dirty="0"/>
                        <a:t>Improved </a:t>
                      </a:r>
                      <a:r>
                        <a:rPr lang="en-US" sz="2000" b="1" baseline="0" dirty="0"/>
                        <a:t>Understanding</a:t>
                      </a:r>
                      <a:endParaRPr lang="en-US" sz="2000" b="1" dirty="0"/>
                    </a:p>
                  </a:txBody>
                  <a:tcPr marL="74358" marR="74358" marT="37179" marB="37179"/>
                </a:tc>
                <a:tc>
                  <a:txBody>
                    <a:bodyPr/>
                    <a:lstStyle/>
                    <a:p>
                      <a:pPr marL="285750" indent="-285750">
                        <a:buFontTx/>
                        <a:buChar char="-"/>
                      </a:pPr>
                      <a:r>
                        <a:rPr lang="en-US" sz="2000" b="1" dirty="0"/>
                        <a:t>Empowered</a:t>
                      </a:r>
                      <a:r>
                        <a:rPr lang="en-US" sz="2000" dirty="0"/>
                        <a:t>: comfortable</a:t>
                      </a:r>
                      <a:r>
                        <a:rPr lang="en-US" sz="2000" baseline="0" dirty="0"/>
                        <a:t> at home, so more confident to ask questions</a:t>
                      </a:r>
                    </a:p>
                    <a:p>
                      <a:pPr marL="285750" indent="-285750">
                        <a:buFontTx/>
                        <a:buChar char="-"/>
                      </a:pPr>
                      <a:r>
                        <a:rPr lang="en-US" sz="2000" b="1" baseline="0" dirty="0"/>
                        <a:t>Liberated</a:t>
                      </a:r>
                      <a:r>
                        <a:rPr lang="en-US" sz="2000" baseline="0" dirty="0"/>
                        <a:t>: decreased burden of travel, less fatigue, more energy for other activities</a:t>
                      </a:r>
                    </a:p>
                    <a:p>
                      <a:endParaRPr lang="en-US" sz="2000" dirty="0"/>
                    </a:p>
                  </a:txBody>
                  <a:tcPr marL="74358" marR="74358" marT="37179" marB="37179"/>
                </a:tc>
                <a:extLst>
                  <a:ext uri="{0D108BD9-81ED-4DB2-BD59-A6C34878D82A}">
                    <a16:rowId xmlns:a16="http://schemas.microsoft.com/office/drawing/2014/main" val="765307636"/>
                  </a:ext>
                </a:extLst>
              </a:tr>
              <a:tr h="1668219">
                <a:tc>
                  <a:txBody>
                    <a:bodyPr/>
                    <a:lstStyle/>
                    <a:p>
                      <a:r>
                        <a:rPr lang="en-US" sz="2000" dirty="0"/>
                        <a:t>Competence</a:t>
                      </a:r>
                    </a:p>
                  </a:txBody>
                  <a:tcPr marL="74358" marR="74358" marT="37179" marB="37179"/>
                </a:tc>
                <a:tc>
                  <a:txBody>
                    <a:bodyPr/>
                    <a:lstStyle/>
                    <a:p>
                      <a:r>
                        <a:rPr lang="en-US" sz="2000"/>
                        <a:t>- </a:t>
                      </a:r>
                      <a:r>
                        <a:rPr lang="en-US" sz="2000" b="1"/>
                        <a:t>Age barrier</a:t>
                      </a:r>
                    </a:p>
                  </a:txBody>
                  <a:tcPr marL="74358" marR="74358" marT="37179" marB="37179"/>
                </a:tc>
                <a:tc>
                  <a:txBody>
                    <a:bodyPr/>
                    <a:lstStyle/>
                    <a:p>
                      <a:pPr marL="285750" indent="-285750">
                        <a:buFontTx/>
                        <a:buChar char="-"/>
                      </a:pPr>
                      <a:r>
                        <a:rPr lang="en-US" sz="2000" dirty="0"/>
                        <a:t>Initially</a:t>
                      </a:r>
                      <a:r>
                        <a:rPr lang="en-US" sz="2000" baseline="0" dirty="0"/>
                        <a:t> thought age would be barrier</a:t>
                      </a:r>
                    </a:p>
                    <a:p>
                      <a:pPr marL="285750" indent="-285750">
                        <a:buFontTx/>
                        <a:buChar char="-"/>
                      </a:pPr>
                      <a:r>
                        <a:rPr lang="en-US" sz="2000" baseline="0" dirty="0"/>
                        <a:t>Developed a </a:t>
                      </a:r>
                      <a:r>
                        <a:rPr lang="en-US" sz="2000" b="1" baseline="0" dirty="0"/>
                        <a:t>sense of mastery</a:t>
                      </a:r>
                      <a:endParaRPr lang="en-US" sz="2000" b="1" dirty="0"/>
                    </a:p>
                  </a:txBody>
                  <a:tcPr marL="74358" marR="74358" marT="37179" marB="37179"/>
                </a:tc>
                <a:extLst>
                  <a:ext uri="{0D108BD9-81ED-4DB2-BD59-A6C34878D82A}">
                    <a16:rowId xmlns:a16="http://schemas.microsoft.com/office/drawing/2014/main" val="1510960094"/>
                  </a:ext>
                </a:extLst>
              </a:tr>
            </a:tbl>
          </a:graphicData>
        </a:graphic>
      </p:graphicFrame>
    </p:spTree>
    <p:extLst>
      <p:ext uri="{BB962C8B-B14F-4D97-AF65-F5344CB8AC3E}">
        <p14:creationId xmlns:p14="http://schemas.microsoft.com/office/powerpoint/2010/main" val="336159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F478D-A773-43B4-80DF-A229B5A0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34668B3-D82D-4011-810E-1D47D3FC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7" name="Rectangle 16">
            <a:extLst>
              <a:ext uri="{FF2B5EF4-FFF2-40B4-BE49-F238E27FC236}">
                <a16:creationId xmlns:a16="http://schemas.microsoft.com/office/drawing/2014/main" id="{CF756813-AFA6-4588-BE17-2C5032F07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9" name="Rectangle 18">
            <a:extLst>
              <a:ext uri="{FF2B5EF4-FFF2-40B4-BE49-F238E27FC236}">
                <a16:creationId xmlns:a16="http://schemas.microsoft.com/office/drawing/2014/main" id="{BE1F3C65-2218-406A-8F6B-425015920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FEADC416-2CB9-42D8-B647-6B83826E2B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2" name="Straight Connector 21">
              <a:extLst>
                <a:ext uri="{FF2B5EF4-FFF2-40B4-BE49-F238E27FC236}">
                  <a16:creationId xmlns:a16="http://schemas.microsoft.com/office/drawing/2014/main" id="{E3244EEC-028E-41B0-918C-004185357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8BE727-A9F7-4F6A-AB25-6100EC5817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B03F5-6EDF-4104-A2F1-4C7F5AA1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D377F6A-7E62-4A93-AA39-C9CD43ABE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cap="all" spc="-100">
                <a:solidFill>
                  <a:srgbClr val="FFFFFF"/>
                </a:solidFill>
                <a:effectLst>
                  <a:outerShdw blurRad="38100" dist="12700" dir="2700000" algn="tl" rotWithShape="0">
                    <a:prstClr val="black">
                      <a:alpha val="40000"/>
                    </a:prstClr>
                  </a:outerShdw>
                </a:effectLst>
              </a:rPr>
              <a:t>Virtual Care</a:t>
            </a:r>
          </a:p>
        </p:txBody>
      </p:sp>
      <p:sp>
        <p:nvSpPr>
          <p:cNvPr id="28" name="Rectangle 27">
            <a:extLst>
              <a:ext uri="{FF2B5EF4-FFF2-40B4-BE49-F238E27FC236}">
                <a16:creationId xmlns:a16="http://schemas.microsoft.com/office/drawing/2014/main" id="{7BDCDB79-973A-437B-B115-985DE2F89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C7B93C-50D9-4318-A3FD-A06FF828F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62FE939F-1168-4607-A22A-75DFD70B54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9208C5-AB46-4313-AF29-84F6C1AE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BE47C8-6AB2-4A9D-9E30-253802F65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3566137"/>
              </p:ext>
            </p:extLst>
          </p:nvPr>
        </p:nvGraphicFramePr>
        <p:xfrm>
          <a:off x="643192" y="742953"/>
          <a:ext cx="6909387" cy="5386670"/>
        </p:xfrm>
        <a:graphic>
          <a:graphicData uri="http://schemas.openxmlformats.org/drawingml/2006/table">
            <a:tbl>
              <a:tblPr firstRow="1" bandRow="1">
                <a:tableStyleId>{8EC20E35-A176-4012-BC5E-935CFFF8708E}</a:tableStyleId>
              </a:tblPr>
              <a:tblGrid>
                <a:gridCol w="1714426">
                  <a:extLst>
                    <a:ext uri="{9D8B030D-6E8A-4147-A177-3AD203B41FA5}">
                      <a16:colId xmlns:a16="http://schemas.microsoft.com/office/drawing/2014/main" val="2151547560"/>
                    </a:ext>
                  </a:extLst>
                </a:gridCol>
                <a:gridCol w="2643007">
                  <a:extLst>
                    <a:ext uri="{9D8B030D-6E8A-4147-A177-3AD203B41FA5}">
                      <a16:colId xmlns:a16="http://schemas.microsoft.com/office/drawing/2014/main" val="3702929448"/>
                    </a:ext>
                  </a:extLst>
                </a:gridCol>
                <a:gridCol w="2551954">
                  <a:extLst>
                    <a:ext uri="{9D8B030D-6E8A-4147-A177-3AD203B41FA5}">
                      <a16:colId xmlns:a16="http://schemas.microsoft.com/office/drawing/2014/main" val="2282674163"/>
                    </a:ext>
                  </a:extLst>
                </a:gridCol>
              </a:tblGrid>
              <a:tr h="651192">
                <a:tc>
                  <a:txBody>
                    <a:bodyPr/>
                    <a:lstStyle/>
                    <a:p>
                      <a:endParaRPr lang="en-US" sz="2000"/>
                    </a:p>
                  </a:txBody>
                  <a:tcPr marL="77125" marR="77125" marT="38563" marB="38563"/>
                </a:tc>
                <a:tc>
                  <a:txBody>
                    <a:bodyPr/>
                    <a:lstStyle/>
                    <a:p>
                      <a:r>
                        <a:rPr lang="en-US" sz="2000"/>
                        <a:t>Providers</a:t>
                      </a:r>
                    </a:p>
                  </a:txBody>
                  <a:tcPr marL="77125" marR="77125" marT="38563" marB="38563"/>
                </a:tc>
                <a:tc>
                  <a:txBody>
                    <a:bodyPr/>
                    <a:lstStyle/>
                    <a:p>
                      <a:r>
                        <a:rPr lang="en-US" sz="2000"/>
                        <a:t>Patients</a:t>
                      </a:r>
                    </a:p>
                  </a:txBody>
                  <a:tcPr marL="77125" marR="77125" marT="38563" marB="38563"/>
                </a:tc>
                <a:extLst>
                  <a:ext uri="{0D108BD9-81ED-4DB2-BD59-A6C34878D82A}">
                    <a16:rowId xmlns:a16="http://schemas.microsoft.com/office/drawing/2014/main" val="2952709139"/>
                  </a:ext>
                </a:extLst>
              </a:tr>
              <a:tr h="4735478">
                <a:tc>
                  <a:txBody>
                    <a:bodyPr/>
                    <a:lstStyle/>
                    <a:p>
                      <a:r>
                        <a:rPr lang="en-US" sz="2000" dirty="0"/>
                        <a:t>Relatedness</a:t>
                      </a:r>
                    </a:p>
                  </a:txBody>
                  <a:tcPr marL="77125" marR="77125" marT="38563" marB="38563"/>
                </a:tc>
                <a:tc>
                  <a:txBody>
                    <a:bodyPr/>
                    <a:lstStyle/>
                    <a:p>
                      <a:pPr marL="285750" indent="-285750">
                        <a:buFontTx/>
                        <a:buChar char="-"/>
                      </a:pPr>
                      <a:r>
                        <a:rPr lang="en-US" sz="2000"/>
                        <a:t>distance, absence of touch, remote nature</a:t>
                      </a:r>
                    </a:p>
                    <a:p>
                      <a:pPr marL="285750" indent="-285750">
                        <a:buFontTx/>
                        <a:buChar char="-"/>
                      </a:pPr>
                      <a:r>
                        <a:rPr lang="en-US" sz="2000" b="1"/>
                        <a:t>Prevent trusting relationship</a:t>
                      </a:r>
                      <a:r>
                        <a:rPr lang="en-US" sz="2000"/>
                        <a:t>, understanding of emotional needs, ability to support emotions</a:t>
                      </a:r>
                    </a:p>
                  </a:txBody>
                  <a:tcPr marL="77125" marR="77125" marT="38563" marB="38563"/>
                </a:tc>
                <a:tc>
                  <a:txBody>
                    <a:bodyPr/>
                    <a:lstStyle/>
                    <a:p>
                      <a:pPr marL="285750" indent="-285750">
                        <a:buFontTx/>
                        <a:buChar char="-"/>
                      </a:pPr>
                      <a:r>
                        <a:rPr lang="en-US" sz="2000" dirty="0"/>
                        <a:t>Developed close connections and </a:t>
                      </a:r>
                      <a:r>
                        <a:rPr lang="en-US" sz="2000" b="1" dirty="0"/>
                        <a:t>trusting relationships</a:t>
                      </a:r>
                    </a:p>
                    <a:p>
                      <a:pPr marL="285750" indent="-285750">
                        <a:buFontTx/>
                        <a:buChar char="-"/>
                      </a:pPr>
                      <a:r>
                        <a:rPr lang="en-US" sz="2000" dirty="0"/>
                        <a:t>Relaxing and familiar</a:t>
                      </a:r>
                      <a:r>
                        <a:rPr lang="en-US" sz="2000" baseline="0" dirty="0"/>
                        <a:t> environment</a:t>
                      </a:r>
                    </a:p>
                    <a:p>
                      <a:pPr marL="285750" indent="-285750">
                        <a:buFontTx/>
                        <a:buChar char="-"/>
                      </a:pPr>
                      <a:r>
                        <a:rPr lang="en-US" sz="2000" baseline="0" dirty="0"/>
                        <a:t>Sense of </a:t>
                      </a:r>
                      <a:r>
                        <a:rPr lang="en-US" sz="2000" b="1" baseline="0" dirty="0"/>
                        <a:t>privacy</a:t>
                      </a:r>
                    </a:p>
                    <a:p>
                      <a:pPr marL="285750" indent="-285750">
                        <a:buFontTx/>
                        <a:buChar char="-"/>
                      </a:pPr>
                      <a:r>
                        <a:rPr lang="en-US" sz="2000" b="1" baseline="0" dirty="0"/>
                        <a:t>Confidence</a:t>
                      </a:r>
                      <a:r>
                        <a:rPr lang="en-US" sz="2000" baseline="0" dirty="0"/>
                        <a:t> to discuss feelings without concern about reaction from provider</a:t>
                      </a:r>
                      <a:endParaRPr lang="en-US" sz="2000" dirty="0"/>
                    </a:p>
                  </a:txBody>
                  <a:tcPr marL="77125" marR="77125" marT="38563" marB="38563"/>
                </a:tc>
                <a:extLst>
                  <a:ext uri="{0D108BD9-81ED-4DB2-BD59-A6C34878D82A}">
                    <a16:rowId xmlns:a16="http://schemas.microsoft.com/office/drawing/2014/main" val="1865806380"/>
                  </a:ext>
                </a:extLst>
              </a:tr>
            </a:tbl>
          </a:graphicData>
        </a:graphic>
      </p:graphicFrame>
    </p:spTree>
    <p:extLst>
      <p:ext uri="{BB962C8B-B14F-4D97-AF65-F5344CB8AC3E}">
        <p14:creationId xmlns:p14="http://schemas.microsoft.com/office/powerpoint/2010/main" val="2381254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045"/>
            <a:ext cx="10515600" cy="1325563"/>
          </a:xfrm>
        </p:spPr>
        <p:txBody>
          <a:bodyPr/>
          <a:lstStyle/>
          <a:p>
            <a:r>
              <a:rPr lang="en-US" dirty="0"/>
              <a:t>Virtual Care</a:t>
            </a:r>
          </a:p>
        </p:txBody>
      </p:sp>
      <p:sp>
        <p:nvSpPr>
          <p:cNvPr id="3" name="Content Placeholder 2"/>
          <p:cNvSpPr>
            <a:spLocks noGrp="1"/>
          </p:cNvSpPr>
          <p:nvPr>
            <p:ph idx="1"/>
          </p:nvPr>
        </p:nvSpPr>
        <p:spPr>
          <a:xfrm>
            <a:off x="838200" y="1697608"/>
            <a:ext cx="10168128" cy="4886072"/>
          </a:xfrm>
        </p:spPr>
        <p:txBody>
          <a:bodyPr>
            <a:normAutofit/>
          </a:bodyPr>
          <a:lstStyle/>
          <a:p>
            <a:pPr marL="0" indent="0">
              <a:buNone/>
            </a:pPr>
            <a:endParaRPr lang="en-US" sz="2000" dirty="0"/>
          </a:p>
          <a:p>
            <a:pPr marL="0" indent="0">
              <a:buNone/>
            </a:pPr>
            <a:r>
              <a:rPr lang="en-US" sz="2000" dirty="0"/>
              <a:t>Summary:</a:t>
            </a:r>
          </a:p>
          <a:p>
            <a:r>
              <a:rPr lang="en-US" sz="2000" dirty="0"/>
              <a:t>For clinicians and patients - the environment of the other seems unfamiliar and challenging</a:t>
            </a:r>
          </a:p>
          <a:p>
            <a:r>
              <a:rPr lang="en-US" sz="2000" dirty="0"/>
              <a:t>In person contact is proposed as more patient </a:t>
            </a:r>
            <a:r>
              <a:rPr lang="en-US" sz="2000" dirty="0" err="1"/>
              <a:t>centred</a:t>
            </a:r>
            <a:r>
              <a:rPr lang="en-US" sz="2000" dirty="0"/>
              <a:t>, but may actually be more for the psychological benefit of the </a:t>
            </a:r>
            <a:r>
              <a:rPr lang="en-US" sz="2000" b="1" i="1" dirty="0"/>
              <a:t>provider than the patient</a:t>
            </a:r>
          </a:p>
          <a:p>
            <a:pPr marL="0" indent="0">
              <a:buNone/>
            </a:pPr>
            <a:endParaRPr lang="en-US" sz="2000" dirty="0"/>
          </a:p>
          <a:p>
            <a:pPr marL="0" indent="0">
              <a:buNone/>
            </a:pPr>
            <a:r>
              <a:rPr lang="en-US" sz="2000" dirty="0"/>
              <a:t>Impact:</a:t>
            </a:r>
          </a:p>
          <a:p>
            <a:r>
              <a:rPr lang="en-US" sz="2000" dirty="0"/>
              <a:t>Don’t make assumptions based on age, offer virtual care to all!</a:t>
            </a:r>
          </a:p>
          <a:p>
            <a:r>
              <a:rPr lang="en-US" sz="2000" dirty="0"/>
              <a:t>Don’t assume I know what is “patient centered”</a:t>
            </a:r>
          </a:p>
        </p:txBody>
      </p: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2922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F) A Qualitative Study on Nudging and Palliative Care: “An Attractive but  Misleading Concep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94" t="4905" r="4935" b="76811"/>
          <a:stretch/>
        </p:blipFill>
        <p:spPr bwMode="auto">
          <a:xfrm>
            <a:off x="1410991" y="557668"/>
            <a:ext cx="9305366" cy="2653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256" y="3332446"/>
            <a:ext cx="11794836" cy="1846659"/>
          </a:xfrm>
          <a:prstGeom prst="rect">
            <a:avLst/>
          </a:prstGeom>
          <a:noFill/>
        </p:spPr>
        <p:txBody>
          <a:bodyPr wrap="square" rtlCol="0">
            <a:spAutoFit/>
          </a:bodyPr>
          <a:lstStyle/>
          <a:p>
            <a:pPr algn="ctr"/>
            <a:r>
              <a:rPr lang="en-US" sz="3200" dirty="0"/>
              <a:t>Nudging = “the framing of information that can significantly influence behavior without </a:t>
            </a:r>
          </a:p>
          <a:p>
            <a:pPr algn="ctr"/>
            <a:r>
              <a:rPr lang="en-US" sz="3200" dirty="0"/>
              <a:t>restricting choice.” = Libertarian Paternalism</a:t>
            </a:r>
          </a:p>
          <a:p>
            <a:endParaRPr lang="en-US" dirty="0"/>
          </a:p>
        </p:txBody>
      </p:sp>
      <p:sp>
        <p:nvSpPr>
          <p:cNvPr id="5" name="TextBox 4"/>
          <p:cNvSpPr txBox="1"/>
          <p:nvPr/>
        </p:nvSpPr>
        <p:spPr>
          <a:xfrm>
            <a:off x="608445" y="5104315"/>
            <a:ext cx="10975109" cy="1323439"/>
          </a:xfrm>
          <a:prstGeom prst="rect">
            <a:avLst/>
          </a:prstGeom>
          <a:noFill/>
        </p:spPr>
        <p:txBody>
          <a:bodyPr wrap="square" rtlCol="0">
            <a:spAutoFit/>
          </a:bodyPr>
          <a:lstStyle/>
          <a:p>
            <a:pPr algn="ctr"/>
            <a:r>
              <a:rPr lang="en-US" sz="4000" dirty="0"/>
              <a:t>Question: Is it OK to nudge</a:t>
            </a:r>
            <a:br>
              <a:rPr lang="en-US" sz="4000" dirty="0"/>
            </a:br>
            <a:r>
              <a:rPr lang="en-US" sz="4000" dirty="0"/>
              <a:t>in palliative care?</a:t>
            </a:r>
          </a:p>
        </p:txBody>
      </p:sp>
    </p:spTree>
    <p:extLst>
      <p:ext uri="{BB962C8B-B14F-4D97-AF65-F5344CB8AC3E}">
        <p14:creationId xmlns:p14="http://schemas.microsoft.com/office/powerpoint/2010/main" val="417975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11" y="312809"/>
            <a:ext cx="10550577" cy="1371600"/>
          </a:xfrm>
        </p:spPr>
        <p:txBody>
          <a:bodyPr/>
          <a:lstStyle/>
          <a:p>
            <a:r>
              <a:rPr lang="en-US" dirty="0"/>
              <a:t>Personalized Sedation Goals</a:t>
            </a:r>
          </a:p>
        </p:txBody>
      </p:sp>
      <p:sp>
        <p:nvSpPr>
          <p:cNvPr id="3" name="Content Placeholder 2"/>
          <p:cNvSpPr>
            <a:spLocks noGrp="1"/>
          </p:cNvSpPr>
          <p:nvPr>
            <p:ph idx="1"/>
          </p:nvPr>
        </p:nvSpPr>
        <p:spPr>
          <a:xfrm>
            <a:off x="820711" y="1684409"/>
            <a:ext cx="10304489" cy="4350631"/>
          </a:xfrm>
        </p:spPr>
        <p:txBody>
          <a:bodyPr>
            <a:normAutofit/>
          </a:bodyPr>
          <a:lstStyle/>
          <a:p>
            <a:pPr marL="0" indent="0">
              <a:buNone/>
            </a:pPr>
            <a:r>
              <a:rPr lang="en-US" sz="2000" dirty="0"/>
              <a:t>Method: Preplanned secondary analysis of double-blind parallel group RCT on terminal agitated delirium</a:t>
            </a:r>
          </a:p>
          <a:p>
            <a:r>
              <a:rPr lang="en-US" sz="2000" dirty="0"/>
              <a:t>Adults with Advanced cancer</a:t>
            </a:r>
          </a:p>
          <a:p>
            <a:r>
              <a:rPr lang="en-US" sz="2000" dirty="0"/>
              <a:t>Refractory agitated delirium with RASS +1 or greater, despite low dose haloperidol</a:t>
            </a:r>
          </a:p>
          <a:p>
            <a:endParaRPr lang="en-US" dirty="0"/>
          </a:p>
        </p:txBody>
      </p:sp>
    </p:spTree>
    <p:extLst>
      <p:ext uri="{BB962C8B-B14F-4D97-AF65-F5344CB8AC3E}">
        <p14:creationId xmlns:p14="http://schemas.microsoft.com/office/powerpoint/2010/main" val="167827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2"/>
            <a:ext cx="10515600" cy="1325563"/>
          </a:xfrm>
        </p:spPr>
        <p:txBody>
          <a:bodyPr/>
          <a:lstStyle/>
          <a:p>
            <a:r>
              <a:rPr lang="en-US" dirty="0"/>
              <a:t>Nudging</a:t>
            </a:r>
          </a:p>
        </p:txBody>
      </p:sp>
      <p:sp>
        <p:nvSpPr>
          <p:cNvPr id="3" name="Content Placeholder 2"/>
          <p:cNvSpPr>
            <a:spLocks noGrp="1"/>
          </p:cNvSpPr>
          <p:nvPr>
            <p:ph idx="1"/>
          </p:nvPr>
        </p:nvSpPr>
        <p:spPr>
          <a:xfrm>
            <a:off x="838200" y="1825625"/>
            <a:ext cx="10515600" cy="4332288"/>
          </a:xfrm>
        </p:spPr>
        <p:txBody>
          <a:bodyPr>
            <a:normAutofit/>
          </a:bodyPr>
          <a:lstStyle/>
          <a:p>
            <a:pPr marL="0" indent="0">
              <a:buNone/>
            </a:pPr>
            <a:r>
              <a:rPr lang="en-US" sz="2000" dirty="0"/>
              <a:t>Methods: Qualitative Study, Multidisciplinary team in Italy</a:t>
            </a:r>
          </a:p>
          <a:p>
            <a:r>
              <a:rPr lang="en-US" sz="2000" dirty="0"/>
              <a:t>Provided articles on Nudging to read in advance, and then Focus Group held</a:t>
            </a:r>
          </a:p>
          <a:p>
            <a:r>
              <a:rPr lang="en-US" sz="2000" dirty="0"/>
              <a:t>Questions:</a:t>
            </a:r>
          </a:p>
          <a:p>
            <a:pPr lvl="1"/>
            <a:r>
              <a:rPr lang="en-US" sz="2000" dirty="0"/>
              <a:t>Do you think that clinical nudging occurs in your daily care relationship?</a:t>
            </a:r>
          </a:p>
          <a:p>
            <a:pPr lvl="1"/>
            <a:r>
              <a:rPr lang="en-US" sz="2000" dirty="0"/>
              <a:t>Does the PC approach differ from clinical nudging?  If yes, how?</a:t>
            </a:r>
          </a:p>
          <a:p>
            <a:pPr lvl="1"/>
            <a:r>
              <a:rPr lang="en-US" sz="2000" dirty="0"/>
              <a:t>Are there ways to oppose nudging?</a:t>
            </a:r>
          </a:p>
          <a:p>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63057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8" y="106507"/>
            <a:ext cx="10515600" cy="1325563"/>
          </a:xfrm>
        </p:spPr>
        <p:txBody>
          <a:bodyPr/>
          <a:lstStyle/>
          <a:p>
            <a:r>
              <a:rPr lang="en-US" dirty="0"/>
              <a:t>Nudging</a:t>
            </a:r>
          </a:p>
        </p:txBody>
      </p:sp>
      <p:sp>
        <p:nvSpPr>
          <p:cNvPr id="3" name="Content Placeholder 2"/>
          <p:cNvSpPr>
            <a:spLocks noGrp="1"/>
          </p:cNvSpPr>
          <p:nvPr>
            <p:ph idx="1"/>
          </p:nvPr>
        </p:nvSpPr>
        <p:spPr>
          <a:xfrm>
            <a:off x="690418" y="1597024"/>
            <a:ext cx="10515600" cy="4758055"/>
          </a:xfrm>
        </p:spPr>
        <p:txBody>
          <a:bodyPr>
            <a:normAutofit/>
          </a:bodyPr>
          <a:lstStyle/>
          <a:p>
            <a:pPr marL="0" indent="0">
              <a:buNone/>
            </a:pPr>
            <a:r>
              <a:rPr lang="en-US" sz="2200" dirty="0"/>
              <a:t>Results: Nudging is “diabolically beautiful”, and “attractive but dangerous”</a:t>
            </a:r>
          </a:p>
          <a:p>
            <a:r>
              <a:rPr lang="en-US" sz="2200" dirty="0"/>
              <a:t>PC providers should move toward a neutral space</a:t>
            </a:r>
          </a:p>
          <a:p>
            <a:r>
              <a:rPr lang="en-US" sz="2200" dirty="0"/>
              <a:t>“The intrinsic meaning of PC approach does not justify nudging”</a:t>
            </a:r>
          </a:p>
          <a:p>
            <a:r>
              <a:rPr lang="en-US" sz="2200" dirty="0"/>
              <a:t>Nudging does not help ensure an informed decision or raise awareness of patient values and beliefs</a:t>
            </a:r>
          </a:p>
          <a:p>
            <a:endParaRPr lang="en-US" dirty="0"/>
          </a:p>
          <a:p>
            <a:pPr marL="0" indent="0">
              <a:buNone/>
            </a:pPr>
            <a:endParaRPr lang="en-US" dirty="0"/>
          </a:p>
        </p:txBody>
      </p:sp>
      <p:sp>
        <p:nvSpPr>
          <p:cNvPr id="8" name="Content Placeholder 2"/>
          <p:cNvSpPr txBox="1">
            <a:spLocks/>
          </p:cNvSpPr>
          <p:nvPr/>
        </p:nvSpPr>
        <p:spPr>
          <a:xfrm>
            <a:off x="838200" y="3889790"/>
            <a:ext cx="10515600" cy="2693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2875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6907" t="44334" r="11627" b="10242"/>
          <a:stretch/>
        </p:blipFill>
        <p:spPr>
          <a:xfrm>
            <a:off x="831272" y="125735"/>
            <a:ext cx="10475701" cy="6732265"/>
          </a:xfrm>
          <a:prstGeom prst="rect">
            <a:avLst/>
          </a:prstGeom>
        </p:spPr>
      </p:pic>
      <p:sp>
        <p:nvSpPr>
          <p:cNvPr id="4" name="Oval 3"/>
          <p:cNvSpPr/>
          <p:nvPr/>
        </p:nvSpPr>
        <p:spPr>
          <a:xfrm>
            <a:off x="4211780" y="125735"/>
            <a:ext cx="3976255" cy="657986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25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8" y="106507"/>
            <a:ext cx="10515600" cy="1325563"/>
          </a:xfrm>
        </p:spPr>
        <p:txBody>
          <a:bodyPr/>
          <a:lstStyle/>
          <a:p>
            <a:r>
              <a:rPr lang="en-US" dirty="0"/>
              <a:t>Nudging</a:t>
            </a:r>
          </a:p>
        </p:txBody>
      </p:sp>
      <p:sp>
        <p:nvSpPr>
          <p:cNvPr id="5" name="Content Placeholder 2"/>
          <p:cNvSpPr txBox="1">
            <a:spLocks/>
          </p:cNvSpPr>
          <p:nvPr/>
        </p:nvSpPr>
        <p:spPr>
          <a:xfrm>
            <a:off x="399681" y="1902891"/>
            <a:ext cx="11016463" cy="431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Impact: Don’t nudge?</a:t>
            </a:r>
          </a:p>
          <a:p>
            <a:r>
              <a:rPr lang="en-US" sz="2000" dirty="0"/>
              <a:t>Be aware when I am nudging, and when patients are vulnerable</a:t>
            </a:r>
          </a:p>
          <a:p>
            <a:r>
              <a:rPr lang="en-US" sz="2000" dirty="0"/>
              <a:t>Prioritize patient values over “correct” medical choices when making recommendations</a:t>
            </a:r>
          </a:p>
          <a:p>
            <a:r>
              <a:rPr lang="en-US" sz="2000" dirty="0"/>
              <a:t>Be aware of my own personal and professional values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35570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BA8F-60D4-F176-2635-A252831CF564}"/>
              </a:ext>
            </a:extLst>
          </p:cNvPr>
          <p:cNvSpPr>
            <a:spLocks noGrp="1"/>
          </p:cNvSpPr>
          <p:nvPr>
            <p:ph type="title"/>
          </p:nvPr>
        </p:nvSpPr>
        <p:spPr/>
        <p:txBody>
          <a:bodyPr>
            <a:normAutofit fontScale="90000"/>
          </a:bodyPr>
          <a:lstStyle/>
          <a:p>
            <a:r>
              <a:rPr lang="en-US" dirty="0"/>
              <a:t>Which of these is most likely to impact your practice?</a:t>
            </a:r>
          </a:p>
        </p:txBody>
      </p:sp>
      <p:sp>
        <p:nvSpPr>
          <p:cNvPr id="3" name="Content Placeholder 2">
            <a:extLst>
              <a:ext uri="{FF2B5EF4-FFF2-40B4-BE49-F238E27FC236}">
                <a16:creationId xmlns:a16="http://schemas.microsoft.com/office/drawing/2014/main" id="{9E5ADDC6-0451-DC62-9770-DC7BCA67A7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883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3B78869-23E1-8547-9DA9-1F3B890C1C13}"/>
              </a:ext>
            </a:extLst>
          </p:cNvPr>
          <p:cNvSpPr>
            <a:spLocks noGrp="1"/>
          </p:cNvSpPr>
          <p:nvPr>
            <p:ph type="title"/>
          </p:nvPr>
        </p:nvSpPr>
        <p:spPr>
          <a:xfrm>
            <a:off x="7532835" y="1420706"/>
            <a:ext cx="3466540" cy="4016587"/>
          </a:xfrm>
        </p:spPr>
        <p:txBody>
          <a:bodyPr>
            <a:normAutofit/>
          </a:bodyPr>
          <a:lstStyle/>
          <a:p>
            <a:r>
              <a:rPr lang="en-US" dirty="0"/>
              <a:t>Questions</a:t>
            </a:r>
            <a:r>
              <a:rPr lang="en-US" sz="3600" dirty="0"/>
              <a:t>?</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white flower with green leaves&#10;&#10;Description automatically generated with medium confidence">
            <a:extLst>
              <a:ext uri="{FF2B5EF4-FFF2-40B4-BE49-F238E27FC236}">
                <a16:creationId xmlns:a16="http://schemas.microsoft.com/office/drawing/2014/main" id="{1DFA9DE1-D509-F582-C9DF-29AF088BBA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348822">
            <a:off x="2432828" y="795678"/>
            <a:ext cx="3800975" cy="5067968"/>
          </a:xfrm>
        </p:spPr>
      </p:pic>
    </p:spTree>
    <p:extLst>
      <p:ext uri="{BB962C8B-B14F-4D97-AF65-F5344CB8AC3E}">
        <p14:creationId xmlns:p14="http://schemas.microsoft.com/office/powerpoint/2010/main" val="9737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610787"/>
            <a:ext cx="10972800" cy="5636426"/>
          </a:xfrm>
        </p:spPr>
      </p:pic>
      <p:sp>
        <p:nvSpPr>
          <p:cNvPr id="2" name="Arrow: Up 1">
            <a:extLst>
              <a:ext uri="{FF2B5EF4-FFF2-40B4-BE49-F238E27FC236}">
                <a16:creationId xmlns:a16="http://schemas.microsoft.com/office/drawing/2014/main" id="{7DC43C4F-96AA-E836-307B-161382F61CCF}"/>
              </a:ext>
            </a:extLst>
          </p:cNvPr>
          <p:cNvSpPr/>
          <p:nvPr/>
        </p:nvSpPr>
        <p:spPr>
          <a:xfrm>
            <a:off x="609600" y="1926336"/>
            <a:ext cx="377952" cy="150266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08B9D8DB-7AA5-66E4-ADF6-3D5AE01CA9BD}"/>
              </a:ext>
            </a:extLst>
          </p:cNvPr>
          <p:cNvSpPr/>
          <p:nvPr/>
        </p:nvSpPr>
        <p:spPr>
          <a:xfrm rot="10800000">
            <a:off x="609600" y="3830320"/>
            <a:ext cx="377952" cy="18968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752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11" y="1684409"/>
            <a:ext cx="10304489" cy="4350631"/>
          </a:xfrm>
        </p:spPr>
        <p:txBody>
          <a:bodyPr>
            <a:normAutofit/>
          </a:bodyPr>
          <a:lstStyle/>
          <a:p>
            <a:pPr marL="0" indent="0">
              <a:buNone/>
            </a:pPr>
            <a:r>
              <a:rPr lang="en-US" sz="2000" dirty="0"/>
              <a:t>Enrolled: 42 caregivers &amp; 39 bedside nurses</a:t>
            </a:r>
          </a:p>
          <a:p>
            <a:pPr marL="0" indent="0">
              <a:buNone/>
            </a:pPr>
            <a:r>
              <a:rPr lang="en-US" sz="2000" dirty="0"/>
              <a:t>Perception at baseline:</a:t>
            </a:r>
          </a:p>
          <a:p>
            <a:r>
              <a:rPr lang="en-US" sz="2000" dirty="0"/>
              <a:t>Patient ability to communicate coherently</a:t>
            </a:r>
          </a:p>
          <a:p>
            <a:r>
              <a:rPr lang="en-US" sz="2000" dirty="0"/>
              <a:t>Patient ability to communicate meaningfully</a:t>
            </a:r>
          </a:p>
          <a:p>
            <a:r>
              <a:rPr lang="en-US" sz="2000" dirty="0"/>
              <a:t>Frequency of restlessness / agitation over the previous 2 days</a:t>
            </a:r>
          </a:p>
          <a:p>
            <a:r>
              <a:rPr lang="en-US" sz="2000" dirty="0"/>
              <a:t>Distress level of respondent related to the agitation</a:t>
            </a:r>
          </a:p>
        </p:txBody>
      </p:sp>
      <p:sp>
        <p:nvSpPr>
          <p:cNvPr id="4" name="Title 1">
            <a:extLst>
              <a:ext uri="{FF2B5EF4-FFF2-40B4-BE49-F238E27FC236}">
                <a16:creationId xmlns:a16="http://schemas.microsoft.com/office/drawing/2014/main" id="{53509DA9-B471-61E3-A33C-743BE28D3913}"/>
              </a:ext>
            </a:extLst>
          </p:cNvPr>
          <p:cNvSpPr txBox="1">
            <a:spLocks/>
          </p:cNvSpPr>
          <p:nvPr/>
        </p:nvSpPr>
        <p:spPr>
          <a:xfrm>
            <a:off x="820711" y="312809"/>
            <a:ext cx="1055057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Personalized Sedation Goals</a:t>
            </a:r>
          </a:p>
        </p:txBody>
      </p:sp>
    </p:spTree>
    <p:extLst>
      <p:ext uri="{BB962C8B-B14F-4D97-AF65-F5344CB8AC3E}">
        <p14:creationId xmlns:p14="http://schemas.microsoft.com/office/powerpoint/2010/main" val="258564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11" y="1364105"/>
            <a:ext cx="10781676" cy="5291528"/>
          </a:xfrm>
        </p:spPr>
        <p:txBody>
          <a:bodyPr>
            <a:normAutofit fontScale="92500" lnSpcReduction="20000"/>
          </a:bodyPr>
          <a:lstStyle/>
          <a:p>
            <a:pPr marL="0" indent="0">
              <a:buNone/>
            </a:pPr>
            <a:r>
              <a:rPr lang="en-US" sz="2000" dirty="0"/>
              <a:t>At enrollment: What would be your preferred level of alertness to ensure that he/she is comfortable?  </a:t>
            </a:r>
          </a:p>
          <a:p>
            <a:r>
              <a:rPr lang="en-US" sz="2000" dirty="0"/>
              <a:t>Do not give any medicines that would affect her level of alertness, even when she is restless or agitated.  She may continue to be awake most of the day and can be quite restless / agitated at times (RASS 0 or higher)</a:t>
            </a:r>
          </a:p>
          <a:p>
            <a:r>
              <a:rPr lang="en-US" sz="2000" dirty="0"/>
              <a:t>Use medicines to help her sleep a bit more.  When asleep, she may open her eyes when you call on her and make eye contact.  She may not be able to communicate with you.  She may still have long periods of awakening with some moments of restlessness / agitation (RASS -1 or -2)</a:t>
            </a:r>
          </a:p>
          <a:p>
            <a:r>
              <a:rPr lang="en-US" sz="2000" dirty="0"/>
              <a:t>Use medicines to help her sleep a majority </a:t>
            </a:r>
            <a:r>
              <a:rPr lang="en-US" sz="2000" dirty="0" err="1"/>
              <a:t>fo</a:t>
            </a:r>
            <a:r>
              <a:rPr lang="en-US" sz="2000" dirty="0"/>
              <a:t> the time.  When asleep, she may open eyes when you call on her but without eye contact and be unable to communicate with you.  When she is awake (10-20% of the time), there may be moments of restlessness / agitation (RASS -3)</a:t>
            </a:r>
          </a:p>
          <a:p>
            <a:r>
              <a:rPr lang="en-US" sz="2000" dirty="0"/>
              <a:t>Use medicines to help her sleep almost all the time.  When asleep (90-99% of the time), she will not respond to voices but may have some movement or eye opening when you touch her.  She will have almost no restlessness / agitation (RASS -4)</a:t>
            </a:r>
          </a:p>
          <a:p>
            <a:r>
              <a:rPr lang="en-US" sz="2000" dirty="0"/>
              <a:t>Use medicines to help her to sleep all the time.  When asleep (100% of the time), she will be in deep sleep and may rarely be able or not at all be able to be awakened (RASS -5)</a:t>
            </a:r>
          </a:p>
        </p:txBody>
      </p:sp>
      <p:sp>
        <p:nvSpPr>
          <p:cNvPr id="4" name="Title 1">
            <a:extLst>
              <a:ext uri="{FF2B5EF4-FFF2-40B4-BE49-F238E27FC236}">
                <a16:creationId xmlns:a16="http://schemas.microsoft.com/office/drawing/2014/main" id="{91985FC2-F324-BE8C-35A1-BD00A9741D21}"/>
              </a:ext>
            </a:extLst>
          </p:cNvPr>
          <p:cNvSpPr txBox="1">
            <a:spLocks/>
          </p:cNvSpPr>
          <p:nvPr/>
        </p:nvSpPr>
        <p:spPr>
          <a:xfrm>
            <a:off x="820711" y="312809"/>
            <a:ext cx="1055057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Personalized Sedation Goals</a:t>
            </a:r>
          </a:p>
        </p:txBody>
      </p:sp>
    </p:spTree>
    <p:extLst>
      <p:ext uri="{BB962C8B-B14F-4D97-AF65-F5344CB8AC3E}">
        <p14:creationId xmlns:p14="http://schemas.microsoft.com/office/powerpoint/2010/main" val="357885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11" y="1454046"/>
            <a:ext cx="10304489" cy="4580994"/>
          </a:xfrm>
        </p:spPr>
        <p:txBody>
          <a:bodyPr/>
          <a:lstStyle/>
          <a:p>
            <a:r>
              <a:rPr lang="en-US" sz="2000" dirty="0"/>
              <a:t>Introduced three hypothetical scenarios</a:t>
            </a:r>
          </a:p>
          <a:p>
            <a:r>
              <a:rPr lang="en-US" sz="2000" dirty="0"/>
              <a:t>For each situation, asked caregiver and bedside nurse to choose PSG, assuming patient had “days to live” and “weeks to live”</a:t>
            </a:r>
          </a:p>
          <a:p>
            <a:pPr lvl="1"/>
            <a:r>
              <a:rPr lang="en-US" sz="1800" dirty="0"/>
              <a:t>1. </a:t>
            </a:r>
            <a:r>
              <a:rPr lang="en-US" sz="2000" dirty="0"/>
              <a:t>Significant restlessness and agitation (awake, quite agitated, pulling Foley, climbing out of bed) and no meaningful communication for days</a:t>
            </a:r>
          </a:p>
          <a:p>
            <a:pPr lvl="1"/>
            <a:r>
              <a:rPr lang="en-US" sz="2000" dirty="0"/>
              <a:t>2. Restlessness and agitation at times (awake at night, caregiver awakened 3 times due to restlessness) and no meaningful communication for days</a:t>
            </a:r>
          </a:p>
          <a:p>
            <a:pPr lvl="1"/>
            <a:r>
              <a:rPr lang="en-US" sz="2000" dirty="0"/>
              <a:t>3. Restlessness and agitation at times (awake at night, caregiver awakened 3 times due to restlessness) and had a few brief but meaningful conversations</a:t>
            </a:r>
          </a:p>
          <a:p>
            <a:pPr lvl="1"/>
            <a:endParaRPr lang="en-US" sz="1800" dirty="0"/>
          </a:p>
          <a:p>
            <a:pPr lvl="1"/>
            <a:endParaRPr lang="en-US" dirty="0"/>
          </a:p>
        </p:txBody>
      </p:sp>
      <p:sp>
        <p:nvSpPr>
          <p:cNvPr id="4" name="Title 1">
            <a:extLst>
              <a:ext uri="{FF2B5EF4-FFF2-40B4-BE49-F238E27FC236}">
                <a16:creationId xmlns:a16="http://schemas.microsoft.com/office/drawing/2014/main" id="{75E283A3-606E-87F4-7538-762E74072AFF}"/>
              </a:ext>
            </a:extLst>
          </p:cNvPr>
          <p:cNvSpPr txBox="1">
            <a:spLocks/>
          </p:cNvSpPr>
          <p:nvPr/>
        </p:nvSpPr>
        <p:spPr>
          <a:xfrm>
            <a:off x="820711" y="312809"/>
            <a:ext cx="1055057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Personalized Sedation Goals</a:t>
            </a:r>
          </a:p>
        </p:txBody>
      </p:sp>
    </p:spTree>
    <p:extLst>
      <p:ext uri="{BB962C8B-B14F-4D97-AF65-F5344CB8AC3E}">
        <p14:creationId xmlns:p14="http://schemas.microsoft.com/office/powerpoint/2010/main" val="21418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11" y="1684409"/>
            <a:ext cx="10304489" cy="4350631"/>
          </a:xfrm>
        </p:spPr>
        <p:txBody>
          <a:bodyPr>
            <a:normAutofit/>
          </a:bodyPr>
          <a:lstStyle/>
          <a:p>
            <a:pPr marL="0" indent="0">
              <a:buNone/>
            </a:pPr>
            <a:r>
              <a:rPr lang="en-US" sz="2000" dirty="0"/>
              <a:t>Results:</a:t>
            </a:r>
          </a:p>
          <a:p>
            <a:r>
              <a:rPr lang="en-US" sz="2000" dirty="0"/>
              <a:t>Length of life remaining impacts sedation goal</a:t>
            </a:r>
          </a:p>
          <a:p>
            <a:r>
              <a:rPr lang="en-US" sz="2000" dirty="0"/>
              <a:t>Decreased communication ability leads to desire for higher sedation</a:t>
            </a:r>
          </a:p>
          <a:p>
            <a:r>
              <a:rPr lang="en-US" sz="2000" dirty="0"/>
              <a:t>Communication is perceived more </a:t>
            </a:r>
            <a:r>
              <a:rPr lang="en-US" sz="2000" dirty="0" err="1"/>
              <a:t>favourably</a:t>
            </a:r>
            <a:r>
              <a:rPr lang="en-US" sz="2000" dirty="0"/>
              <a:t> by caregivers than nurses</a:t>
            </a:r>
          </a:p>
          <a:p>
            <a:r>
              <a:rPr lang="en-US" sz="2000" dirty="0"/>
              <a:t>Delirium-related distress leads to desire for higher sedation</a:t>
            </a:r>
          </a:p>
          <a:p>
            <a:r>
              <a:rPr lang="en-US" sz="2000" dirty="0"/>
              <a:t>Caregivers prefer lighter sedation than nurses, even when it is distressing</a:t>
            </a:r>
          </a:p>
          <a:p>
            <a:r>
              <a:rPr lang="en-US" sz="2000" dirty="0"/>
              <a:t>Large variance in preference for level of sedation</a:t>
            </a:r>
          </a:p>
        </p:txBody>
      </p:sp>
      <p:sp>
        <p:nvSpPr>
          <p:cNvPr id="4" name="Title 1">
            <a:extLst>
              <a:ext uri="{FF2B5EF4-FFF2-40B4-BE49-F238E27FC236}">
                <a16:creationId xmlns:a16="http://schemas.microsoft.com/office/drawing/2014/main" id="{5A845A1E-1944-6CAC-811F-F9EFBA2F5D93}"/>
              </a:ext>
            </a:extLst>
          </p:cNvPr>
          <p:cNvSpPr txBox="1">
            <a:spLocks/>
          </p:cNvSpPr>
          <p:nvPr/>
        </p:nvSpPr>
        <p:spPr>
          <a:xfrm>
            <a:off x="820711" y="312809"/>
            <a:ext cx="1055057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Personalized Sedation Goals</a:t>
            </a:r>
          </a:p>
        </p:txBody>
      </p:sp>
    </p:spTree>
    <p:extLst>
      <p:ext uri="{BB962C8B-B14F-4D97-AF65-F5344CB8AC3E}">
        <p14:creationId xmlns:p14="http://schemas.microsoft.com/office/powerpoint/2010/main" val="43669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A5E12-041C-D30E-F854-F5D330C196D2}"/>
              </a:ext>
            </a:extLst>
          </p:cNvPr>
          <p:cNvSpPr>
            <a:spLocks noGrp="1"/>
          </p:cNvSpPr>
          <p:nvPr>
            <p:ph idx="1"/>
          </p:nvPr>
        </p:nvSpPr>
        <p:spPr>
          <a:xfrm>
            <a:off x="959370" y="1684409"/>
            <a:ext cx="10165830" cy="4350631"/>
          </a:xfrm>
        </p:spPr>
        <p:txBody>
          <a:bodyPr>
            <a:normAutofit/>
          </a:bodyPr>
          <a:lstStyle/>
          <a:p>
            <a:pPr marL="0" indent="0">
              <a:buNone/>
            </a:pPr>
            <a:r>
              <a:rPr lang="en-US" sz="2000" dirty="0"/>
              <a:t>Impact:</a:t>
            </a:r>
          </a:p>
          <a:p>
            <a:r>
              <a:rPr lang="en-US" sz="2000" dirty="0"/>
              <a:t>Be aware of bias regarding our own goals around sedation</a:t>
            </a:r>
          </a:p>
          <a:p>
            <a:r>
              <a:rPr lang="en-US" sz="2000" dirty="0"/>
              <a:t>RASS can be a useful standardized framework to select a sedation goal</a:t>
            </a:r>
          </a:p>
          <a:p>
            <a:r>
              <a:rPr lang="en-US" sz="2000" dirty="0"/>
              <a:t>Using language similar to that presented here can help guide families and healthcare providers</a:t>
            </a:r>
          </a:p>
          <a:p>
            <a:r>
              <a:rPr lang="en-US" sz="2000" dirty="0"/>
              <a:t>Check in regularly over time to confirm preferences</a:t>
            </a:r>
          </a:p>
          <a:p>
            <a:r>
              <a:rPr lang="en-US" sz="2000" dirty="0"/>
              <a:t>Active dose titration to ensure meeting goals</a:t>
            </a:r>
          </a:p>
        </p:txBody>
      </p:sp>
      <p:sp>
        <p:nvSpPr>
          <p:cNvPr id="4" name="Title 1">
            <a:extLst>
              <a:ext uri="{FF2B5EF4-FFF2-40B4-BE49-F238E27FC236}">
                <a16:creationId xmlns:a16="http://schemas.microsoft.com/office/drawing/2014/main" id="{0E8CBB7C-8DE9-A786-8EB7-0E55247298CB}"/>
              </a:ext>
            </a:extLst>
          </p:cNvPr>
          <p:cNvSpPr txBox="1">
            <a:spLocks/>
          </p:cNvSpPr>
          <p:nvPr/>
        </p:nvSpPr>
        <p:spPr>
          <a:xfrm>
            <a:off x="820711" y="312809"/>
            <a:ext cx="1055057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en-US"/>
              <a:t>Personalized Sedation Goals</a:t>
            </a:r>
          </a:p>
        </p:txBody>
      </p:sp>
    </p:spTree>
    <p:extLst>
      <p:ext uri="{BB962C8B-B14F-4D97-AF65-F5344CB8AC3E}">
        <p14:creationId xmlns:p14="http://schemas.microsoft.com/office/powerpoint/2010/main" val="1795194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27192</TotalTime>
  <Words>5050</Words>
  <Application>Microsoft Office PowerPoint</Application>
  <PresentationFormat>Widescreen</PresentationFormat>
  <Paragraphs>401</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GuardianSansGR-Regular</vt:lpstr>
      <vt:lpstr>Savon</vt:lpstr>
      <vt:lpstr>Top palliative studies of 2021</vt:lpstr>
      <vt:lpstr>PowerPoint Presentation</vt:lpstr>
      <vt:lpstr>Personalized Sedation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Scopolamine butylbromide</vt:lpstr>
      <vt:lpstr>Scopolamine butylbromide</vt:lpstr>
      <vt:lpstr>PowerPoint Presentation</vt:lpstr>
      <vt:lpstr>PowerPoint Presentation</vt:lpstr>
      <vt:lpstr>PowerPoint Presentation</vt:lpstr>
      <vt:lpstr>Pain and OUD</vt:lpstr>
      <vt:lpstr>Pain and OUD</vt:lpstr>
      <vt:lpstr>PowerPoint Presentation</vt:lpstr>
      <vt:lpstr>PowerPoint Presentation</vt:lpstr>
      <vt:lpstr>Pharmacist</vt:lpstr>
      <vt:lpstr>PowerPoint Presentation</vt:lpstr>
      <vt:lpstr>Pharmacist</vt:lpstr>
      <vt:lpstr>PowerPoint Presentation</vt:lpstr>
      <vt:lpstr>Virtual Care</vt:lpstr>
      <vt:lpstr>Virtual Care</vt:lpstr>
      <vt:lpstr>Virtual Care</vt:lpstr>
      <vt:lpstr>Virtual Care</vt:lpstr>
      <vt:lpstr>PowerPoint Presentation</vt:lpstr>
      <vt:lpstr>Nudging</vt:lpstr>
      <vt:lpstr>Nudging</vt:lpstr>
      <vt:lpstr>PowerPoint Presentation</vt:lpstr>
      <vt:lpstr>Nudging</vt:lpstr>
      <vt:lpstr>Which of these is most likely to impact your practice?</vt:lpstr>
      <vt:lpstr>Questions?</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Dionne Walsh</dc:creator>
  <cp:lastModifiedBy>Caitlyn Achtymichuk</cp:lastModifiedBy>
  <cp:revision>84</cp:revision>
  <dcterms:created xsi:type="dcterms:W3CDTF">2022-08-20T17:09:40Z</dcterms:created>
  <dcterms:modified xsi:type="dcterms:W3CDTF">2022-10-12T04:44:39Z</dcterms:modified>
</cp:coreProperties>
</file>