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9" r:id="rId12"/>
    <p:sldId id="268" r:id="rId13"/>
    <p:sldId id="270" r:id="rId14"/>
    <p:sldId id="273" r:id="rId15"/>
    <p:sldId id="313" r:id="rId16"/>
    <p:sldId id="329" r:id="rId17"/>
    <p:sldId id="342" r:id="rId18"/>
    <p:sldId id="394" r:id="rId19"/>
    <p:sldId id="491" r:id="rId20"/>
    <p:sldId id="404" r:id="rId21"/>
    <p:sldId id="498" r:id="rId22"/>
    <p:sldId id="274" r:id="rId23"/>
    <p:sldId id="513" r:id="rId24"/>
    <p:sldId id="494" r:id="rId25"/>
    <p:sldId id="495" r:id="rId26"/>
    <p:sldId id="493" r:id="rId27"/>
    <p:sldId id="276" r:id="rId28"/>
    <p:sldId id="500" r:id="rId29"/>
    <p:sldId id="501" r:id="rId30"/>
    <p:sldId id="278" r:id="rId31"/>
    <p:sldId id="277" r:id="rId32"/>
    <p:sldId id="279" r:id="rId33"/>
    <p:sldId id="280" r:id="rId34"/>
    <p:sldId id="281" r:id="rId35"/>
    <p:sldId id="282" r:id="rId36"/>
    <p:sldId id="283" r:id="rId37"/>
    <p:sldId id="284" r:id="rId38"/>
    <p:sldId id="286" r:id="rId39"/>
    <p:sldId id="512" r:id="rId40"/>
    <p:sldId id="287" r:id="rId41"/>
    <p:sldId id="289" r:id="rId42"/>
    <p:sldId id="288" r:id="rId43"/>
    <p:sldId id="290" r:id="rId44"/>
    <p:sldId id="291" r:id="rId45"/>
    <p:sldId id="514" r:id="rId46"/>
    <p:sldId id="506" r:id="rId47"/>
    <p:sldId id="509" r:id="rId48"/>
    <p:sldId id="510" r:id="rId49"/>
    <p:sldId id="511" r:id="rId50"/>
    <p:sldId id="293" r:id="rId51"/>
    <p:sldId id="294" r:id="rId52"/>
    <p:sldId id="300" r:id="rId53"/>
    <p:sldId id="295" r:id="rId54"/>
    <p:sldId id="303" r:id="rId55"/>
    <p:sldId id="307" r:id="rId56"/>
    <p:sldId id="305" r:id="rId57"/>
    <p:sldId id="306" r:id="rId58"/>
    <p:sldId id="266" r:id="rId59"/>
    <p:sldId id="308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dry, Daniel (VitaliteNB)" initials="LD(" lastIdx="1" clrIdx="0">
    <p:extLst>
      <p:ext uri="{19B8F6BF-5375-455C-9EA6-DF929625EA0E}">
        <p15:presenceInfo xmlns:p15="http://schemas.microsoft.com/office/powerpoint/2012/main" userId="S::Daniel.Landry@vitalitenb.ca::2d531f79-84f6-4973-9cf5-2697794af0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2F35AD-95AC-A549-B975-7ECD8BF523BB}" type="doc">
      <dgm:prSet loTypeId="urn:microsoft.com/office/officeart/2005/8/layout/radial4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BFB2A2D-4798-914B-8C52-B30B188D0A60}">
      <dgm:prSet phldrT="[Text]"/>
      <dgm:spPr/>
      <dgm:t>
        <a:bodyPr/>
        <a:lstStyle/>
        <a:p>
          <a:r>
            <a:rPr lang="fr-CA" noProof="0" dirty="0"/>
            <a:t>EBP</a:t>
          </a:r>
        </a:p>
      </dgm:t>
    </dgm:pt>
    <dgm:pt modelId="{CC14F950-A787-874D-BBC8-F3A4DBBEAD78}" type="parTrans" cxnId="{A1833175-F10C-E94F-93BC-D867C06E71B6}">
      <dgm:prSet/>
      <dgm:spPr/>
      <dgm:t>
        <a:bodyPr/>
        <a:lstStyle/>
        <a:p>
          <a:endParaRPr lang="fr-CA" noProof="0" dirty="0"/>
        </a:p>
      </dgm:t>
    </dgm:pt>
    <dgm:pt modelId="{FB2CCE2D-1E96-314C-9816-C0BC5E6AC9BB}" type="sibTrans" cxnId="{A1833175-F10C-E94F-93BC-D867C06E71B6}">
      <dgm:prSet/>
      <dgm:spPr/>
      <dgm:t>
        <a:bodyPr/>
        <a:lstStyle/>
        <a:p>
          <a:endParaRPr lang="fr-CA" noProof="0" dirty="0"/>
        </a:p>
      </dgm:t>
    </dgm:pt>
    <dgm:pt modelId="{6F35E8B6-E649-1649-8E06-3C6B7671F639}">
      <dgm:prSet phldrT="[Text]"/>
      <dgm:spPr/>
      <dgm:t>
        <a:bodyPr/>
        <a:lstStyle/>
        <a:p>
          <a:r>
            <a:rPr lang="fr-CA" noProof="0" dirty="0"/>
            <a:t>Best </a:t>
          </a:r>
          <a:r>
            <a:rPr lang="fr-CA" noProof="0" dirty="0" err="1"/>
            <a:t>available</a:t>
          </a:r>
          <a:r>
            <a:rPr lang="fr-CA" noProof="0" dirty="0"/>
            <a:t> </a:t>
          </a:r>
          <a:r>
            <a:rPr lang="fr-CA" noProof="0" dirty="0" err="1"/>
            <a:t>evidence</a:t>
          </a:r>
          <a:endParaRPr lang="fr-CA" noProof="0" dirty="0"/>
        </a:p>
      </dgm:t>
    </dgm:pt>
    <dgm:pt modelId="{028D964B-1D11-3F42-B483-DD7256813C31}" type="parTrans" cxnId="{CEBFBA7E-7391-BA4F-8D7A-ACB78C665B92}">
      <dgm:prSet/>
      <dgm:spPr/>
      <dgm:t>
        <a:bodyPr/>
        <a:lstStyle/>
        <a:p>
          <a:endParaRPr lang="fr-CA" noProof="0" dirty="0"/>
        </a:p>
      </dgm:t>
    </dgm:pt>
    <dgm:pt modelId="{A41093C8-A74D-3D45-B6B3-246C5817854E}" type="sibTrans" cxnId="{CEBFBA7E-7391-BA4F-8D7A-ACB78C665B92}">
      <dgm:prSet/>
      <dgm:spPr/>
      <dgm:t>
        <a:bodyPr/>
        <a:lstStyle/>
        <a:p>
          <a:endParaRPr lang="fr-CA" noProof="0" dirty="0"/>
        </a:p>
      </dgm:t>
    </dgm:pt>
    <dgm:pt modelId="{EECE5C05-8D64-3D4F-9B82-1D8412967EC9}">
      <dgm:prSet phldrT="[Text]"/>
      <dgm:spPr/>
      <dgm:t>
        <a:bodyPr/>
        <a:lstStyle/>
        <a:p>
          <a:r>
            <a:rPr lang="fr-CA" noProof="0" dirty="0"/>
            <a:t>Patient values and </a:t>
          </a:r>
          <a:r>
            <a:rPr lang="fr-CA" noProof="0" dirty="0" err="1"/>
            <a:t>circumstances</a:t>
          </a:r>
          <a:endParaRPr lang="fr-CA" noProof="0" dirty="0"/>
        </a:p>
      </dgm:t>
    </dgm:pt>
    <dgm:pt modelId="{42273188-AE9C-F64B-9249-E655FA3BD97C}" type="parTrans" cxnId="{0F56B57D-4563-DD42-8E17-0D994A84B544}">
      <dgm:prSet/>
      <dgm:spPr/>
      <dgm:t>
        <a:bodyPr/>
        <a:lstStyle/>
        <a:p>
          <a:endParaRPr lang="fr-CA" noProof="0" dirty="0"/>
        </a:p>
      </dgm:t>
    </dgm:pt>
    <dgm:pt modelId="{858C6384-8F92-FF4E-9EE7-2F2D1DE8F0FC}" type="sibTrans" cxnId="{0F56B57D-4563-DD42-8E17-0D994A84B544}">
      <dgm:prSet/>
      <dgm:spPr/>
      <dgm:t>
        <a:bodyPr/>
        <a:lstStyle/>
        <a:p>
          <a:endParaRPr lang="fr-CA" noProof="0" dirty="0"/>
        </a:p>
      </dgm:t>
    </dgm:pt>
    <dgm:pt modelId="{E5BC5E92-C12B-C744-BBA4-7AB737B38ED4}">
      <dgm:prSet phldrT="[Text]"/>
      <dgm:spPr/>
      <dgm:t>
        <a:bodyPr/>
        <a:lstStyle/>
        <a:p>
          <a:r>
            <a:rPr lang="fr-CA" noProof="0" dirty="0" err="1"/>
            <a:t>Clinical</a:t>
          </a:r>
          <a:r>
            <a:rPr lang="fr-CA" noProof="0" dirty="0"/>
            <a:t> expertise</a:t>
          </a:r>
        </a:p>
      </dgm:t>
    </dgm:pt>
    <dgm:pt modelId="{609F4797-1681-1044-9547-3FF351FC1D38}" type="parTrans" cxnId="{16C8BAD2-1FDC-A840-AD16-F52E3A055797}">
      <dgm:prSet/>
      <dgm:spPr/>
      <dgm:t>
        <a:bodyPr/>
        <a:lstStyle/>
        <a:p>
          <a:endParaRPr lang="fr-CA" noProof="0" dirty="0"/>
        </a:p>
      </dgm:t>
    </dgm:pt>
    <dgm:pt modelId="{F1D0BCB4-3C91-E148-A6D1-29BBB5F3C6DE}" type="sibTrans" cxnId="{16C8BAD2-1FDC-A840-AD16-F52E3A055797}">
      <dgm:prSet/>
      <dgm:spPr/>
      <dgm:t>
        <a:bodyPr/>
        <a:lstStyle/>
        <a:p>
          <a:endParaRPr lang="fr-CA" noProof="0" dirty="0"/>
        </a:p>
      </dgm:t>
    </dgm:pt>
    <dgm:pt modelId="{64154B8F-EAD8-544A-89F0-7E24A9B8A436}">
      <dgm:prSet phldrT="[Text]"/>
      <dgm:spPr/>
      <dgm:t>
        <a:bodyPr/>
        <a:lstStyle/>
        <a:p>
          <a:r>
            <a:rPr lang="fr-CA" noProof="0" dirty="0" err="1"/>
            <a:t>Contextual</a:t>
          </a:r>
          <a:r>
            <a:rPr lang="fr-CA" noProof="0" dirty="0"/>
            <a:t> practice information</a:t>
          </a:r>
        </a:p>
      </dgm:t>
    </dgm:pt>
    <dgm:pt modelId="{BFB1D827-73D4-EB48-B0E7-E25D5F721A0C}" type="parTrans" cxnId="{A764BE9C-9790-0A44-BC7F-C545130A0774}">
      <dgm:prSet/>
      <dgm:spPr/>
      <dgm:t>
        <a:bodyPr/>
        <a:lstStyle/>
        <a:p>
          <a:endParaRPr lang="fr-CA" noProof="0" dirty="0"/>
        </a:p>
      </dgm:t>
    </dgm:pt>
    <dgm:pt modelId="{98C58DE9-E400-C74E-8F8F-CBE88809E352}" type="sibTrans" cxnId="{A764BE9C-9790-0A44-BC7F-C545130A0774}">
      <dgm:prSet/>
      <dgm:spPr/>
      <dgm:t>
        <a:bodyPr/>
        <a:lstStyle/>
        <a:p>
          <a:endParaRPr lang="fr-CA" noProof="0" dirty="0"/>
        </a:p>
      </dgm:t>
    </dgm:pt>
    <dgm:pt modelId="{9D985645-7E57-0B4F-86F6-2E83083AB720}" type="pres">
      <dgm:prSet presAssocID="{572F35AD-95AC-A549-B975-7ECD8BF523B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A665F9E-5B8C-FB4E-95CE-490D821CC851}" type="pres">
      <dgm:prSet presAssocID="{0BFB2A2D-4798-914B-8C52-B30B188D0A60}" presName="centerShape" presStyleLbl="node0" presStyleIdx="0" presStyleCnt="1"/>
      <dgm:spPr/>
    </dgm:pt>
    <dgm:pt modelId="{3C1A38EE-4767-344D-AB88-02D95D22283C}" type="pres">
      <dgm:prSet presAssocID="{028D964B-1D11-3F42-B483-DD7256813C31}" presName="parTrans" presStyleLbl="bgSibTrans2D1" presStyleIdx="0" presStyleCnt="4"/>
      <dgm:spPr/>
    </dgm:pt>
    <dgm:pt modelId="{10B0AFF0-1F55-4D47-AAE5-ABEFF4611B25}" type="pres">
      <dgm:prSet presAssocID="{6F35E8B6-E649-1649-8E06-3C6B7671F639}" presName="node" presStyleLbl="node1" presStyleIdx="0" presStyleCnt="4">
        <dgm:presLayoutVars>
          <dgm:bulletEnabled val="1"/>
        </dgm:presLayoutVars>
      </dgm:prSet>
      <dgm:spPr/>
    </dgm:pt>
    <dgm:pt modelId="{8E889661-7AEC-6D42-A80C-C45AA0AEF9E7}" type="pres">
      <dgm:prSet presAssocID="{42273188-AE9C-F64B-9249-E655FA3BD97C}" presName="parTrans" presStyleLbl="bgSibTrans2D1" presStyleIdx="1" presStyleCnt="4"/>
      <dgm:spPr/>
    </dgm:pt>
    <dgm:pt modelId="{FBAEC360-DEB3-4F4A-88ED-ECCD4DF64F14}" type="pres">
      <dgm:prSet presAssocID="{EECE5C05-8D64-3D4F-9B82-1D8412967EC9}" presName="node" presStyleLbl="node1" presStyleIdx="1" presStyleCnt="4">
        <dgm:presLayoutVars>
          <dgm:bulletEnabled val="1"/>
        </dgm:presLayoutVars>
      </dgm:prSet>
      <dgm:spPr/>
    </dgm:pt>
    <dgm:pt modelId="{BA07B38D-96E5-534C-8B3A-5E21DE3EFD86}" type="pres">
      <dgm:prSet presAssocID="{609F4797-1681-1044-9547-3FF351FC1D38}" presName="parTrans" presStyleLbl="bgSibTrans2D1" presStyleIdx="2" presStyleCnt="4"/>
      <dgm:spPr/>
    </dgm:pt>
    <dgm:pt modelId="{2D0F7465-2703-E646-BADC-E5236F65AE36}" type="pres">
      <dgm:prSet presAssocID="{E5BC5E92-C12B-C744-BBA4-7AB737B38ED4}" presName="node" presStyleLbl="node1" presStyleIdx="2" presStyleCnt="4">
        <dgm:presLayoutVars>
          <dgm:bulletEnabled val="1"/>
        </dgm:presLayoutVars>
      </dgm:prSet>
      <dgm:spPr/>
    </dgm:pt>
    <dgm:pt modelId="{EBB49893-C4C4-E54B-B314-3394B9DFD2CC}" type="pres">
      <dgm:prSet presAssocID="{BFB1D827-73D4-EB48-B0E7-E25D5F721A0C}" presName="parTrans" presStyleLbl="bgSibTrans2D1" presStyleIdx="3" presStyleCnt="4"/>
      <dgm:spPr/>
    </dgm:pt>
    <dgm:pt modelId="{3AB50403-8F4C-9245-9E0D-77DDE572CECA}" type="pres">
      <dgm:prSet presAssocID="{64154B8F-EAD8-544A-89F0-7E24A9B8A436}" presName="node" presStyleLbl="node1" presStyleIdx="3" presStyleCnt="4">
        <dgm:presLayoutVars>
          <dgm:bulletEnabled val="1"/>
        </dgm:presLayoutVars>
      </dgm:prSet>
      <dgm:spPr/>
    </dgm:pt>
  </dgm:ptLst>
  <dgm:cxnLst>
    <dgm:cxn modelId="{23EB680E-817E-3149-AA61-05298CC9302B}" type="presOf" srcId="{6F35E8B6-E649-1649-8E06-3C6B7671F639}" destId="{10B0AFF0-1F55-4D47-AAE5-ABEFF4611B25}" srcOrd="0" destOrd="0" presId="urn:microsoft.com/office/officeart/2005/8/layout/radial4"/>
    <dgm:cxn modelId="{C18B2613-ED77-BC48-AD7A-0A82B4B98DB8}" type="presOf" srcId="{0BFB2A2D-4798-914B-8C52-B30B188D0A60}" destId="{7A665F9E-5B8C-FB4E-95CE-490D821CC851}" srcOrd="0" destOrd="0" presId="urn:microsoft.com/office/officeart/2005/8/layout/radial4"/>
    <dgm:cxn modelId="{FBE39A15-F634-CC40-9427-3C2C98ABD65D}" type="presOf" srcId="{572F35AD-95AC-A549-B975-7ECD8BF523BB}" destId="{9D985645-7E57-0B4F-86F6-2E83083AB720}" srcOrd="0" destOrd="0" presId="urn:microsoft.com/office/officeart/2005/8/layout/radial4"/>
    <dgm:cxn modelId="{DFA15E44-E729-2044-B29E-75F5400CEC53}" type="presOf" srcId="{028D964B-1D11-3F42-B483-DD7256813C31}" destId="{3C1A38EE-4767-344D-AB88-02D95D22283C}" srcOrd="0" destOrd="0" presId="urn:microsoft.com/office/officeart/2005/8/layout/radial4"/>
    <dgm:cxn modelId="{EB403F4D-83E7-0349-B634-D5EB6EC2DEB9}" type="presOf" srcId="{609F4797-1681-1044-9547-3FF351FC1D38}" destId="{BA07B38D-96E5-534C-8B3A-5E21DE3EFD86}" srcOrd="0" destOrd="0" presId="urn:microsoft.com/office/officeart/2005/8/layout/radial4"/>
    <dgm:cxn modelId="{A1833175-F10C-E94F-93BC-D867C06E71B6}" srcId="{572F35AD-95AC-A549-B975-7ECD8BF523BB}" destId="{0BFB2A2D-4798-914B-8C52-B30B188D0A60}" srcOrd="0" destOrd="0" parTransId="{CC14F950-A787-874D-BBC8-F3A4DBBEAD78}" sibTransId="{FB2CCE2D-1E96-314C-9816-C0BC5E6AC9BB}"/>
    <dgm:cxn modelId="{0F56B57D-4563-DD42-8E17-0D994A84B544}" srcId="{0BFB2A2D-4798-914B-8C52-B30B188D0A60}" destId="{EECE5C05-8D64-3D4F-9B82-1D8412967EC9}" srcOrd="1" destOrd="0" parTransId="{42273188-AE9C-F64B-9249-E655FA3BD97C}" sibTransId="{858C6384-8F92-FF4E-9EE7-2F2D1DE8F0FC}"/>
    <dgm:cxn modelId="{CEBFBA7E-7391-BA4F-8D7A-ACB78C665B92}" srcId="{0BFB2A2D-4798-914B-8C52-B30B188D0A60}" destId="{6F35E8B6-E649-1649-8E06-3C6B7671F639}" srcOrd="0" destOrd="0" parTransId="{028D964B-1D11-3F42-B483-DD7256813C31}" sibTransId="{A41093C8-A74D-3D45-B6B3-246C5817854E}"/>
    <dgm:cxn modelId="{0450D17F-E96C-8F44-BB5A-A2490138347C}" type="presOf" srcId="{E5BC5E92-C12B-C744-BBA4-7AB737B38ED4}" destId="{2D0F7465-2703-E646-BADC-E5236F65AE36}" srcOrd="0" destOrd="0" presId="urn:microsoft.com/office/officeart/2005/8/layout/radial4"/>
    <dgm:cxn modelId="{617A4C87-7781-8748-A701-0623178F6579}" type="presOf" srcId="{42273188-AE9C-F64B-9249-E655FA3BD97C}" destId="{8E889661-7AEC-6D42-A80C-C45AA0AEF9E7}" srcOrd="0" destOrd="0" presId="urn:microsoft.com/office/officeart/2005/8/layout/radial4"/>
    <dgm:cxn modelId="{34BCA687-86CD-EE44-8E67-3DAF8C73EC41}" type="presOf" srcId="{BFB1D827-73D4-EB48-B0E7-E25D5F721A0C}" destId="{EBB49893-C4C4-E54B-B314-3394B9DFD2CC}" srcOrd="0" destOrd="0" presId="urn:microsoft.com/office/officeart/2005/8/layout/radial4"/>
    <dgm:cxn modelId="{A764BE9C-9790-0A44-BC7F-C545130A0774}" srcId="{0BFB2A2D-4798-914B-8C52-B30B188D0A60}" destId="{64154B8F-EAD8-544A-89F0-7E24A9B8A436}" srcOrd="3" destOrd="0" parTransId="{BFB1D827-73D4-EB48-B0E7-E25D5F721A0C}" sibTransId="{98C58DE9-E400-C74E-8F8F-CBE88809E352}"/>
    <dgm:cxn modelId="{B65CC4AD-F499-B740-BA93-6F94258388C1}" type="presOf" srcId="{EECE5C05-8D64-3D4F-9B82-1D8412967EC9}" destId="{FBAEC360-DEB3-4F4A-88ED-ECCD4DF64F14}" srcOrd="0" destOrd="0" presId="urn:microsoft.com/office/officeart/2005/8/layout/radial4"/>
    <dgm:cxn modelId="{062F86BA-F4B6-9C47-BE57-E5090D00D77B}" type="presOf" srcId="{64154B8F-EAD8-544A-89F0-7E24A9B8A436}" destId="{3AB50403-8F4C-9245-9E0D-77DDE572CECA}" srcOrd="0" destOrd="0" presId="urn:microsoft.com/office/officeart/2005/8/layout/radial4"/>
    <dgm:cxn modelId="{16C8BAD2-1FDC-A840-AD16-F52E3A055797}" srcId="{0BFB2A2D-4798-914B-8C52-B30B188D0A60}" destId="{E5BC5E92-C12B-C744-BBA4-7AB737B38ED4}" srcOrd="2" destOrd="0" parTransId="{609F4797-1681-1044-9547-3FF351FC1D38}" sibTransId="{F1D0BCB4-3C91-E148-A6D1-29BBB5F3C6DE}"/>
    <dgm:cxn modelId="{75073508-5CFA-914E-9BA7-9166060D7B64}" type="presParOf" srcId="{9D985645-7E57-0B4F-86F6-2E83083AB720}" destId="{7A665F9E-5B8C-FB4E-95CE-490D821CC851}" srcOrd="0" destOrd="0" presId="urn:microsoft.com/office/officeart/2005/8/layout/radial4"/>
    <dgm:cxn modelId="{57FB51A0-F29F-4B44-8273-0C2971BDAB17}" type="presParOf" srcId="{9D985645-7E57-0B4F-86F6-2E83083AB720}" destId="{3C1A38EE-4767-344D-AB88-02D95D22283C}" srcOrd="1" destOrd="0" presId="urn:microsoft.com/office/officeart/2005/8/layout/radial4"/>
    <dgm:cxn modelId="{3629764D-1FD3-344F-A70F-276D704A2810}" type="presParOf" srcId="{9D985645-7E57-0B4F-86F6-2E83083AB720}" destId="{10B0AFF0-1F55-4D47-AAE5-ABEFF4611B25}" srcOrd="2" destOrd="0" presId="urn:microsoft.com/office/officeart/2005/8/layout/radial4"/>
    <dgm:cxn modelId="{8099245F-3408-F740-8CF7-FC14B9FC646D}" type="presParOf" srcId="{9D985645-7E57-0B4F-86F6-2E83083AB720}" destId="{8E889661-7AEC-6D42-A80C-C45AA0AEF9E7}" srcOrd="3" destOrd="0" presId="urn:microsoft.com/office/officeart/2005/8/layout/radial4"/>
    <dgm:cxn modelId="{8702869E-F8A5-8942-91D9-2B143031CC13}" type="presParOf" srcId="{9D985645-7E57-0B4F-86F6-2E83083AB720}" destId="{FBAEC360-DEB3-4F4A-88ED-ECCD4DF64F14}" srcOrd="4" destOrd="0" presId="urn:microsoft.com/office/officeart/2005/8/layout/radial4"/>
    <dgm:cxn modelId="{EC623FC7-E67D-2746-88E4-C113E60DD311}" type="presParOf" srcId="{9D985645-7E57-0B4F-86F6-2E83083AB720}" destId="{BA07B38D-96E5-534C-8B3A-5E21DE3EFD86}" srcOrd="5" destOrd="0" presId="urn:microsoft.com/office/officeart/2005/8/layout/radial4"/>
    <dgm:cxn modelId="{72BA17D6-DAB9-4944-86F5-B1876CAB3E2D}" type="presParOf" srcId="{9D985645-7E57-0B4F-86F6-2E83083AB720}" destId="{2D0F7465-2703-E646-BADC-E5236F65AE36}" srcOrd="6" destOrd="0" presId="urn:microsoft.com/office/officeart/2005/8/layout/radial4"/>
    <dgm:cxn modelId="{20B4B627-0FE9-6147-B53F-BCA02CACE3C3}" type="presParOf" srcId="{9D985645-7E57-0B4F-86F6-2E83083AB720}" destId="{EBB49893-C4C4-E54B-B314-3394B9DFD2CC}" srcOrd="7" destOrd="0" presId="urn:microsoft.com/office/officeart/2005/8/layout/radial4"/>
    <dgm:cxn modelId="{0E708797-5CD0-814C-9A23-DA3AE6DE8A86}" type="presParOf" srcId="{9D985645-7E57-0B4F-86F6-2E83083AB720}" destId="{3AB50403-8F4C-9245-9E0D-77DDE572CEC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65F9E-5B8C-FB4E-95CE-490D821CC851}">
      <dsp:nvSpPr>
        <dsp:cNvPr id="0" name=""/>
        <dsp:cNvSpPr/>
      </dsp:nvSpPr>
      <dsp:spPr>
        <a:xfrm>
          <a:off x="2629456" y="2563451"/>
          <a:ext cx="1945077" cy="19450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6500" kern="1200" noProof="0" dirty="0"/>
            <a:t>EBP</a:t>
          </a:r>
        </a:p>
      </dsp:txBody>
      <dsp:txXfrm>
        <a:off x="2914306" y="2848301"/>
        <a:ext cx="1375377" cy="1375377"/>
      </dsp:txXfrm>
    </dsp:sp>
    <dsp:sp modelId="{3C1A38EE-4767-344D-AB88-02D95D22283C}">
      <dsp:nvSpPr>
        <dsp:cNvPr id="0" name=""/>
        <dsp:cNvSpPr/>
      </dsp:nvSpPr>
      <dsp:spPr>
        <a:xfrm rot="11700000">
          <a:off x="896161" y="2761525"/>
          <a:ext cx="1699832" cy="554347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0AFF0-1F55-4D47-AAE5-ABEFF4611B25}">
      <dsp:nvSpPr>
        <dsp:cNvPr id="0" name=""/>
        <dsp:cNvSpPr/>
      </dsp:nvSpPr>
      <dsp:spPr>
        <a:xfrm>
          <a:off x="1210" y="2079594"/>
          <a:ext cx="1847823" cy="1478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noProof="0" dirty="0"/>
            <a:t>Best </a:t>
          </a:r>
          <a:r>
            <a:rPr lang="fr-CA" sz="2200" kern="1200" noProof="0" dirty="0" err="1"/>
            <a:t>available</a:t>
          </a:r>
          <a:r>
            <a:rPr lang="fr-CA" sz="2200" kern="1200" noProof="0" dirty="0"/>
            <a:t> </a:t>
          </a:r>
          <a:r>
            <a:rPr lang="fr-CA" sz="2200" kern="1200" noProof="0" dirty="0" err="1"/>
            <a:t>evidence</a:t>
          </a:r>
          <a:endParaRPr lang="fr-CA" sz="2200" kern="1200" noProof="0" dirty="0"/>
        </a:p>
      </dsp:txBody>
      <dsp:txXfrm>
        <a:off x="44507" y="2122891"/>
        <a:ext cx="1761229" cy="1391664"/>
      </dsp:txXfrm>
    </dsp:sp>
    <dsp:sp modelId="{8E889661-7AEC-6D42-A80C-C45AA0AEF9E7}">
      <dsp:nvSpPr>
        <dsp:cNvPr id="0" name=""/>
        <dsp:cNvSpPr/>
      </dsp:nvSpPr>
      <dsp:spPr>
        <a:xfrm rot="14700000">
          <a:off x="1940065" y="1517448"/>
          <a:ext cx="1699832" cy="554347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EC360-DEB3-4F4A-88ED-ECCD4DF64F14}">
      <dsp:nvSpPr>
        <dsp:cNvPr id="0" name=""/>
        <dsp:cNvSpPr/>
      </dsp:nvSpPr>
      <dsp:spPr>
        <a:xfrm>
          <a:off x="1506879" y="285207"/>
          <a:ext cx="1847823" cy="1478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noProof="0" dirty="0"/>
            <a:t>Patient values and </a:t>
          </a:r>
          <a:r>
            <a:rPr lang="fr-CA" sz="2200" kern="1200" noProof="0" dirty="0" err="1"/>
            <a:t>circumstances</a:t>
          </a:r>
          <a:endParaRPr lang="fr-CA" sz="2200" kern="1200" noProof="0" dirty="0"/>
        </a:p>
      </dsp:txBody>
      <dsp:txXfrm>
        <a:off x="1550176" y="328504"/>
        <a:ext cx="1761229" cy="1391664"/>
      </dsp:txXfrm>
    </dsp:sp>
    <dsp:sp modelId="{BA07B38D-96E5-534C-8B3A-5E21DE3EFD86}">
      <dsp:nvSpPr>
        <dsp:cNvPr id="0" name=""/>
        <dsp:cNvSpPr/>
      </dsp:nvSpPr>
      <dsp:spPr>
        <a:xfrm rot="17700000">
          <a:off x="3564091" y="1517448"/>
          <a:ext cx="1699832" cy="554347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F7465-2703-E646-BADC-E5236F65AE36}">
      <dsp:nvSpPr>
        <dsp:cNvPr id="0" name=""/>
        <dsp:cNvSpPr/>
      </dsp:nvSpPr>
      <dsp:spPr>
        <a:xfrm>
          <a:off x="3849286" y="285207"/>
          <a:ext cx="1847823" cy="1478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noProof="0" dirty="0" err="1"/>
            <a:t>Clinical</a:t>
          </a:r>
          <a:r>
            <a:rPr lang="fr-CA" sz="2200" kern="1200" noProof="0" dirty="0"/>
            <a:t> expertise</a:t>
          </a:r>
        </a:p>
      </dsp:txBody>
      <dsp:txXfrm>
        <a:off x="3892583" y="328504"/>
        <a:ext cx="1761229" cy="1391664"/>
      </dsp:txXfrm>
    </dsp:sp>
    <dsp:sp modelId="{EBB49893-C4C4-E54B-B314-3394B9DFD2CC}">
      <dsp:nvSpPr>
        <dsp:cNvPr id="0" name=""/>
        <dsp:cNvSpPr/>
      </dsp:nvSpPr>
      <dsp:spPr>
        <a:xfrm rot="20700000">
          <a:off x="4607996" y="2761525"/>
          <a:ext cx="1699832" cy="554347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50403-8F4C-9245-9E0D-77DDE572CECA}">
      <dsp:nvSpPr>
        <dsp:cNvPr id="0" name=""/>
        <dsp:cNvSpPr/>
      </dsp:nvSpPr>
      <dsp:spPr>
        <a:xfrm>
          <a:off x="5354956" y="2079594"/>
          <a:ext cx="1847823" cy="1478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noProof="0" dirty="0" err="1"/>
            <a:t>Contextual</a:t>
          </a:r>
          <a:r>
            <a:rPr lang="fr-CA" sz="2200" kern="1200" noProof="0" dirty="0"/>
            <a:t> practice information</a:t>
          </a:r>
        </a:p>
      </dsp:txBody>
      <dsp:txXfrm>
        <a:off x="5398253" y="2122891"/>
        <a:ext cx="1761229" cy="1391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FF668-0977-4403-B8EC-04EEC54B531C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FB90C-F495-4341-A947-7B62601F90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819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A5B2-270F-4246-B926-137C5B73E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E3397-CF80-4A8B-A31F-CDE6A3E4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D66D4-3CE6-4298-BA8B-A2CB2A8F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8C8BA-09EA-4E02-8579-76DF3E86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3CB0E-1BB7-4F54-A75E-581F6643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069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5098-4453-4645-A6E2-64883CA9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A28E1-598A-44D0-BF72-193BC04B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B9B13-B984-4B40-A666-C918D339B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E55F5-B4CD-4FBE-998E-5B114535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EDEC9-35C1-416E-821F-A3383AEE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11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5DAC87-A84A-43F8-A8B7-156115609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01FD8-CE65-4D3A-B80E-99D82A3F6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CAFA-D6E6-4D38-A566-4D0AEC60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11E54-7E3A-411E-8715-84B97010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3F880-072A-46A7-9E23-C92495D4B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06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3AE9-98D8-408E-8266-538684D5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7E63A-50DE-4871-ACA6-1F4FD6EAB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98DD5-52E2-497A-88A1-F0F7A926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D1025-A54F-44A3-8F9F-EBE95F60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E339C-2BC9-4582-BDCC-986FDCE7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627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109B-25CF-4626-8D41-3448595B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10BF8-908D-4519-B16F-A8F5733C9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2845E-1DE0-471F-8BFE-F427404D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E8CB-9FF9-4391-9D48-7C649D63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13697-4959-4D1C-BB09-91C33E75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70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5CE1-3886-4030-87F1-F4935C94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19857-8A25-4BDA-971C-0DED417A8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EEFAA-9A52-42AD-A2CC-854924FA5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8F376-B2F4-428B-AF7C-95E9DBA2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47687-8AA3-4D6B-BEE6-CCA47A50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CF5CA-09BC-4C3D-856E-0A0D8311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1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0114-77E8-47E3-A30F-C17CF02E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55C9B-AC8B-4F77-BB14-2154B42E5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7B8B5-F499-42C3-823F-12653999B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E8C3B-8DE3-4925-AF47-52E35A544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4900A0-AF03-43FD-A04D-3F60EE875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720166-0F90-4248-BBDC-AB3B89DF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C1DFC-62BD-49AE-9656-0FFFEC68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85101-6871-4E7C-8E22-94744535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602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8A58-AFC5-4642-8EF0-3C6AAF1C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7590A3-FDBE-4521-BC75-92098FD1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3202B-9144-4FE7-AF9A-AB8D5F39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DFB10-D817-4A3B-A08E-5ECC8806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01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DE3907-A9C0-4855-86D0-D6E29600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C7E26-4A3E-42E9-B639-3171EBE3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C7924-CBB7-4E52-B844-D65A1C7B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31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3AF8F-4D09-4DC5-ACFF-7D63D96E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E94DC-4C9D-423D-9FBA-BFC9A144D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3065C-46D8-42B4-AFDC-084861540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BCF3E-3A9F-4434-84F3-E422845D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F64B2-D4C2-45CA-AF66-E2AA15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3C9CE-CFF1-4C88-894D-949A6E8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848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5BA2-C4BE-4C39-8CC9-3AA31301F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2BB32-C967-48DD-8B75-1A7870FA7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84B43-0786-4525-B441-A9200FE87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2E3CA-1222-4550-85EB-0C328BA0D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ECE02-CC7A-49EA-86B2-6B9DE0C5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53BEA-013C-4BE8-B0DE-A1BB175B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713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03F24-F3B9-4A01-BF18-12519D58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EAC30-CBA8-4245-A0A7-0D0C125A8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B534B-5DDB-4815-A16B-190C1A54A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32032-2422-493A-9718-BD831D7C468E}" type="datetimeFigureOut">
              <a:rPr lang="en-CA" smtClean="0"/>
              <a:t>13/12/2022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ED4ED-8282-40FD-8313-32FE8CCCD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0C07F-B7BA-4BED-AEBD-A4E6542E4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4A3C8-5D96-4610-9D1B-C5369418B6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52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2214-109X(21)00448-4" TargetMode="External"/><Relationship Id="rId2" Type="http://schemas.openxmlformats.org/officeDocument/2006/relationships/hyperlink" Target="https://doi.org/10.1038/s41467-021-22446-z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03B3-940A-44FE-A11D-7042917E8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Treatment of COVID-19:</a:t>
            </a:r>
            <a:br>
              <a:rPr lang="en-CA" b="1" dirty="0"/>
            </a:br>
            <a:r>
              <a:rPr lang="en-CA" b="1" dirty="0"/>
              <a:t>A Journey Through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6D358-30BD-4B35-AEC6-589AE6778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0882"/>
            <a:ext cx="9144000" cy="1655762"/>
          </a:xfrm>
        </p:spPr>
        <p:txBody>
          <a:bodyPr>
            <a:normAutofit/>
          </a:bodyPr>
          <a:lstStyle/>
          <a:p>
            <a:r>
              <a:rPr lang="en-CA" dirty="0"/>
              <a:t>David Williamson</a:t>
            </a:r>
          </a:p>
          <a:p>
            <a:r>
              <a:rPr lang="en-CA" dirty="0"/>
              <a:t>and</a:t>
            </a:r>
          </a:p>
          <a:p>
            <a:r>
              <a:rPr lang="en-CA" dirty="0"/>
              <a:t>Dan Landry</a:t>
            </a:r>
          </a:p>
        </p:txBody>
      </p:sp>
    </p:spTree>
    <p:extLst>
      <p:ext uri="{BB962C8B-B14F-4D97-AF65-F5344CB8AC3E}">
        <p14:creationId xmlns:p14="http://schemas.microsoft.com/office/powerpoint/2010/main" val="115047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4A40-C1DF-4BC6-B83F-96C91E4B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The trash can of initial </a:t>
            </a:r>
            <a:r>
              <a:rPr lang="fr-CA" b="1" dirty="0" err="1"/>
              <a:t>treatments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13FF2-C170-4D11-8AA6-283C2E38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32" y="1554345"/>
            <a:ext cx="4990523" cy="1659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7A5AC-594F-449D-BAA2-BF6C7EC4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17" y="1669414"/>
            <a:ext cx="5158483" cy="1466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8F61E-6501-4ABE-98CC-6484D2B74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856" y="3462354"/>
            <a:ext cx="4041603" cy="3089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68D7C-23E6-4C9A-BD0B-0A187FCE0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646" y="3462354"/>
            <a:ext cx="3528494" cy="2885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09C52A-B7E4-45A8-88ED-DBA3AD0D4694}"/>
              </a:ext>
            </a:extLst>
          </p:cNvPr>
          <p:cNvSpPr txBox="1"/>
          <p:nvPr/>
        </p:nvSpPr>
        <p:spPr>
          <a:xfrm>
            <a:off x="8817666" y="6539975"/>
            <a:ext cx="2284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Ventura et al. NEJM 2021</a:t>
            </a:r>
            <a:endParaRPr lang="en-CA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0AA1B-A76A-484D-B665-B33A739D1727}"/>
              </a:ext>
            </a:extLst>
          </p:cNvPr>
          <p:cNvSpPr txBox="1"/>
          <p:nvPr/>
        </p:nvSpPr>
        <p:spPr>
          <a:xfrm>
            <a:off x="2680794" y="6492875"/>
            <a:ext cx="2149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RECOVERY. Lancet 2021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332248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F96C-0995-419E-AD70-FA5C0789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E3EB7-9FC2-4820-B162-0AE3E3B67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94" y="-43075"/>
            <a:ext cx="12309694" cy="6924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8EC41-783C-45FD-8B20-495C5E39A0B5}"/>
              </a:ext>
            </a:extLst>
          </p:cNvPr>
          <p:cNvSpPr txBox="1"/>
          <p:nvPr/>
        </p:nvSpPr>
        <p:spPr>
          <a:xfrm>
            <a:off x="10419922" y="6511796"/>
            <a:ext cx="186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Image: </a:t>
            </a:r>
            <a:r>
              <a:rPr lang="fr-CA" dirty="0" err="1"/>
              <a:t>FranceInfo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7447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3461F9-9F9D-4E29-B20B-6E4102C9E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027" y="569052"/>
            <a:ext cx="4587162" cy="2568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2AAFFC-4ADB-4E7A-91AD-2321FA1B4FB8}"/>
              </a:ext>
            </a:extLst>
          </p:cNvPr>
          <p:cNvSpPr txBox="1"/>
          <p:nvPr/>
        </p:nvSpPr>
        <p:spPr>
          <a:xfrm>
            <a:off x="10902499" y="3137862"/>
            <a:ext cx="88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Image: CBS</a:t>
            </a:r>
            <a:endParaRPr lang="en-CA" sz="1200" dirty="0"/>
          </a:p>
        </p:txBody>
      </p:sp>
      <p:pic>
        <p:nvPicPr>
          <p:cNvPr id="1026" name="Picture 2" descr="Les Ciotadens ne manquent pas d'imagination.">
            <a:extLst>
              <a:ext uri="{FF2B5EF4-FFF2-40B4-BE49-F238E27FC236}">
                <a16:creationId xmlns:a16="http://schemas.microsoft.com/office/drawing/2014/main" id="{61B37F57-2E04-4027-8AC1-3DC9C6A1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7" y="82434"/>
            <a:ext cx="6293996" cy="354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58FBFF-1C4A-485A-8CED-4E1132F39D46}"/>
              </a:ext>
            </a:extLst>
          </p:cNvPr>
          <p:cNvSpPr txBox="1"/>
          <p:nvPr/>
        </p:nvSpPr>
        <p:spPr>
          <a:xfrm>
            <a:off x="137004" y="3624481"/>
            <a:ext cx="1361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Image: </a:t>
            </a:r>
            <a:r>
              <a:rPr lang="fr-CA" sz="1200" dirty="0" err="1"/>
              <a:t>LaProvence</a:t>
            </a:r>
            <a:endParaRPr lang="en-CA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3A4629-EBB6-410C-AE6F-917D787DC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88" y="3666346"/>
            <a:ext cx="6749733" cy="3109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6C5E7-D890-4271-9E0C-E268A80505FD}"/>
              </a:ext>
            </a:extLst>
          </p:cNvPr>
          <p:cNvSpPr txBox="1"/>
          <p:nvPr/>
        </p:nvSpPr>
        <p:spPr>
          <a:xfrm>
            <a:off x="8783050" y="4258878"/>
            <a:ext cx="322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“... he is said to keep a marble </a:t>
            </a:r>
            <a:r>
              <a:rPr lang="en-US" sz="2400" b="1" i="1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statue</a:t>
            </a:r>
            <a:r>
              <a:rPr lang="en-US" sz="24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of himself.”</a:t>
            </a:r>
          </a:p>
          <a:p>
            <a:r>
              <a:rPr lang="en-US" sz="2400" dirty="0">
                <a:solidFill>
                  <a:srgbClr val="4D5156"/>
                </a:solidFill>
                <a:latin typeface="arial" panose="020B0604020202020204" pitchFamily="34" charset="0"/>
              </a:rPr>
              <a:t>-NY Times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6236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9BF5-9454-4D1D-82E5-F4F2D8BB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The trash can of initial </a:t>
            </a:r>
            <a:r>
              <a:rPr lang="fr-CA" b="1" dirty="0" err="1"/>
              <a:t>treatments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B90B8-1D58-46A5-95DE-82E5DB3F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41" y="1627313"/>
            <a:ext cx="8633718" cy="4802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C7CE2-0851-4746-9325-EB788922DE46}"/>
              </a:ext>
            </a:extLst>
          </p:cNvPr>
          <p:cNvSpPr txBox="1"/>
          <p:nvPr/>
        </p:nvSpPr>
        <p:spPr>
          <a:xfrm>
            <a:off x="9433711" y="6519446"/>
            <a:ext cx="2844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Axfors</a:t>
            </a:r>
            <a:r>
              <a:rPr lang="en-US" sz="1600" dirty="0"/>
              <a:t> et al. Nature Comm 2021</a:t>
            </a:r>
            <a:endParaRPr lang="en-CA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A08A53-F538-4875-9E3C-1AC3DD54E22E}"/>
              </a:ext>
            </a:extLst>
          </p:cNvPr>
          <p:cNvSpPr/>
          <p:nvPr/>
        </p:nvSpPr>
        <p:spPr>
          <a:xfrm>
            <a:off x="1702051" y="6074875"/>
            <a:ext cx="8827129" cy="3546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199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road, way&#10;&#10;Description automatically generated">
            <a:extLst>
              <a:ext uri="{FF2B5EF4-FFF2-40B4-BE49-F238E27FC236}">
                <a16:creationId xmlns:a16="http://schemas.microsoft.com/office/drawing/2014/main" id="{723BFC73-0CC5-4896-80C6-D23EF4BF1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63" y="0"/>
            <a:ext cx="7267074" cy="6858000"/>
          </a:xfrm>
        </p:spPr>
      </p:pic>
    </p:spTree>
    <p:extLst>
      <p:ext uri="{BB962C8B-B14F-4D97-AF65-F5344CB8AC3E}">
        <p14:creationId xmlns:p14="http://schemas.microsoft.com/office/powerpoint/2010/main" val="112940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5F5F888-7D6D-5042-8BCD-7E015E831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133488"/>
              </p:ext>
            </p:extLst>
          </p:nvPr>
        </p:nvGraphicFramePr>
        <p:xfrm>
          <a:off x="2494005" y="1554021"/>
          <a:ext cx="7203990" cy="479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1D1B346-010D-C541-972B-D806444D25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CA" altLang="en-US" dirty="0" err="1">
                <a:ea typeface="ＭＳ Ｐゴシック" panose="020B0600070205080204" pitchFamily="34" charset="-128"/>
              </a:rPr>
              <a:t>Evidence-based</a:t>
            </a:r>
            <a:r>
              <a:rPr lang="fr-CA" altLang="en-US" dirty="0">
                <a:ea typeface="ＭＳ Ｐゴシック" panose="020B0600070205080204" pitchFamily="34" charset="-128"/>
              </a:rPr>
              <a:t> practice</a:t>
            </a:r>
            <a:endParaRPr lang="fr-CA" altLang="x-none" dirty="0">
              <a:ea typeface="ＭＳ Ｐゴシック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F02B1-B826-7E4F-B37F-91FEBCF7D02D}"/>
              </a:ext>
            </a:extLst>
          </p:cNvPr>
          <p:cNvSpPr txBox="1"/>
          <p:nvPr/>
        </p:nvSpPr>
        <p:spPr>
          <a:xfrm>
            <a:off x="4389863" y="6497332"/>
            <a:ext cx="7679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Mayer, D. (2010). </a:t>
            </a:r>
            <a:r>
              <a:rPr lang="en-CA" sz="1400" i="1" dirty="0"/>
              <a:t>Essential evidence-based medicine</a:t>
            </a:r>
            <a:r>
              <a:rPr lang="en-CA" sz="1400" dirty="0"/>
              <a:t> (2nd ed.). Cambridge: Cambridge University Press.</a:t>
            </a:r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334148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F998A1C0-E288-F842-A1F7-53C7FF83FC20}"/>
              </a:ext>
            </a:extLst>
          </p:cNvPr>
          <p:cNvSpPr txBox="1">
            <a:spLocks/>
          </p:cNvSpPr>
          <p:nvPr/>
        </p:nvSpPr>
        <p:spPr bwMode="auto">
          <a:xfrm>
            <a:off x="2176993" y="557664"/>
            <a:ext cx="7772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altLang="x-none" sz="4800" u="sng" dirty="0" err="1">
                <a:ea typeface="ＭＳ Ｐゴシック" charset="-128"/>
              </a:rPr>
              <a:t>Identifying</a:t>
            </a:r>
            <a:r>
              <a:rPr lang="fr-CA" altLang="x-none" sz="4800" u="sng" dirty="0">
                <a:ea typeface="ＭＳ Ｐゴシック" charset="-128"/>
              </a:rPr>
              <a:t> information types</a:t>
            </a:r>
          </a:p>
        </p:txBody>
      </p:sp>
      <p:sp>
        <p:nvSpPr>
          <p:cNvPr id="6" name="Triangle isocèle 3">
            <a:extLst>
              <a:ext uri="{FF2B5EF4-FFF2-40B4-BE49-F238E27FC236}">
                <a16:creationId xmlns:a16="http://schemas.microsoft.com/office/drawing/2014/main" id="{63B1FB26-6A8F-8D4F-8C52-10B2FAA0D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937" y="1995144"/>
            <a:ext cx="5967413" cy="4017962"/>
          </a:xfrm>
          <a:prstGeom prst="triangle">
            <a:avLst>
              <a:gd name="adj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</a:endParaRPr>
          </a:p>
        </p:txBody>
      </p:sp>
      <p:cxnSp>
        <p:nvCxnSpPr>
          <p:cNvPr id="7" name="Connecteur droit 5">
            <a:extLst>
              <a:ext uri="{FF2B5EF4-FFF2-40B4-BE49-F238E27FC236}">
                <a16:creationId xmlns:a16="http://schemas.microsoft.com/office/drawing/2014/main" id="{2A7A4369-F232-C34C-9DCD-15C5FEAE40E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69280" y="5213007"/>
            <a:ext cx="4800600" cy="174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cteur droit 6">
            <a:extLst>
              <a:ext uri="{FF2B5EF4-FFF2-40B4-BE49-F238E27FC236}">
                <a16:creationId xmlns:a16="http://schemas.microsoft.com/office/drawing/2014/main" id="{9BC2AD71-E449-2E44-A84B-7D1B11C601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26493" y="4465294"/>
            <a:ext cx="3670300" cy="1746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cteur droit 10">
            <a:extLst>
              <a:ext uri="{FF2B5EF4-FFF2-40B4-BE49-F238E27FC236}">
                <a16:creationId xmlns:a16="http://schemas.microsoft.com/office/drawing/2014/main" id="{2DE99A5A-7AF7-9D45-8C3F-2B7B81B1624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12269" y="3769969"/>
            <a:ext cx="2662237" cy="1746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12">
            <a:extLst>
              <a:ext uri="{FF2B5EF4-FFF2-40B4-BE49-F238E27FC236}">
                <a16:creationId xmlns:a16="http://schemas.microsoft.com/office/drawing/2014/main" id="{1639DC59-4116-E341-B33E-8D9FFB12DC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69481" y="3074645"/>
            <a:ext cx="16351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ZoneTexte 13">
            <a:extLst>
              <a:ext uri="{FF2B5EF4-FFF2-40B4-BE49-F238E27FC236}">
                <a16:creationId xmlns:a16="http://schemas.microsoft.com/office/drawing/2014/main" id="{664C8907-B96C-A246-84FC-F63D08C4E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534" y="5437122"/>
            <a:ext cx="4200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r-FR" altLang="x-none" dirty="0"/>
              <a:t>Case </a:t>
            </a:r>
            <a:r>
              <a:rPr lang="fr-FR" altLang="x-none" dirty="0" err="1"/>
              <a:t>studies</a:t>
            </a:r>
            <a:r>
              <a:rPr lang="fr-FR" altLang="x-none" dirty="0"/>
              <a:t>, anecdotes, </a:t>
            </a:r>
            <a:r>
              <a:rPr lang="fr-FR" altLang="x-none" dirty="0" err="1"/>
              <a:t>personal</a:t>
            </a:r>
            <a:r>
              <a:rPr lang="fr-FR" altLang="x-none" dirty="0"/>
              <a:t> opinions</a:t>
            </a:r>
          </a:p>
        </p:txBody>
      </p:sp>
      <p:sp>
        <p:nvSpPr>
          <p:cNvPr id="12" name="ZoneTexte 14">
            <a:extLst>
              <a:ext uri="{FF2B5EF4-FFF2-40B4-BE49-F238E27FC236}">
                <a16:creationId xmlns:a16="http://schemas.microsoft.com/office/drawing/2014/main" id="{4E016920-B872-1A45-8B9D-6434B088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839" y="4692306"/>
            <a:ext cx="2210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dirty="0" err="1"/>
              <a:t>Observational</a:t>
            </a:r>
            <a:r>
              <a:rPr lang="fr-FR" altLang="x-none" dirty="0"/>
              <a:t> </a:t>
            </a:r>
            <a:r>
              <a:rPr lang="fr-FR" altLang="x-none" dirty="0" err="1"/>
              <a:t>studies</a:t>
            </a:r>
            <a:endParaRPr lang="fr-FR" altLang="x-none" dirty="0"/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77CF0C0C-25FB-4942-A624-9089B899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964" y="3943006"/>
            <a:ext cx="2577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dirty="0" err="1"/>
              <a:t>Controlled</a:t>
            </a:r>
            <a:r>
              <a:rPr lang="fr-FR" altLang="x-none" dirty="0"/>
              <a:t> </a:t>
            </a:r>
            <a:r>
              <a:rPr lang="fr-FR" altLang="x-none" dirty="0" err="1"/>
              <a:t>clinical</a:t>
            </a:r>
            <a:r>
              <a:rPr lang="fr-FR" altLang="x-none" dirty="0"/>
              <a:t> </a:t>
            </a:r>
            <a:r>
              <a:rPr lang="fr-FR" altLang="x-none" dirty="0" err="1"/>
              <a:t>studies</a:t>
            </a:r>
            <a:endParaRPr lang="fr-FR" altLang="x-none" dirty="0"/>
          </a:p>
        </p:txBody>
      </p:sp>
      <p:sp>
        <p:nvSpPr>
          <p:cNvPr id="14" name="ZoneTexte 16">
            <a:extLst>
              <a:ext uri="{FF2B5EF4-FFF2-40B4-BE49-F238E27FC236}">
                <a16:creationId xmlns:a16="http://schemas.microsoft.com/office/drawing/2014/main" id="{B640D574-9A00-4248-AE36-1315E8C9F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377" y="3265144"/>
            <a:ext cx="544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fr-FR" altLang="x-none" dirty="0"/>
              <a:t>RCT</a:t>
            </a:r>
          </a:p>
        </p:txBody>
      </p:sp>
      <p:cxnSp>
        <p:nvCxnSpPr>
          <p:cNvPr id="15" name="Connecteur droit avec flèche 18">
            <a:extLst>
              <a:ext uri="{FF2B5EF4-FFF2-40B4-BE49-F238E27FC236}">
                <a16:creationId xmlns:a16="http://schemas.microsoft.com/office/drawing/2014/main" id="{F62D1890-0FAF-AA49-97DA-BA7284196C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28168" y="2325344"/>
            <a:ext cx="1193800" cy="4000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ZoneTexte 19">
            <a:extLst>
              <a:ext uri="{FF2B5EF4-FFF2-40B4-BE49-F238E27FC236}">
                <a16:creationId xmlns:a16="http://schemas.microsoft.com/office/drawing/2014/main" id="{E9FFC74E-4BF9-7747-BB05-BB45636B5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156" y="1995144"/>
            <a:ext cx="26861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r-FR" altLang="x-none" dirty="0" err="1"/>
              <a:t>Systematic</a:t>
            </a:r>
            <a:r>
              <a:rPr lang="fr-FR" altLang="x-none" dirty="0"/>
              <a:t> </a:t>
            </a:r>
            <a:r>
              <a:rPr lang="fr-FR" altLang="x-none" dirty="0" err="1"/>
              <a:t>reviews</a:t>
            </a:r>
            <a:r>
              <a:rPr lang="fr-FR" altLang="x-none" dirty="0"/>
              <a:t> of </a:t>
            </a:r>
            <a:r>
              <a:rPr lang="fr-FR" altLang="x-none" dirty="0" err="1"/>
              <a:t>RCTs</a:t>
            </a:r>
            <a:endParaRPr lang="fr-FR" altLang="x-none" dirty="0"/>
          </a:p>
        </p:txBody>
      </p:sp>
      <p:sp>
        <p:nvSpPr>
          <p:cNvPr id="17" name="ZoneTexte 17">
            <a:extLst>
              <a:ext uri="{FF2B5EF4-FFF2-40B4-BE49-F238E27FC236}">
                <a16:creationId xmlns:a16="http://schemas.microsoft.com/office/drawing/2014/main" id="{82160647-F0A9-4446-AFEF-96094A49F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630" y="2365031"/>
            <a:ext cx="32592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fr-CA" altLang="x-none"/>
              <a:t>Ex: Cochrane systematic reviews </a:t>
            </a:r>
          </a:p>
        </p:txBody>
      </p:sp>
    </p:spTree>
    <p:extLst>
      <p:ext uri="{BB962C8B-B14F-4D97-AF65-F5344CB8AC3E}">
        <p14:creationId xmlns:p14="http://schemas.microsoft.com/office/powerpoint/2010/main" val="380877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2EC9-6409-0643-9F0A-234D142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3200" dirty="0" err="1"/>
              <a:t>Deficiencies</a:t>
            </a:r>
            <a:r>
              <a:rPr lang="fr-CA" sz="3200" dirty="0"/>
              <a:t> in </a:t>
            </a:r>
            <a:r>
              <a:rPr lang="fr-CA" sz="3200" dirty="0" err="1"/>
              <a:t>evidence-based</a:t>
            </a:r>
            <a:r>
              <a:rPr lang="fr-CA" sz="3200" dirty="0"/>
              <a:t>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8394F-DD25-4E40-A3B1-3E55AD0E3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EBP </a:t>
            </a:r>
            <a:r>
              <a:rPr lang="fr-CA" dirty="0" err="1"/>
              <a:t>hijacked</a:t>
            </a:r>
            <a:r>
              <a:rPr lang="fr-CA" dirty="0"/>
              <a:t> by </a:t>
            </a:r>
            <a:r>
              <a:rPr lang="fr-CA" dirty="0" err="1"/>
              <a:t>external</a:t>
            </a:r>
            <a:r>
              <a:rPr lang="fr-CA" dirty="0"/>
              <a:t> </a:t>
            </a:r>
            <a:r>
              <a:rPr lang="fr-CA" dirty="0" err="1"/>
              <a:t>interests</a:t>
            </a:r>
            <a:r>
              <a:rPr lang="fr-CA" dirty="0"/>
              <a:t> (ex: </a:t>
            </a:r>
            <a:r>
              <a:rPr lang="fr-CA" dirty="0" err="1"/>
              <a:t>industry</a:t>
            </a:r>
            <a:r>
              <a:rPr lang="fr-CA" dirty="0"/>
              <a:t>)</a:t>
            </a:r>
          </a:p>
          <a:p>
            <a:endParaRPr lang="fr-CA" dirty="0"/>
          </a:p>
          <a:p>
            <a:r>
              <a:rPr lang="fr-CA" dirty="0"/>
              <a:t>The volume of </a:t>
            </a:r>
            <a:r>
              <a:rPr lang="fr-CA" dirty="0" err="1"/>
              <a:t>evidence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unmanageable</a:t>
            </a:r>
            <a:endParaRPr lang="fr-CA" dirty="0"/>
          </a:p>
          <a:p>
            <a:endParaRPr lang="fr-FR" dirty="0"/>
          </a:p>
          <a:p>
            <a:r>
              <a:rPr lang="fr-FR" dirty="0" err="1"/>
              <a:t>Statistically</a:t>
            </a:r>
            <a:r>
              <a:rPr lang="fr-FR" dirty="0"/>
              <a:t>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marginal at the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endParaRPr lang="en-CA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Evidence-based guidelines often do not fit well with complex comorbidities</a:t>
            </a:r>
            <a:endParaRPr lang="fr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744FA-6523-8E41-9A5D-AAE33F6C8E41}"/>
              </a:ext>
            </a:extLst>
          </p:cNvPr>
          <p:cNvSpPr txBox="1"/>
          <p:nvPr/>
        </p:nvSpPr>
        <p:spPr>
          <a:xfrm>
            <a:off x="8075862" y="6308209"/>
            <a:ext cx="375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Greenhalgh</a:t>
            </a:r>
            <a:r>
              <a:rPr lang="fr-CA" dirty="0"/>
              <a:t> et al. BMJ 2014;38:g3725.</a:t>
            </a:r>
          </a:p>
        </p:txBody>
      </p:sp>
    </p:spTree>
    <p:extLst>
      <p:ext uri="{BB962C8B-B14F-4D97-AF65-F5344CB8AC3E}">
        <p14:creationId xmlns:p14="http://schemas.microsoft.com/office/powerpoint/2010/main" val="1455958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132BE-DB29-0745-82AF-C5B4309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Back to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7C184-32D6-E741-B96C-A37F36486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Make </a:t>
            </a:r>
            <a:r>
              <a:rPr lang="en-CA" b="1" i="0" u="none" strike="noStrike" dirty="0">
                <a:solidFill>
                  <a:srgbClr val="000000"/>
                </a:solidFill>
                <a:effectLst/>
              </a:rPr>
              <a:t>ethical</a:t>
            </a: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 patient care your top priority </a:t>
            </a:r>
          </a:p>
          <a:p>
            <a:endParaRPr lang="en-CA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Require individualized evidence in a format understandable to clinicians and patients </a:t>
            </a:r>
          </a:p>
          <a:p>
            <a:endParaRPr lang="en-CA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Clinical Judgment &gt; Mechanical Rules </a:t>
            </a:r>
          </a:p>
          <a:p>
            <a:endParaRPr lang="en-CA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Share decisions with patients through meaningful discussions </a:t>
            </a:r>
          </a:p>
          <a:p>
            <a:pPr lvl="1"/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Bring back human aspects of care</a:t>
            </a:r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2BA01-4644-0A4B-8314-5C89FCF575BB}"/>
              </a:ext>
            </a:extLst>
          </p:cNvPr>
          <p:cNvSpPr txBox="1"/>
          <p:nvPr/>
        </p:nvSpPr>
        <p:spPr>
          <a:xfrm>
            <a:off x="8191089" y="6311900"/>
            <a:ext cx="375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Greenhalgh</a:t>
            </a:r>
            <a:r>
              <a:rPr lang="fr-CA" dirty="0"/>
              <a:t> et al. BMJ 2014;38:g3725.</a:t>
            </a:r>
          </a:p>
        </p:txBody>
      </p:sp>
    </p:spTree>
    <p:extLst>
      <p:ext uri="{BB962C8B-B14F-4D97-AF65-F5344CB8AC3E}">
        <p14:creationId xmlns:p14="http://schemas.microsoft.com/office/powerpoint/2010/main" val="1381925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063AE-9623-CF1A-F2E4-9A74B8F6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Clinical</a:t>
            </a:r>
            <a:r>
              <a:rPr lang="fr-FR" dirty="0"/>
              <a:t> Trials       vs.       Adaptive </a:t>
            </a:r>
            <a:r>
              <a:rPr lang="fr-FR" dirty="0" err="1"/>
              <a:t>studies</a:t>
            </a:r>
            <a:endParaRPr lang="fr-FR" dirty="0"/>
          </a:p>
        </p:txBody>
      </p:sp>
      <p:pic>
        <p:nvPicPr>
          <p:cNvPr id="1026" name="Picture 2" descr="railway tracks railway tracks in a rural scene with nice pastel sunset train track stock pictures, royalty-free photos &amp; images">
            <a:extLst>
              <a:ext uri="{FF2B5EF4-FFF2-40B4-BE49-F238E27FC236}">
                <a16:creationId xmlns:a16="http://schemas.microsoft.com/office/drawing/2014/main" id="{2850D096-A064-CFBE-662A-57A1598A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3310"/>
            <a:ext cx="5455920" cy="36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rate treasure map hand drawn illustration">
            <a:extLst>
              <a:ext uri="{FF2B5EF4-FFF2-40B4-BE49-F238E27FC236}">
                <a16:creationId xmlns:a16="http://schemas.microsoft.com/office/drawing/2014/main" id="{A58BE984-76BC-3FEE-18E3-41C8CF4F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158369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4EFB8-DB57-41A0-894C-07395F0F6DA7}"/>
              </a:ext>
            </a:extLst>
          </p:cNvPr>
          <p:cNvSpPr txBox="1"/>
          <p:nvPr/>
        </p:nvSpPr>
        <p:spPr>
          <a:xfrm>
            <a:off x="5133315" y="5572760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Adobe Stock</a:t>
            </a:r>
            <a:endParaRPr lang="en-CA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981D5-5A5A-4937-BD0D-9BCBD9EAC1FD}"/>
              </a:ext>
            </a:extLst>
          </p:cNvPr>
          <p:cNvSpPr txBox="1"/>
          <p:nvPr/>
        </p:nvSpPr>
        <p:spPr>
          <a:xfrm>
            <a:off x="10772115" y="6231265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Adobe Stock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64385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7957-9983-4F3E-920F-C6AF7345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err="1"/>
              <a:t>Disclosures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0D669-045E-4F57-8283-3699E0A0C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bg1">
                    <a:lumMod val="75000"/>
                  </a:schemeClr>
                </a:solidFill>
              </a:rPr>
              <a:t>David:</a:t>
            </a:r>
          </a:p>
          <a:p>
            <a:pPr lvl="1"/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Grants/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Honoraria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: CIHR, FRQ-S, RQRM, RQRD, 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New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Frontiers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in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Research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Fund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, CR-CIUSSSNIM, CSHP </a:t>
            </a:r>
            <a:endParaRPr lang="fr-CA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Clinical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studies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research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: Principal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investigator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: DEX-TBI, CAM-POT,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ExTatic</a:t>
            </a:r>
            <a:endParaRPr lang="fr-CA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Clinical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studies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research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: Co-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investigator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: REVISE, Lifting,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REVIVe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, CARBI, ECMO-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Rx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, MPIC-ICU, OPUM, IATROGENIC,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INDex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-PK, COMA, SNOW-FALL</a:t>
            </a:r>
          </a:p>
          <a:p>
            <a:pPr lvl="1"/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Presentations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Honoraria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: APES, INESSS</a:t>
            </a:r>
          </a:p>
          <a:p>
            <a:pPr lvl="1"/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Other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Member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 Ontario COVID-19 ICU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drug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task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 force and INESSS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drug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shortages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 for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sedatives</a:t>
            </a:r>
            <a:r>
              <a:rPr lang="fr-CA" sz="2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fr-CA" sz="2000" dirty="0" err="1">
                <a:solidFill>
                  <a:schemeClr val="bg1">
                    <a:lumMod val="75000"/>
                  </a:schemeClr>
                </a:solidFill>
              </a:rPr>
              <a:t>analgesics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</a:rPr>
              <a:t>, neuromuscular blockers</a:t>
            </a:r>
            <a:endParaRPr lang="fr-CA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CA" dirty="0"/>
              <a:t>Dan:</a:t>
            </a:r>
          </a:p>
          <a:p>
            <a:pPr lvl="1"/>
            <a:r>
              <a:rPr lang="fr-CA" dirty="0"/>
              <a:t>Baxter Canada: </a:t>
            </a:r>
            <a:r>
              <a:rPr lang="fr-CA" dirty="0" err="1"/>
              <a:t>Honorarium</a:t>
            </a:r>
            <a:r>
              <a:rPr lang="fr-CA" dirty="0"/>
              <a:t> (</a:t>
            </a:r>
            <a:r>
              <a:rPr lang="fr-CA" dirty="0" err="1"/>
              <a:t>presentation</a:t>
            </a:r>
            <a:r>
              <a:rPr lang="fr-CA" dirty="0"/>
              <a:t>) and </a:t>
            </a:r>
            <a:r>
              <a:rPr lang="fr-CA" dirty="0" err="1"/>
              <a:t>research</a:t>
            </a:r>
            <a:r>
              <a:rPr lang="fr-CA" dirty="0"/>
              <a:t> </a:t>
            </a:r>
            <a:r>
              <a:rPr lang="fr-CA" dirty="0" err="1"/>
              <a:t>subsidy</a:t>
            </a:r>
            <a:endParaRPr lang="fr-CA" dirty="0"/>
          </a:p>
          <a:p>
            <a:pPr lvl="1"/>
            <a:r>
              <a:rPr lang="fr-CA" dirty="0" err="1"/>
              <a:t>Seqirus</a:t>
            </a:r>
            <a:r>
              <a:rPr lang="fr-CA" dirty="0"/>
              <a:t>: </a:t>
            </a:r>
            <a:r>
              <a:rPr lang="fr-CA" dirty="0" err="1"/>
              <a:t>Honorarium</a:t>
            </a:r>
            <a:r>
              <a:rPr lang="fr-CA" dirty="0"/>
              <a:t> (</a:t>
            </a:r>
            <a:r>
              <a:rPr lang="fr-CA" dirty="0" err="1"/>
              <a:t>presentation</a:t>
            </a:r>
            <a:r>
              <a:rPr lang="fr-CA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3AE4C-7B50-4BE7-8E64-35EA5FF8D06F}"/>
              </a:ext>
            </a:extLst>
          </p:cNvPr>
          <p:cNvSpPr txBox="1"/>
          <p:nvPr/>
        </p:nvSpPr>
        <p:spPr>
          <a:xfrm>
            <a:off x="7488535" y="6308209"/>
            <a:ext cx="43443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No commercial support for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9611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FC84E-38E1-C246-9DD6-3F25AB17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Adaptive Platform </a:t>
            </a:r>
            <a:r>
              <a:rPr lang="fr-FR" dirty="0" err="1"/>
              <a:t>Studies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06AD74-912B-7E44-A062-D68574079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General objective </a:t>
            </a:r>
          </a:p>
          <a:p>
            <a:pPr lvl="1"/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Finding the best treatment for a disease by </a:t>
            </a:r>
            <a:r>
              <a:rPr lang="en-CA" b="0" i="0" u="sng" strike="noStrike" dirty="0">
                <a:solidFill>
                  <a:srgbClr val="000000"/>
                </a:solidFill>
                <a:effectLst/>
                <a:latin typeface="Segoe UI Web (West European)"/>
              </a:rPr>
              <a:t>simultaneously investigating multiple treatments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, </a:t>
            </a:r>
          </a:p>
          <a:p>
            <a:pPr lvl="1"/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Master protocols allow for the addition of new interventions </a:t>
            </a:r>
          </a:p>
          <a:p>
            <a:endParaRPr lang="en-CA" b="0" i="0" u="none" strike="noStrike" dirty="0">
              <a:solidFill>
                <a:srgbClr val="000000"/>
              </a:solidFill>
              <a:effectLst/>
              <a:latin typeface="Segoe UI Web (West European)"/>
            </a:endParaRP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Accumulated data can be used to adjust randomization to better performing treatments </a:t>
            </a:r>
          </a:p>
          <a:p>
            <a:pPr lvl="1"/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Frequent use of </a:t>
            </a:r>
            <a:r>
              <a:rPr lang="en-CA" b="0" i="0" u="sng" strike="noStrike" dirty="0">
                <a:solidFill>
                  <a:srgbClr val="000000"/>
                </a:solidFill>
                <a:effectLst/>
                <a:latin typeface="Segoe UI Web (West European)"/>
              </a:rPr>
              <a:t>Bayesian probabilities</a:t>
            </a:r>
            <a:r>
              <a:rPr lang="en-CA" b="0" i="0" strike="noStrike" dirty="0">
                <a:solidFill>
                  <a:srgbClr val="000000"/>
                </a:solidFill>
                <a:effectLst/>
                <a:latin typeface="Segoe UI Web (West European)"/>
              </a:rPr>
              <a:t> 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to determine decision algorithms </a:t>
            </a:r>
          </a:p>
          <a:p>
            <a:endParaRPr lang="en-CA" b="0" i="0" u="none" strike="noStrike" dirty="0">
              <a:solidFill>
                <a:srgbClr val="000000"/>
              </a:solidFill>
              <a:effectLst/>
              <a:latin typeface="Segoe UI Web (West European)"/>
            </a:endParaRPr>
          </a:p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Segoe UI Web (West European)"/>
              </a:rPr>
              <a:t>Interactions between different interventions in different areas can be assessed</a:t>
            </a:r>
            <a:endParaRPr lang="fr-CA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BF18B6-BDD2-FA43-B090-D28658DB47CC}"/>
              </a:ext>
            </a:extLst>
          </p:cNvPr>
          <p:cNvSpPr txBox="1"/>
          <p:nvPr/>
        </p:nvSpPr>
        <p:spPr>
          <a:xfrm>
            <a:off x="9189720" y="6311900"/>
            <a:ext cx="248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JAMA 2015;313:1619-20</a:t>
            </a:r>
          </a:p>
        </p:txBody>
      </p:sp>
    </p:spTree>
    <p:extLst>
      <p:ext uri="{BB962C8B-B14F-4D97-AF65-F5344CB8AC3E}">
        <p14:creationId xmlns:p14="http://schemas.microsoft.com/office/powerpoint/2010/main" val="3865326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F05C43-9B1F-8ECB-CD59-0411F41C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Platform </a:t>
            </a:r>
            <a:r>
              <a:rPr lang="fr-FR" dirty="0" err="1"/>
              <a:t>studies</a:t>
            </a:r>
            <a:r>
              <a:rPr lang="fr-FR" dirty="0"/>
              <a:t> in COVID-19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2C05A-4D6D-63D3-E280-D3F9F4E49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086"/>
            <a:ext cx="10515600" cy="4351338"/>
          </a:xfrm>
        </p:spPr>
        <p:txBody>
          <a:bodyPr/>
          <a:lstStyle/>
          <a:p>
            <a:r>
              <a:rPr lang="fr-FR" dirty="0" err="1"/>
              <a:t>Between</a:t>
            </a:r>
            <a:r>
              <a:rPr lang="fr-FR" dirty="0"/>
              <a:t> 2001 and 2019, 16 platform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registered</a:t>
            </a:r>
            <a:endParaRPr lang="fr-FR" dirty="0"/>
          </a:p>
          <a:p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January</a:t>
            </a:r>
            <a:r>
              <a:rPr lang="fr-FR" dirty="0"/>
              <a:t> 2020 and May 2021, 58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registered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EC9DAB-197D-69A4-CE6E-74593168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2505074"/>
            <a:ext cx="8072120" cy="41551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D878A3-87AE-7A58-CE10-4ABCF0087D20}"/>
              </a:ext>
            </a:extLst>
          </p:cNvPr>
          <p:cNvSpPr txBox="1"/>
          <p:nvPr/>
        </p:nvSpPr>
        <p:spPr>
          <a:xfrm>
            <a:off x="8244281" y="6396136"/>
            <a:ext cx="3752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Contemporary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Trials 112;2022:10662</a:t>
            </a:r>
          </a:p>
        </p:txBody>
      </p:sp>
    </p:spTree>
    <p:extLst>
      <p:ext uri="{BB962C8B-B14F-4D97-AF65-F5344CB8AC3E}">
        <p14:creationId xmlns:p14="http://schemas.microsoft.com/office/powerpoint/2010/main" val="1974578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86E3C9-6F23-41CC-8FC3-764673D97DBD}"/>
              </a:ext>
            </a:extLst>
          </p:cNvPr>
          <p:cNvSpPr txBox="1"/>
          <p:nvPr/>
        </p:nvSpPr>
        <p:spPr>
          <a:xfrm>
            <a:off x="2036501" y="2250817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Dexamethasone</a:t>
            </a:r>
            <a:endParaRPr lang="en-CA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D568CF9-94F9-4D24-9FB0-04960D0FE4A5}"/>
              </a:ext>
            </a:extLst>
          </p:cNvPr>
          <p:cNvSpPr/>
          <p:nvPr/>
        </p:nvSpPr>
        <p:spPr>
          <a:xfrm rot="10800000">
            <a:off x="2837646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3A4E-7D56-4F5D-A19F-A532F06C01CA}"/>
              </a:ext>
            </a:extLst>
          </p:cNvPr>
          <p:cNvSpPr txBox="1"/>
          <p:nvPr/>
        </p:nvSpPr>
        <p:spPr>
          <a:xfrm>
            <a:off x="0" y="5264894"/>
            <a:ext cx="1810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Lopinavir/ritonavir</a:t>
            </a:r>
          </a:p>
          <a:p>
            <a:r>
              <a:rPr lang="en-CA" sz="1400" dirty="0"/>
              <a:t>- Hydroxychloroquine</a:t>
            </a:r>
          </a:p>
          <a:p>
            <a:r>
              <a:rPr lang="en-CA" sz="1400" dirty="0"/>
              <a:t>- Convalescent plasma</a:t>
            </a:r>
          </a:p>
        </p:txBody>
      </p:sp>
    </p:spTree>
    <p:extLst>
      <p:ext uri="{BB962C8B-B14F-4D97-AF65-F5344CB8AC3E}">
        <p14:creationId xmlns:p14="http://schemas.microsoft.com/office/powerpoint/2010/main" val="216655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0A87-BCEF-173C-4EC1-75ED8A0A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Corticosteroids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4B036-EDA4-67F2-A370-436A95892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08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FCB942-CDA0-DF97-8E64-CD0A6626F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530" y="0"/>
            <a:ext cx="6564630" cy="194197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5099477-1D94-0031-1467-282C768C24D6}"/>
              </a:ext>
            </a:extLst>
          </p:cNvPr>
          <p:cNvSpPr txBox="1"/>
          <p:nvPr/>
        </p:nvSpPr>
        <p:spPr>
          <a:xfrm>
            <a:off x="9281160" y="6400800"/>
            <a:ext cx="2712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effectLst/>
                <a:latin typeface="Arial" panose="020B0604020202020204" pitchFamily="34" charset="0"/>
              </a:rPr>
              <a:t>CMAJ 2020 July 6;192:E756-67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CEBC69-166A-0E5B-2F2D-0D665C82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165" y="1956076"/>
            <a:ext cx="9551670" cy="444472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BD8318E-419D-CB0C-8DB2-7AAFAFA69CB4}"/>
              </a:ext>
            </a:extLst>
          </p:cNvPr>
          <p:cNvSpPr/>
          <p:nvPr/>
        </p:nvSpPr>
        <p:spPr>
          <a:xfrm>
            <a:off x="5158275" y="5952800"/>
            <a:ext cx="4320262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163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638068E-01A5-275B-3373-FF108E47C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530" y="0"/>
            <a:ext cx="6564630" cy="194197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DB095F-7C6B-9378-9437-55729579B9DA}"/>
              </a:ext>
            </a:extLst>
          </p:cNvPr>
          <p:cNvSpPr txBox="1"/>
          <p:nvPr/>
        </p:nvSpPr>
        <p:spPr>
          <a:xfrm>
            <a:off x="9281160" y="6400800"/>
            <a:ext cx="2712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effectLst/>
                <a:latin typeface="Arial" panose="020B0604020202020204" pitchFamily="34" charset="0"/>
              </a:rPr>
              <a:t>CMAJ 2020 July 6;192:E756-67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FC52BD-5127-5007-7E06-8E497E2C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15" y="1941972"/>
            <a:ext cx="9165370" cy="44588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E9513F7-445E-E8CC-3C7B-240014D28398}"/>
              </a:ext>
            </a:extLst>
          </p:cNvPr>
          <p:cNvSpPr/>
          <p:nvPr/>
        </p:nvSpPr>
        <p:spPr>
          <a:xfrm>
            <a:off x="2091690" y="6058321"/>
            <a:ext cx="3840759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240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EAE145-8602-B0B6-C0F7-269C123D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79" y="102870"/>
            <a:ext cx="8423911" cy="12519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4B6C24-F830-DBFB-662E-0CB90ACEFE4E}"/>
              </a:ext>
            </a:extLst>
          </p:cNvPr>
          <p:cNvSpPr txBox="1"/>
          <p:nvPr/>
        </p:nvSpPr>
        <p:spPr>
          <a:xfrm>
            <a:off x="9235440" y="6350529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effectLst/>
                <a:latin typeface="Arial" panose="020B0604020202020204" pitchFamily="34" charset="0"/>
              </a:rPr>
              <a:t>N </a:t>
            </a:r>
            <a:r>
              <a:rPr lang="fr-CA" sz="1400" dirty="0" err="1">
                <a:effectLst/>
                <a:latin typeface="Arial" panose="020B0604020202020204" pitchFamily="34" charset="0"/>
              </a:rPr>
              <a:t>Engl</a:t>
            </a:r>
            <a:r>
              <a:rPr lang="fr-CA" sz="1400" dirty="0">
                <a:effectLst/>
                <a:latin typeface="Arial" panose="020B0604020202020204" pitchFamily="34" charset="0"/>
              </a:rPr>
              <a:t> J Med 2021;384:693-704.</a:t>
            </a: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06D6FC-BAA7-11C3-325D-BFB44534BFBC}"/>
              </a:ext>
            </a:extLst>
          </p:cNvPr>
          <p:cNvSpPr txBox="1"/>
          <p:nvPr/>
        </p:nvSpPr>
        <p:spPr>
          <a:xfrm>
            <a:off x="502920" y="1577340"/>
            <a:ext cx="3756669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Open-label RCT in 176 UK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Hospitalized with 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Dexamethasone 6 mg X 10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2:1 randomization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Primary outcome: 28-day mortality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876F86-3FF9-46C2-9DEF-CCCFC3CEB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5" y="3429000"/>
            <a:ext cx="6972300" cy="23905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BA1E4A-5A5B-D909-B5CA-E2FFA0060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675" y="1471143"/>
            <a:ext cx="4845150" cy="47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3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B5162CC-A108-4A98-9746-233CF0156844}"/>
              </a:ext>
            </a:extLst>
          </p:cNvPr>
          <p:cNvSpPr/>
          <p:nvPr/>
        </p:nvSpPr>
        <p:spPr>
          <a:xfrm rot="10800000">
            <a:off x="5544644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60365-5BE6-4084-ACA4-118896FCE004}"/>
              </a:ext>
            </a:extLst>
          </p:cNvPr>
          <p:cNvSpPr txBox="1"/>
          <p:nvPr/>
        </p:nvSpPr>
        <p:spPr>
          <a:xfrm>
            <a:off x="4952691" y="2250817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Tocilizumab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E71CF-C4BD-45E1-A1BC-025C89B783F7}"/>
              </a:ext>
            </a:extLst>
          </p:cNvPr>
          <p:cNvSpPr txBox="1"/>
          <p:nvPr/>
        </p:nvSpPr>
        <p:spPr>
          <a:xfrm>
            <a:off x="0" y="5264894"/>
            <a:ext cx="1810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Lopinavir/ritonavir</a:t>
            </a:r>
          </a:p>
          <a:p>
            <a:r>
              <a:rPr lang="en-CA" sz="1400" dirty="0"/>
              <a:t>- Hydroxychloroquine</a:t>
            </a:r>
          </a:p>
          <a:p>
            <a:r>
              <a:rPr lang="en-CA" sz="1400" dirty="0"/>
              <a:t>- Convalescent plasma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30877-3C98-402F-94C8-DDED2DFCCA71}"/>
              </a:ext>
            </a:extLst>
          </p:cNvPr>
          <p:cNvSpPr txBox="1"/>
          <p:nvPr/>
        </p:nvSpPr>
        <p:spPr>
          <a:xfrm>
            <a:off x="2036501" y="2250817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Dexamethasone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28C06CB-1F8F-451B-9CBF-ACDEB1A93AAF}"/>
              </a:ext>
            </a:extLst>
          </p:cNvPr>
          <p:cNvSpPr/>
          <p:nvPr/>
        </p:nvSpPr>
        <p:spPr>
          <a:xfrm rot="10800000">
            <a:off x="2837646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9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E9A31BC-65FF-1C6D-E56F-4E5F087ED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7772400" cy="14131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838572-288E-1129-2731-6CD86C6F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337" y="1527230"/>
            <a:ext cx="8366995" cy="45878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31D385-3E5D-2753-91D9-FAC6C205952E}"/>
              </a:ext>
            </a:extLst>
          </p:cNvPr>
          <p:cNvSpPr txBox="1"/>
          <p:nvPr/>
        </p:nvSpPr>
        <p:spPr>
          <a:xfrm>
            <a:off x="9601200" y="6346900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effectLst/>
                <a:latin typeface="Arial" panose="020B0604020202020204" pitchFamily="34" charset="0"/>
              </a:rPr>
              <a:t>Lancet 2021; 397: 1637–45</a:t>
            </a:r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B3AD9B-070A-C6C7-77E9-2A56C1DC6CA2}"/>
              </a:ext>
            </a:extLst>
          </p:cNvPr>
          <p:cNvSpPr txBox="1"/>
          <p:nvPr/>
        </p:nvSpPr>
        <p:spPr>
          <a:xfrm>
            <a:off x="560070" y="2829677"/>
            <a:ext cx="2692084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Open-label RCT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COVID-19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Sp0</a:t>
            </a:r>
            <a:r>
              <a:rPr lang="en-CA" baseline="-25000" dirty="0"/>
              <a:t>2</a:t>
            </a:r>
            <a:r>
              <a:rPr lang="en-CA" dirty="0"/>
              <a:t> &lt; 92% or suppl. O</a:t>
            </a:r>
            <a:r>
              <a:rPr lang="en-CA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CRP ≥ 75 mg/L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Tociluzimab</a:t>
            </a:r>
            <a:r>
              <a:rPr lang="en-CA" dirty="0"/>
              <a:t> 400-800mg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28-day mortality</a:t>
            </a:r>
          </a:p>
        </p:txBody>
      </p:sp>
    </p:spTree>
    <p:extLst>
      <p:ext uri="{BB962C8B-B14F-4D97-AF65-F5344CB8AC3E}">
        <p14:creationId xmlns:p14="http://schemas.microsoft.com/office/powerpoint/2010/main" val="2972079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4E78208-72AD-8F7C-06BB-7EDFD5F6D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8162"/>
            <a:ext cx="7772400" cy="12695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43CE0F-904A-A1F9-C758-D09347169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010" y="1457757"/>
            <a:ext cx="7139940" cy="48603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AA609A-84DA-B9D2-9A21-D0F3A5E45F1A}"/>
              </a:ext>
            </a:extLst>
          </p:cNvPr>
          <p:cNvSpPr txBox="1"/>
          <p:nvPr/>
        </p:nvSpPr>
        <p:spPr>
          <a:xfrm>
            <a:off x="9145062" y="6515949"/>
            <a:ext cx="2909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effectLst/>
                <a:latin typeface="Arial" panose="020B0604020202020204" pitchFamily="34" charset="0"/>
              </a:rPr>
              <a:t>N </a:t>
            </a:r>
            <a:r>
              <a:rPr lang="fr-CA" sz="1400" dirty="0" err="1">
                <a:effectLst/>
                <a:latin typeface="Arial" panose="020B0604020202020204" pitchFamily="34" charset="0"/>
              </a:rPr>
              <a:t>Engl</a:t>
            </a:r>
            <a:r>
              <a:rPr lang="fr-CA" sz="1400" dirty="0">
                <a:effectLst/>
                <a:latin typeface="Arial" panose="020B0604020202020204" pitchFamily="34" charset="0"/>
              </a:rPr>
              <a:t> J Med 2021;384:1491-502.</a:t>
            </a:r>
            <a:endParaRPr lang="fr-FR" sz="14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74B529-2881-082C-590E-E65883C428AB}"/>
              </a:ext>
            </a:extLst>
          </p:cNvPr>
          <p:cNvSpPr/>
          <p:nvPr/>
        </p:nvSpPr>
        <p:spPr>
          <a:xfrm>
            <a:off x="7120890" y="3120390"/>
            <a:ext cx="3566160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8B125B7-F3DB-AAEB-BC84-997DAB308622}"/>
              </a:ext>
            </a:extLst>
          </p:cNvPr>
          <p:cNvSpPr/>
          <p:nvPr/>
        </p:nvSpPr>
        <p:spPr>
          <a:xfrm>
            <a:off x="7216140" y="4664305"/>
            <a:ext cx="3566160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E54CA83-E897-BF90-3CD1-CF5BF14CDD85}"/>
              </a:ext>
            </a:extLst>
          </p:cNvPr>
          <p:cNvSpPr/>
          <p:nvPr/>
        </p:nvSpPr>
        <p:spPr>
          <a:xfrm>
            <a:off x="7216140" y="5799685"/>
            <a:ext cx="3566160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81F6B4-417F-3614-5DD5-616787CD8BF6}"/>
              </a:ext>
            </a:extLst>
          </p:cNvPr>
          <p:cNvSpPr txBox="1"/>
          <p:nvPr/>
        </p:nvSpPr>
        <p:spPr>
          <a:xfrm>
            <a:off x="179681" y="2677567"/>
            <a:ext cx="3462679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Platform open-label RCT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&lt; 24h ICU with 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MV, NIV, CV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Tociluzimab</a:t>
            </a:r>
            <a:r>
              <a:rPr lang="en-CA" dirty="0"/>
              <a:t> 8mg/kg IV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Sarilumab 400mg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Primary endpoint: </a:t>
            </a:r>
          </a:p>
          <a:p>
            <a:r>
              <a:rPr lang="en-CA" dirty="0"/>
              <a:t>      Composite in-hospital mortality</a:t>
            </a:r>
          </a:p>
          <a:p>
            <a:r>
              <a:rPr lang="en-CA" dirty="0"/>
              <a:t>      and organ support-free days to </a:t>
            </a:r>
          </a:p>
          <a:p>
            <a:r>
              <a:rPr lang="en-CA" dirty="0"/>
              <a:t>      day 21</a:t>
            </a:r>
          </a:p>
        </p:txBody>
      </p:sp>
    </p:spTree>
    <p:extLst>
      <p:ext uri="{BB962C8B-B14F-4D97-AF65-F5344CB8AC3E}">
        <p14:creationId xmlns:p14="http://schemas.microsoft.com/office/powerpoint/2010/main" val="221277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085F-0195-448C-94E2-8F1DD748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Learning Objectives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457CB-C9C2-406A-B8AD-A2DCD919B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/>
              <a:t>At the end of </a:t>
            </a:r>
            <a:r>
              <a:rPr lang="fr-FR" u="sng" dirty="0" err="1"/>
              <a:t>this</a:t>
            </a:r>
            <a:r>
              <a:rPr lang="fr-FR" u="sng" dirty="0"/>
              <a:t> session, participants </a:t>
            </a:r>
            <a:r>
              <a:rPr lang="fr-FR" u="sng" dirty="0" err="1"/>
              <a:t>will</a:t>
            </a:r>
            <a:r>
              <a:rPr lang="fr-FR" u="sng" dirty="0"/>
              <a:t> </a:t>
            </a:r>
            <a:r>
              <a:rPr lang="fr-FR" u="sng" dirty="0" err="1"/>
              <a:t>be</a:t>
            </a:r>
            <a:r>
              <a:rPr lang="fr-FR" u="sng" dirty="0"/>
              <a:t> able to:</a:t>
            </a:r>
          </a:p>
          <a:p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Evaluate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the 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principles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evidence-based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medicine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dirty="0" err="1"/>
              <a:t>Recall</a:t>
            </a:r>
            <a:r>
              <a:rPr lang="fr-FR" dirty="0"/>
              <a:t> once </a:t>
            </a:r>
            <a:r>
              <a:rPr lang="fr-FR" dirty="0" err="1"/>
              <a:t>promising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options </a:t>
            </a:r>
            <a:r>
              <a:rPr lang="fr-FR" dirty="0" err="1"/>
              <a:t>that</a:t>
            </a:r>
            <a:r>
              <a:rPr lang="fr-FR" dirty="0"/>
              <a:t> have </a:t>
            </a:r>
            <a:r>
              <a:rPr lang="fr-FR" dirty="0" err="1"/>
              <a:t>since</a:t>
            </a:r>
            <a:r>
              <a:rPr lang="fr-FR" dirty="0"/>
              <a:t> been </a:t>
            </a:r>
            <a:r>
              <a:rPr lang="fr-FR" dirty="0" err="1"/>
              <a:t>discarded</a:t>
            </a:r>
            <a:endParaRPr lang="fr-FR" dirty="0"/>
          </a:p>
          <a:p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Discuss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platform trials, and 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contribution to COVID 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CA" b="0" i="0" dirty="0">
                <a:effectLst/>
                <a:latin typeface="Quattrocento Sans" panose="020B0502050000020003" pitchFamily="34" charset="0"/>
              </a:rPr>
              <a:t>Review how COVID therapies have evolved during the pandemic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8845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B5162CC-A108-4A98-9746-233CF0156844}"/>
              </a:ext>
            </a:extLst>
          </p:cNvPr>
          <p:cNvSpPr/>
          <p:nvPr/>
        </p:nvSpPr>
        <p:spPr>
          <a:xfrm rot="10800000">
            <a:off x="5544644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60365-5BE6-4084-ACA4-118896FCE004}"/>
              </a:ext>
            </a:extLst>
          </p:cNvPr>
          <p:cNvSpPr txBox="1"/>
          <p:nvPr/>
        </p:nvSpPr>
        <p:spPr>
          <a:xfrm>
            <a:off x="4952691" y="2250817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Tocilizumab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E71CF-C4BD-45E1-A1BC-025C89B783F7}"/>
              </a:ext>
            </a:extLst>
          </p:cNvPr>
          <p:cNvSpPr txBox="1"/>
          <p:nvPr/>
        </p:nvSpPr>
        <p:spPr>
          <a:xfrm>
            <a:off x="0" y="5264894"/>
            <a:ext cx="1810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Lopinavir/ritonavir</a:t>
            </a:r>
          </a:p>
          <a:p>
            <a:r>
              <a:rPr lang="en-CA" sz="1400" dirty="0"/>
              <a:t>- Hydroxychloroquine</a:t>
            </a:r>
          </a:p>
          <a:p>
            <a:r>
              <a:rPr lang="en-CA" sz="1400" dirty="0"/>
              <a:t>- Convalescent plasma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30877-3C98-402F-94C8-DDED2DFCCA71}"/>
              </a:ext>
            </a:extLst>
          </p:cNvPr>
          <p:cNvSpPr txBox="1"/>
          <p:nvPr/>
        </p:nvSpPr>
        <p:spPr>
          <a:xfrm>
            <a:off x="2036501" y="2250817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Dexamethasone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28C06CB-1F8F-451B-9CBF-ACDEB1A93AAF}"/>
              </a:ext>
            </a:extLst>
          </p:cNvPr>
          <p:cNvSpPr/>
          <p:nvPr/>
        </p:nvSpPr>
        <p:spPr>
          <a:xfrm rot="10800000">
            <a:off x="2837646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D1B34FF0-C72E-4BD5-A164-B9625FDAA5DD}"/>
              </a:ext>
            </a:extLst>
          </p:cNvPr>
          <p:cNvSpPr/>
          <p:nvPr/>
        </p:nvSpPr>
        <p:spPr>
          <a:xfrm rot="5400000">
            <a:off x="5091898" y="4418894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Graphic 14" descr="Garbage with solid fill">
            <a:extLst>
              <a:ext uri="{FF2B5EF4-FFF2-40B4-BE49-F238E27FC236}">
                <a16:creationId xmlns:a16="http://schemas.microsoft.com/office/drawing/2014/main" id="{F96F35A2-7AC5-42E2-B752-B641F57F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5627" y="4663364"/>
            <a:ext cx="660904" cy="6609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F34985-15AD-454C-A1B1-AAE84B28CF36}"/>
              </a:ext>
            </a:extLst>
          </p:cNvPr>
          <p:cNvSpPr txBox="1"/>
          <p:nvPr/>
        </p:nvSpPr>
        <p:spPr>
          <a:xfrm>
            <a:off x="5544644" y="5324268"/>
            <a:ext cx="106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Colchicine</a:t>
            </a:r>
          </a:p>
          <a:p>
            <a:r>
              <a:rPr lang="en-CA" sz="1400" dirty="0"/>
              <a:t>- Ivermectin</a:t>
            </a:r>
          </a:p>
        </p:txBody>
      </p:sp>
    </p:spTree>
    <p:extLst>
      <p:ext uri="{BB962C8B-B14F-4D97-AF65-F5344CB8AC3E}">
        <p14:creationId xmlns:p14="http://schemas.microsoft.com/office/powerpoint/2010/main" val="158845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1D81-5406-4884-B59C-8409609A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Colchicine - COLCORONA</a:t>
            </a:r>
            <a:endParaRPr lang="en-CA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75EE3-C27E-46DC-BDDA-E9FDA2BE1243}"/>
              </a:ext>
            </a:extLst>
          </p:cNvPr>
          <p:cNvSpPr txBox="1"/>
          <p:nvPr/>
        </p:nvSpPr>
        <p:spPr>
          <a:xfrm>
            <a:off x="10210689" y="6581001"/>
            <a:ext cx="1698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Image: Business </a:t>
            </a:r>
            <a:r>
              <a:rPr lang="fr-CA" sz="1200" dirty="0" err="1"/>
              <a:t>Insider</a:t>
            </a:r>
            <a:endParaRPr lang="en-CA" sz="1200" dirty="0"/>
          </a:p>
        </p:txBody>
      </p:sp>
      <p:pic>
        <p:nvPicPr>
          <p:cNvPr id="2052" name="Picture 4" descr="Fast Food Advertisements Vs. Reality">
            <a:extLst>
              <a:ext uri="{FF2B5EF4-FFF2-40B4-BE49-F238E27FC236}">
                <a16:creationId xmlns:a16="http://schemas.microsoft.com/office/drawing/2014/main" id="{E76C6BB8-2263-4323-A45B-A3246638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06" y="1446497"/>
            <a:ext cx="7679130" cy="52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C9F08-9AAE-4391-AEE0-1064C058082F}"/>
              </a:ext>
            </a:extLst>
          </p:cNvPr>
          <p:cNvSpPr txBox="1"/>
          <p:nvPr/>
        </p:nvSpPr>
        <p:spPr>
          <a:xfrm>
            <a:off x="3559279" y="5948126"/>
            <a:ext cx="1546834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CA" sz="2000" dirty="0" err="1"/>
              <a:t>Press</a:t>
            </a:r>
            <a:r>
              <a:rPr lang="fr-CA" sz="2000" dirty="0"/>
              <a:t> release</a:t>
            </a:r>
            <a:endParaRPr lang="en-CA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EF498-32CD-4352-ACD6-E6DC3AF0F8D5}"/>
              </a:ext>
            </a:extLst>
          </p:cNvPr>
          <p:cNvSpPr txBox="1"/>
          <p:nvPr/>
        </p:nvSpPr>
        <p:spPr>
          <a:xfrm>
            <a:off x="7085888" y="5948126"/>
            <a:ext cx="93038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CA" sz="2000" dirty="0" err="1"/>
              <a:t>Results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26828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F66D4-F72F-4374-978F-0352DD4D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63" y="1577300"/>
            <a:ext cx="6330471" cy="2405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48DAF-C8B0-485F-A10A-CAC364838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18" y="4078089"/>
            <a:ext cx="5262162" cy="2450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64D31-90A6-4F6C-9481-5764F51C42CB}"/>
              </a:ext>
            </a:extLst>
          </p:cNvPr>
          <p:cNvSpPr txBox="1"/>
          <p:nvPr/>
        </p:nvSpPr>
        <p:spPr>
          <a:xfrm>
            <a:off x="10109364" y="6519446"/>
            <a:ext cx="2168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Tardif et al. Lancet 2021</a:t>
            </a:r>
            <a:endParaRPr lang="en-CA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AEF2CF-F6C8-40AE-A51B-E5A191ED3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71" y="-204124"/>
            <a:ext cx="11631648" cy="1781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A02F5F-B8CB-482F-BF68-E47F6C800A45}"/>
              </a:ext>
            </a:extLst>
          </p:cNvPr>
          <p:cNvSpPr txBox="1"/>
          <p:nvPr/>
        </p:nvSpPr>
        <p:spPr>
          <a:xfrm>
            <a:off x="9723421" y="4934141"/>
            <a:ext cx="199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/>
              <a:t>VERY</a:t>
            </a:r>
            <a:r>
              <a:rPr lang="fr-CA" dirty="0"/>
              <a:t> fragile </a:t>
            </a:r>
            <a:r>
              <a:rPr lang="fr-CA" dirty="0" err="1"/>
              <a:t>results</a:t>
            </a:r>
            <a:endParaRPr lang="en-CA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F2B180-16CD-4BEB-8FA1-82BDBE16C28C}"/>
              </a:ext>
            </a:extLst>
          </p:cNvPr>
          <p:cNvCxnSpPr/>
          <p:nvPr/>
        </p:nvCxnSpPr>
        <p:spPr>
          <a:xfrm flipH="1">
            <a:off x="9134945" y="5118807"/>
            <a:ext cx="58847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8D8761B-D99C-450D-AADC-2B747AB8B912}"/>
              </a:ext>
            </a:extLst>
          </p:cNvPr>
          <p:cNvSpPr txBox="1"/>
          <p:nvPr/>
        </p:nvSpPr>
        <p:spPr>
          <a:xfrm>
            <a:off x="293930" y="6488668"/>
            <a:ext cx="232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rgbClr val="FF0000"/>
                </a:solidFill>
              </a:rPr>
              <a:t>*</a:t>
            </a:r>
            <a:r>
              <a:rPr lang="fr-CA" b="1" dirty="0" err="1">
                <a:solidFill>
                  <a:srgbClr val="FF0000"/>
                </a:solidFill>
              </a:rPr>
              <a:t>Stopped</a:t>
            </a:r>
            <a:r>
              <a:rPr lang="fr-CA" b="1" dirty="0">
                <a:solidFill>
                  <a:srgbClr val="FF0000"/>
                </a:solidFill>
              </a:rPr>
              <a:t> </a:t>
            </a:r>
            <a:r>
              <a:rPr lang="fr-CA" b="1" dirty="0" err="1">
                <a:solidFill>
                  <a:srgbClr val="FF0000"/>
                </a:solidFill>
              </a:rPr>
              <a:t>prematurely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6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91565F-83FB-44AB-A6DE-5B7D36B93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16" y="4804964"/>
            <a:ext cx="6754168" cy="1648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CA879F-2345-415B-B9DA-2F367601B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096" y="404981"/>
            <a:ext cx="7895443" cy="41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7F5E56-04DF-4C3C-AA48-9E5FDB7E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9" y="153909"/>
            <a:ext cx="5691140" cy="1810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E684F-A817-413A-BA5B-3A2D06238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4848"/>
            <a:ext cx="6265651" cy="3920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2FBEA-495C-4531-A91B-8192A2776C2D}"/>
              </a:ext>
            </a:extLst>
          </p:cNvPr>
          <p:cNvSpPr txBox="1"/>
          <p:nvPr/>
        </p:nvSpPr>
        <p:spPr>
          <a:xfrm>
            <a:off x="3998275" y="6519446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TOGETHER. NEJM 2022</a:t>
            </a:r>
            <a:endParaRPr lang="en-CA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0E2FA-9D83-47BD-AA9B-C5F0A0C49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298" y="153909"/>
            <a:ext cx="5493395" cy="1855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03B14-DA8B-44A0-A31F-035BAD377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68" y="2260699"/>
            <a:ext cx="3995149" cy="399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69833B-53C9-420B-8FD5-066B3C821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469" y="2641752"/>
            <a:ext cx="1697938" cy="30762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84F1B2-5A49-4E99-B071-A9917C836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944" y="2622699"/>
            <a:ext cx="3216095" cy="3096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AE59B9-E9E2-43BA-B101-6D669D57D7CD}"/>
              </a:ext>
            </a:extLst>
          </p:cNvPr>
          <p:cNvSpPr txBox="1"/>
          <p:nvPr/>
        </p:nvSpPr>
        <p:spPr>
          <a:xfrm>
            <a:off x="9881519" y="6519446"/>
            <a:ext cx="216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COVID-OUT. NEJM 2022</a:t>
            </a:r>
            <a:endParaRPr lang="en-CA" sz="1600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F79BD81-C5A3-92C5-3E71-1C989EA70182}"/>
              </a:ext>
            </a:extLst>
          </p:cNvPr>
          <p:cNvSpPr/>
          <p:nvPr/>
        </p:nvSpPr>
        <p:spPr>
          <a:xfrm>
            <a:off x="7024467" y="3889177"/>
            <a:ext cx="4835571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13F94B2-8C33-0C78-F15B-CAACCD061947}"/>
              </a:ext>
            </a:extLst>
          </p:cNvPr>
          <p:cNvSpPr/>
          <p:nvPr/>
        </p:nvSpPr>
        <p:spPr>
          <a:xfrm>
            <a:off x="74341" y="3779476"/>
            <a:ext cx="5757746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B5162CC-A108-4A98-9746-233CF0156844}"/>
              </a:ext>
            </a:extLst>
          </p:cNvPr>
          <p:cNvSpPr/>
          <p:nvPr/>
        </p:nvSpPr>
        <p:spPr>
          <a:xfrm rot="10800000">
            <a:off x="5544644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60365-5BE6-4084-ACA4-118896FCE004}"/>
              </a:ext>
            </a:extLst>
          </p:cNvPr>
          <p:cNvSpPr txBox="1"/>
          <p:nvPr/>
        </p:nvSpPr>
        <p:spPr>
          <a:xfrm>
            <a:off x="4952691" y="2250817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Tocilizumab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E71CF-C4BD-45E1-A1BC-025C89B783F7}"/>
              </a:ext>
            </a:extLst>
          </p:cNvPr>
          <p:cNvSpPr txBox="1"/>
          <p:nvPr/>
        </p:nvSpPr>
        <p:spPr>
          <a:xfrm>
            <a:off x="0" y="5264894"/>
            <a:ext cx="1810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Lopinavir/ritonavir</a:t>
            </a:r>
          </a:p>
          <a:p>
            <a:r>
              <a:rPr lang="en-CA" sz="1400" dirty="0"/>
              <a:t>- Hydroxychloroquine</a:t>
            </a:r>
          </a:p>
          <a:p>
            <a:r>
              <a:rPr lang="en-CA" sz="1400" dirty="0"/>
              <a:t>- Convalescent plasma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30877-3C98-402F-94C8-DDED2DFCCA71}"/>
              </a:ext>
            </a:extLst>
          </p:cNvPr>
          <p:cNvSpPr txBox="1"/>
          <p:nvPr/>
        </p:nvSpPr>
        <p:spPr>
          <a:xfrm>
            <a:off x="2036501" y="2250817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Dexamethasone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28C06CB-1F8F-451B-9CBF-ACDEB1A93AAF}"/>
              </a:ext>
            </a:extLst>
          </p:cNvPr>
          <p:cNvSpPr/>
          <p:nvPr/>
        </p:nvSpPr>
        <p:spPr>
          <a:xfrm rot="10800000">
            <a:off x="2837646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D1B34FF0-C72E-4BD5-A164-B9625FDAA5DD}"/>
              </a:ext>
            </a:extLst>
          </p:cNvPr>
          <p:cNvSpPr/>
          <p:nvPr/>
        </p:nvSpPr>
        <p:spPr>
          <a:xfrm rot="5400000">
            <a:off x="5091898" y="4418894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Graphic 14" descr="Garbage with solid fill">
            <a:extLst>
              <a:ext uri="{FF2B5EF4-FFF2-40B4-BE49-F238E27FC236}">
                <a16:creationId xmlns:a16="http://schemas.microsoft.com/office/drawing/2014/main" id="{F96F35A2-7AC5-42E2-B752-B641F57F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5627" y="4663364"/>
            <a:ext cx="660904" cy="6609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155032-FCD7-4331-8061-061EF21D58F9}"/>
              </a:ext>
            </a:extLst>
          </p:cNvPr>
          <p:cNvSpPr txBox="1"/>
          <p:nvPr/>
        </p:nvSpPr>
        <p:spPr>
          <a:xfrm>
            <a:off x="5544644" y="5324268"/>
            <a:ext cx="106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Colchicine</a:t>
            </a:r>
          </a:p>
          <a:p>
            <a:r>
              <a:rPr lang="en-CA" sz="1400" dirty="0"/>
              <a:t>- Ivermectin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815D305-2664-4573-BF50-EBBD3B42275F}"/>
              </a:ext>
            </a:extLst>
          </p:cNvPr>
          <p:cNvSpPr/>
          <p:nvPr/>
        </p:nvSpPr>
        <p:spPr>
          <a:xfrm rot="10800000">
            <a:off x="6973582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4379-ABCD-4C42-8A97-88D59552BBFC}"/>
              </a:ext>
            </a:extLst>
          </p:cNvPr>
          <p:cNvSpPr txBox="1"/>
          <p:nvPr/>
        </p:nvSpPr>
        <p:spPr>
          <a:xfrm>
            <a:off x="6431423" y="2250817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Baricitinib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34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FD4D-845A-42BE-9588-5FF178EB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Baricitinib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CEEF-D3DF-407E-BBF6-055DC616B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JAK </a:t>
            </a:r>
            <a:r>
              <a:rPr lang="fr-CA" dirty="0" err="1"/>
              <a:t>inhibitor</a:t>
            </a:r>
            <a:endParaRPr lang="fr-CA" dirty="0"/>
          </a:p>
          <a:p>
            <a:endParaRPr lang="fr-CA" dirty="0"/>
          </a:p>
          <a:p>
            <a:r>
              <a:rPr lang="en-CA" dirty="0"/>
              <a:t>Initially studied with remdesivir</a:t>
            </a:r>
          </a:p>
          <a:p>
            <a:pPr lvl="1"/>
            <a:r>
              <a:rPr lang="en-CA" dirty="0"/>
              <a:t>ACTT-2</a:t>
            </a:r>
          </a:p>
        </p:txBody>
      </p:sp>
      <p:pic>
        <p:nvPicPr>
          <p:cNvPr id="8" name="Picture 7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id="{7365E3DB-5848-43AD-9DA9-27A454335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09" y="3228206"/>
            <a:ext cx="5444691" cy="36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68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E1F9AD-8798-4BFD-A9F6-0D37F290B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534" y="0"/>
            <a:ext cx="5681202" cy="155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B7DCE-6CEF-40EC-BC99-0C88720F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37" y="1468987"/>
            <a:ext cx="4810796" cy="5068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96CA0-83D0-4E07-91FC-0919CA4AD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22" y="0"/>
            <a:ext cx="5455445" cy="1972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CFD27-9A16-44A7-B5C5-08E510C6E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13" y="2622710"/>
            <a:ext cx="5820587" cy="3210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9A2A62-9B4C-43F4-963A-8E5EEC910339}"/>
              </a:ext>
            </a:extLst>
          </p:cNvPr>
          <p:cNvSpPr txBox="1"/>
          <p:nvPr/>
        </p:nvSpPr>
        <p:spPr>
          <a:xfrm>
            <a:off x="3895725" y="6581001"/>
            <a:ext cx="2282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Marconi. </a:t>
            </a:r>
            <a:r>
              <a:rPr lang="en-US" sz="1200" dirty="0"/>
              <a:t>Lancet Respir Med 2021</a:t>
            </a:r>
            <a:endParaRPr lang="en-C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86AAF-B9C5-4DBE-A5A4-4AED065FB4AA}"/>
              </a:ext>
            </a:extLst>
          </p:cNvPr>
          <p:cNvSpPr txBox="1"/>
          <p:nvPr/>
        </p:nvSpPr>
        <p:spPr>
          <a:xfrm>
            <a:off x="10078230" y="6539838"/>
            <a:ext cx="1657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RECOVERY. </a:t>
            </a:r>
            <a:r>
              <a:rPr lang="en-US" sz="1200" dirty="0"/>
              <a:t>Lancet 2022</a:t>
            </a:r>
            <a:endParaRPr lang="en-CA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35A1C-94A1-49F6-9A7B-149E821B6D2B}"/>
              </a:ext>
            </a:extLst>
          </p:cNvPr>
          <p:cNvSpPr txBox="1"/>
          <p:nvPr/>
        </p:nvSpPr>
        <p:spPr>
          <a:xfrm>
            <a:off x="523875" y="2047875"/>
            <a:ext cx="9701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/>
              <a:t>N= 1525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98CA4F-18B3-43B4-B814-D018E0E5BB21}"/>
              </a:ext>
            </a:extLst>
          </p:cNvPr>
          <p:cNvSpPr txBox="1"/>
          <p:nvPr/>
        </p:nvSpPr>
        <p:spPr>
          <a:xfrm>
            <a:off x="10363929" y="1427753"/>
            <a:ext cx="9701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/>
              <a:t>N= 8156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39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B5162CC-A108-4A98-9746-233CF0156844}"/>
              </a:ext>
            </a:extLst>
          </p:cNvPr>
          <p:cNvSpPr/>
          <p:nvPr/>
        </p:nvSpPr>
        <p:spPr>
          <a:xfrm rot="10800000">
            <a:off x="5544644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60365-5BE6-4084-ACA4-118896FCE004}"/>
              </a:ext>
            </a:extLst>
          </p:cNvPr>
          <p:cNvSpPr txBox="1"/>
          <p:nvPr/>
        </p:nvSpPr>
        <p:spPr>
          <a:xfrm>
            <a:off x="4952691" y="2250817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Tocilizumab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E71CF-C4BD-45E1-A1BC-025C89B783F7}"/>
              </a:ext>
            </a:extLst>
          </p:cNvPr>
          <p:cNvSpPr txBox="1"/>
          <p:nvPr/>
        </p:nvSpPr>
        <p:spPr>
          <a:xfrm>
            <a:off x="0" y="5264894"/>
            <a:ext cx="1810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Lopinavir/ritonavir</a:t>
            </a:r>
          </a:p>
          <a:p>
            <a:r>
              <a:rPr lang="en-CA" sz="1400" dirty="0"/>
              <a:t>- Hydroxychloroquine</a:t>
            </a:r>
          </a:p>
          <a:p>
            <a:r>
              <a:rPr lang="en-CA" sz="1400" dirty="0"/>
              <a:t>- Convalescent plasma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30877-3C98-402F-94C8-DDED2DFCCA71}"/>
              </a:ext>
            </a:extLst>
          </p:cNvPr>
          <p:cNvSpPr txBox="1"/>
          <p:nvPr/>
        </p:nvSpPr>
        <p:spPr>
          <a:xfrm>
            <a:off x="2036501" y="2250817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Dexamethasone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28C06CB-1F8F-451B-9CBF-ACDEB1A93AAF}"/>
              </a:ext>
            </a:extLst>
          </p:cNvPr>
          <p:cNvSpPr/>
          <p:nvPr/>
        </p:nvSpPr>
        <p:spPr>
          <a:xfrm rot="10800000">
            <a:off x="2837646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D1B34FF0-C72E-4BD5-A164-B9625FDAA5DD}"/>
              </a:ext>
            </a:extLst>
          </p:cNvPr>
          <p:cNvSpPr/>
          <p:nvPr/>
        </p:nvSpPr>
        <p:spPr>
          <a:xfrm rot="5400000">
            <a:off x="5091898" y="4418894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Graphic 14" descr="Garbage with solid fill">
            <a:extLst>
              <a:ext uri="{FF2B5EF4-FFF2-40B4-BE49-F238E27FC236}">
                <a16:creationId xmlns:a16="http://schemas.microsoft.com/office/drawing/2014/main" id="{F96F35A2-7AC5-42E2-B752-B641F57F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5627" y="4663364"/>
            <a:ext cx="660904" cy="6609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155032-FCD7-4331-8061-061EF21D58F9}"/>
              </a:ext>
            </a:extLst>
          </p:cNvPr>
          <p:cNvSpPr txBox="1"/>
          <p:nvPr/>
        </p:nvSpPr>
        <p:spPr>
          <a:xfrm>
            <a:off x="5544644" y="5324268"/>
            <a:ext cx="106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Colchicine</a:t>
            </a:r>
          </a:p>
          <a:p>
            <a:r>
              <a:rPr lang="en-CA" sz="1400" dirty="0"/>
              <a:t>- Ivermectin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815D305-2664-4573-BF50-EBBD3B42275F}"/>
              </a:ext>
            </a:extLst>
          </p:cNvPr>
          <p:cNvSpPr/>
          <p:nvPr/>
        </p:nvSpPr>
        <p:spPr>
          <a:xfrm rot="10800000">
            <a:off x="6973582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4379-ABCD-4C42-8A97-88D59552BBFC}"/>
              </a:ext>
            </a:extLst>
          </p:cNvPr>
          <p:cNvSpPr txBox="1"/>
          <p:nvPr/>
        </p:nvSpPr>
        <p:spPr>
          <a:xfrm>
            <a:off x="6431423" y="2250817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Baricitinib</a:t>
            </a:r>
            <a:endParaRPr lang="en-CA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EF349CD-4C42-46C8-B92F-4B40071487D0}"/>
              </a:ext>
            </a:extLst>
          </p:cNvPr>
          <p:cNvSpPr/>
          <p:nvPr/>
        </p:nvSpPr>
        <p:spPr>
          <a:xfrm rot="10800000">
            <a:off x="8125941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D34FB-AF2B-4882-89E6-A37B539B6FAB}"/>
              </a:ext>
            </a:extLst>
          </p:cNvPr>
          <p:cNvSpPr txBox="1"/>
          <p:nvPr/>
        </p:nvSpPr>
        <p:spPr>
          <a:xfrm>
            <a:off x="7507122" y="2281594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i="1" dirty="0">
                <a:solidFill>
                  <a:srgbClr val="FF0000"/>
                </a:solidFill>
              </a:rPr>
              <a:t>Anticoagulation</a:t>
            </a:r>
            <a:endParaRPr lang="en-CA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14EE94-2422-374D-8A97-510ECC65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23" y="1237785"/>
            <a:ext cx="8267216" cy="54798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A31044-8408-80F7-AF8B-7628BD5E3C55}"/>
              </a:ext>
            </a:extLst>
          </p:cNvPr>
          <p:cNvSpPr txBox="1"/>
          <p:nvPr/>
        </p:nvSpPr>
        <p:spPr>
          <a:xfrm>
            <a:off x="8799789" y="6409883"/>
            <a:ext cx="339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fr-CA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Thromb</a:t>
            </a:r>
            <a:r>
              <a:rPr lang="fr-CA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Haemost</a:t>
            </a:r>
            <a:r>
              <a:rPr lang="fr-CA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2022;20:2214–2225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4B736C-BF64-97A0-9B91-CEA891AE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Anticoagulation</a:t>
            </a:r>
          </a:p>
        </p:txBody>
      </p:sp>
    </p:spTree>
    <p:extLst>
      <p:ext uri="{BB962C8B-B14F-4D97-AF65-F5344CB8AC3E}">
        <p14:creationId xmlns:p14="http://schemas.microsoft.com/office/powerpoint/2010/main" val="7244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AF0EE7-C7A3-4AC7-A50A-199DAC97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4174"/>
          </a:xfrm>
        </p:spPr>
        <p:txBody>
          <a:bodyPr>
            <a:noAutofit/>
          </a:bodyPr>
          <a:lstStyle/>
          <a:p>
            <a:pPr algn="ctr"/>
            <a:r>
              <a:rPr lang="fr-CA" sz="4400" b="1" dirty="0"/>
              <a:t>Madness at the </a:t>
            </a:r>
            <a:r>
              <a:rPr lang="fr-CA" sz="4400" b="1" dirty="0" err="1"/>
              <a:t>beginning</a:t>
            </a:r>
            <a:r>
              <a:rPr lang="fr-CA" sz="4400" b="1" dirty="0"/>
              <a:t> of the </a:t>
            </a:r>
            <a:r>
              <a:rPr lang="fr-CA" sz="4400" b="1" dirty="0" err="1"/>
              <a:t>pandemic</a:t>
            </a:r>
            <a:endParaRPr lang="en-CA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6CF01-77D2-4AC1-823C-FDDBB07AA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16" y="1586776"/>
            <a:ext cx="8753168" cy="4842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394FD-5548-4A8F-B910-CD5FE94B7CAE}"/>
              </a:ext>
            </a:extLst>
          </p:cNvPr>
          <p:cNvSpPr txBox="1"/>
          <p:nvPr/>
        </p:nvSpPr>
        <p:spPr>
          <a:xfrm>
            <a:off x="10472584" y="6568182"/>
            <a:ext cx="1789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Image: </a:t>
            </a:r>
            <a:r>
              <a:rPr lang="fr-CA" sz="1400" dirty="0" err="1"/>
              <a:t>commit.works</a:t>
            </a:r>
            <a:r>
              <a:rPr lang="fr-CA" sz="1400" dirty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147978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B5162CC-A108-4A98-9746-233CF0156844}"/>
              </a:ext>
            </a:extLst>
          </p:cNvPr>
          <p:cNvSpPr/>
          <p:nvPr/>
        </p:nvSpPr>
        <p:spPr>
          <a:xfrm rot="10800000">
            <a:off x="5544644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60365-5BE6-4084-ACA4-118896FCE004}"/>
              </a:ext>
            </a:extLst>
          </p:cNvPr>
          <p:cNvSpPr txBox="1"/>
          <p:nvPr/>
        </p:nvSpPr>
        <p:spPr>
          <a:xfrm>
            <a:off x="4952691" y="2250817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Tocilizumab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E71CF-C4BD-45E1-A1BC-025C89B783F7}"/>
              </a:ext>
            </a:extLst>
          </p:cNvPr>
          <p:cNvSpPr txBox="1"/>
          <p:nvPr/>
        </p:nvSpPr>
        <p:spPr>
          <a:xfrm>
            <a:off x="0" y="5264894"/>
            <a:ext cx="1810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Lopinavir/ritonavir</a:t>
            </a:r>
          </a:p>
          <a:p>
            <a:r>
              <a:rPr lang="en-CA" sz="1400" dirty="0"/>
              <a:t>- Hydroxychloroquine</a:t>
            </a:r>
          </a:p>
          <a:p>
            <a:r>
              <a:rPr lang="en-CA" sz="1400" dirty="0"/>
              <a:t>- Convalescent plasma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30877-3C98-402F-94C8-DDED2DFCCA71}"/>
              </a:ext>
            </a:extLst>
          </p:cNvPr>
          <p:cNvSpPr txBox="1"/>
          <p:nvPr/>
        </p:nvSpPr>
        <p:spPr>
          <a:xfrm>
            <a:off x="2036501" y="2250817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Dexamethasone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28C06CB-1F8F-451B-9CBF-ACDEB1A93AAF}"/>
              </a:ext>
            </a:extLst>
          </p:cNvPr>
          <p:cNvSpPr/>
          <p:nvPr/>
        </p:nvSpPr>
        <p:spPr>
          <a:xfrm rot="10800000">
            <a:off x="2837646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D1B34FF0-C72E-4BD5-A164-B9625FDAA5DD}"/>
              </a:ext>
            </a:extLst>
          </p:cNvPr>
          <p:cNvSpPr/>
          <p:nvPr/>
        </p:nvSpPr>
        <p:spPr>
          <a:xfrm rot="5400000">
            <a:off x="5091898" y="4418894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Graphic 14" descr="Garbage with solid fill">
            <a:extLst>
              <a:ext uri="{FF2B5EF4-FFF2-40B4-BE49-F238E27FC236}">
                <a16:creationId xmlns:a16="http://schemas.microsoft.com/office/drawing/2014/main" id="{F96F35A2-7AC5-42E2-B752-B641F57F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5627" y="4663364"/>
            <a:ext cx="660904" cy="6609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155032-FCD7-4331-8061-061EF21D58F9}"/>
              </a:ext>
            </a:extLst>
          </p:cNvPr>
          <p:cNvSpPr txBox="1"/>
          <p:nvPr/>
        </p:nvSpPr>
        <p:spPr>
          <a:xfrm>
            <a:off x="5544644" y="5324268"/>
            <a:ext cx="106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Colchicine</a:t>
            </a:r>
          </a:p>
          <a:p>
            <a:r>
              <a:rPr lang="en-CA" sz="1400" dirty="0"/>
              <a:t>- Ivermectin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815D305-2664-4573-BF50-EBBD3B42275F}"/>
              </a:ext>
            </a:extLst>
          </p:cNvPr>
          <p:cNvSpPr/>
          <p:nvPr/>
        </p:nvSpPr>
        <p:spPr>
          <a:xfrm rot="10800000">
            <a:off x="6973582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4379-ABCD-4C42-8A97-88D59552BBFC}"/>
              </a:ext>
            </a:extLst>
          </p:cNvPr>
          <p:cNvSpPr txBox="1"/>
          <p:nvPr/>
        </p:nvSpPr>
        <p:spPr>
          <a:xfrm>
            <a:off x="6431423" y="2250817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Baricitinib</a:t>
            </a:r>
            <a:endParaRPr lang="en-CA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EF349CD-4C42-46C8-B92F-4B40071487D0}"/>
              </a:ext>
            </a:extLst>
          </p:cNvPr>
          <p:cNvSpPr/>
          <p:nvPr/>
        </p:nvSpPr>
        <p:spPr>
          <a:xfrm rot="10800000">
            <a:off x="8125941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D34FB-AF2B-4882-89E6-A37B539B6FAB}"/>
              </a:ext>
            </a:extLst>
          </p:cNvPr>
          <p:cNvSpPr txBox="1"/>
          <p:nvPr/>
        </p:nvSpPr>
        <p:spPr>
          <a:xfrm>
            <a:off x="7507122" y="2281594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Anticoagulation</a:t>
            </a:r>
            <a:endParaRPr lang="en-CA" sz="1400" dirty="0"/>
          </a:p>
        </p:txBody>
      </p:sp>
      <p:sp>
        <p:nvSpPr>
          <p:cNvPr id="22" name="Arrow: Bent-Up 21">
            <a:extLst>
              <a:ext uri="{FF2B5EF4-FFF2-40B4-BE49-F238E27FC236}">
                <a16:creationId xmlns:a16="http://schemas.microsoft.com/office/drawing/2014/main" id="{51C33F02-441D-4E7E-B0C9-8720141E3A54}"/>
              </a:ext>
            </a:extLst>
          </p:cNvPr>
          <p:cNvSpPr/>
          <p:nvPr/>
        </p:nvSpPr>
        <p:spPr>
          <a:xfrm rot="5400000">
            <a:off x="10094876" y="4398403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Graphic 23" descr="Garbage with solid fill">
            <a:extLst>
              <a:ext uri="{FF2B5EF4-FFF2-40B4-BE49-F238E27FC236}">
                <a16:creationId xmlns:a16="http://schemas.microsoft.com/office/drawing/2014/main" id="{ED654489-096B-43A6-924D-005DAABE8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8605" y="4642873"/>
            <a:ext cx="660904" cy="6609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71A9E7-51F6-4F88-AE17-08FBEB2B711C}"/>
              </a:ext>
            </a:extLst>
          </p:cNvPr>
          <p:cNvSpPr txBox="1"/>
          <p:nvPr/>
        </p:nvSpPr>
        <p:spPr>
          <a:xfrm>
            <a:off x="10584688" y="5264894"/>
            <a:ext cx="1198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- Fluvoxamine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3CD7E7-97CE-4D02-81D4-7033BC235C59}"/>
              </a:ext>
            </a:extLst>
          </p:cNvPr>
          <p:cNvSpPr txBox="1"/>
          <p:nvPr/>
        </p:nvSpPr>
        <p:spPr>
          <a:xfrm>
            <a:off x="9162595" y="4236155"/>
            <a:ext cx="87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/>
              <a:t>- mAbs</a:t>
            </a:r>
          </a:p>
        </p:txBody>
      </p:sp>
    </p:spTree>
    <p:extLst>
      <p:ext uri="{BB962C8B-B14F-4D97-AF65-F5344CB8AC3E}">
        <p14:creationId xmlns:p14="http://schemas.microsoft.com/office/powerpoint/2010/main" val="1566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6416D0-EEB4-4A36-B8A3-9C5C828F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431"/>
            <a:ext cx="10515600" cy="1133475"/>
          </a:xfrm>
        </p:spPr>
        <p:txBody>
          <a:bodyPr/>
          <a:lstStyle/>
          <a:p>
            <a:pPr algn="ctr"/>
            <a:r>
              <a:rPr lang="fr-CA" b="1" dirty="0"/>
              <a:t>mAbs anti-SARS-CoV-2</a:t>
            </a:r>
            <a:endParaRPr lang="en-CA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3CE96-FECE-4067-AD3A-BD2C121BC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 descr="A baby playing with toys&#10;&#10;Description automatically generated with low confidence">
            <a:extLst>
              <a:ext uri="{FF2B5EF4-FFF2-40B4-BE49-F238E27FC236}">
                <a16:creationId xmlns:a16="http://schemas.microsoft.com/office/drawing/2014/main" id="{7731B36E-B58B-4BBF-ADDA-F5B84D0D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60" y="1336896"/>
            <a:ext cx="6820880" cy="52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2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AD6E-D9B5-473D-B6BB-3D94E56F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Anti-SARS-CoV-2 mAbs </a:t>
            </a:r>
            <a:endParaRPr lang="en-CA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1BBBAA8-1A46-4842-8DEF-87538C1C273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2C682-747C-4D75-9856-5ADF76DE924A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8AE6B-71CB-4AE7-87AC-5E11E4FA64C3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D0098-79D8-48E9-9777-92140D993217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F59A297-0225-4628-99D3-927D747DAEA6}"/>
              </a:ext>
            </a:extLst>
          </p:cNvPr>
          <p:cNvSpPr/>
          <p:nvPr/>
        </p:nvSpPr>
        <p:spPr>
          <a:xfrm rot="10800000" flipH="1">
            <a:off x="4476773" y="2932915"/>
            <a:ext cx="59013" cy="66090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14322-377E-4700-9DB5-CAB1788C2DA6}"/>
              </a:ext>
            </a:extLst>
          </p:cNvPr>
          <p:cNvSpPr txBox="1"/>
          <p:nvPr/>
        </p:nvSpPr>
        <p:spPr>
          <a:xfrm>
            <a:off x="3897120" y="2409695"/>
            <a:ext cx="121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err="1"/>
              <a:t>Bamlanivimab</a:t>
            </a:r>
            <a:r>
              <a:rPr lang="fr-CA" sz="1400" dirty="0"/>
              <a:t> </a:t>
            </a:r>
            <a:r>
              <a:rPr lang="fr-CA" sz="1400" dirty="0" err="1"/>
              <a:t>approved</a:t>
            </a:r>
            <a:endParaRPr lang="en-CA" sz="1400" dirty="0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FB6A433C-D52B-401E-9568-430F867F7990}"/>
              </a:ext>
            </a:extLst>
          </p:cNvPr>
          <p:cNvSpPr/>
          <p:nvPr/>
        </p:nvSpPr>
        <p:spPr>
          <a:xfrm>
            <a:off x="6020555" y="3085806"/>
            <a:ext cx="476164" cy="57203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82767-2FCE-4150-92EB-2DC323240607}"/>
              </a:ext>
            </a:extLst>
          </p:cNvPr>
          <p:cNvSpPr txBox="1"/>
          <p:nvPr/>
        </p:nvSpPr>
        <p:spPr>
          <a:xfrm>
            <a:off x="5474579" y="2738499"/>
            <a:ext cx="167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 err="1">
                <a:solidFill>
                  <a:srgbClr val="FF0000"/>
                </a:solidFill>
              </a:rPr>
              <a:t>Bamlanivimab</a:t>
            </a:r>
            <a:r>
              <a:rPr lang="fr-CA" sz="1200" b="1" dirty="0">
                <a:solidFill>
                  <a:srgbClr val="FF0000"/>
                </a:solidFill>
              </a:rPr>
              <a:t> no longer </a:t>
            </a:r>
            <a:r>
              <a:rPr lang="fr-CA" sz="1200" b="1" dirty="0" err="1">
                <a:solidFill>
                  <a:srgbClr val="FF0000"/>
                </a:solidFill>
              </a:rPr>
              <a:t>recommended</a:t>
            </a:r>
            <a:endParaRPr lang="en-CA" sz="1200" b="1" dirty="0">
              <a:solidFill>
                <a:srgbClr val="FF00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76415F3-7CC8-40AE-AAB6-999CCB68132F}"/>
              </a:ext>
            </a:extLst>
          </p:cNvPr>
          <p:cNvSpPr/>
          <p:nvPr/>
        </p:nvSpPr>
        <p:spPr>
          <a:xfrm flipH="1">
            <a:off x="8447576" y="3925084"/>
            <a:ext cx="59013" cy="66090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0BFB7-9EB5-4BF7-A984-69DE09AAD7BD}"/>
              </a:ext>
            </a:extLst>
          </p:cNvPr>
          <p:cNvSpPr txBox="1"/>
          <p:nvPr/>
        </p:nvSpPr>
        <p:spPr>
          <a:xfrm>
            <a:off x="7897430" y="4558853"/>
            <a:ext cx="1218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Casirivimab / </a:t>
            </a:r>
            <a:r>
              <a:rPr lang="fr-CA" sz="1400" dirty="0" err="1"/>
              <a:t>imdevimab</a:t>
            </a:r>
            <a:r>
              <a:rPr lang="fr-CA" sz="1400" dirty="0"/>
              <a:t> </a:t>
            </a:r>
            <a:r>
              <a:rPr lang="fr-CA" sz="1400" dirty="0" err="1"/>
              <a:t>approved</a:t>
            </a:r>
            <a:endParaRPr lang="en-CA" sz="1400" dirty="0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C4DC413D-7A36-4BB7-A4E1-2E239C3E3EB4}"/>
              </a:ext>
            </a:extLst>
          </p:cNvPr>
          <p:cNvSpPr/>
          <p:nvPr/>
        </p:nvSpPr>
        <p:spPr>
          <a:xfrm>
            <a:off x="10462972" y="3882905"/>
            <a:ext cx="476164" cy="57203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3347A6-26F4-43A3-A797-604C5FAD7A57}"/>
              </a:ext>
            </a:extLst>
          </p:cNvPr>
          <p:cNvSpPr txBox="1"/>
          <p:nvPr/>
        </p:nvSpPr>
        <p:spPr>
          <a:xfrm>
            <a:off x="9916712" y="4558853"/>
            <a:ext cx="1568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FF0000"/>
                </a:solidFill>
              </a:rPr>
              <a:t>Casirivimab / </a:t>
            </a:r>
            <a:r>
              <a:rPr lang="fr-CA" sz="1400" b="1" dirty="0" err="1">
                <a:solidFill>
                  <a:srgbClr val="FF0000"/>
                </a:solidFill>
              </a:rPr>
              <a:t>imdevimab</a:t>
            </a:r>
            <a:r>
              <a:rPr lang="fr-CA" sz="1400" b="1" dirty="0">
                <a:solidFill>
                  <a:srgbClr val="FF0000"/>
                </a:solidFill>
              </a:rPr>
              <a:t> no longer </a:t>
            </a:r>
            <a:r>
              <a:rPr lang="fr-CA" sz="1400" b="1" dirty="0" err="1">
                <a:solidFill>
                  <a:srgbClr val="FF0000"/>
                </a:solidFill>
              </a:rPr>
              <a:t>recommended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598913A-6771-4F07-AC5A-25FA5FF17DA8}"/>
              </a:ext>
            </a:extLst>
          </p:cNvPr>
          <p:cNvSpPr/>
          <p:nvPr/>
        </p:nvSpPr>
        <p:spPr>
          <a:xfrm rot="10800000" flipH="1">
            <a:off x="8748508" y="2932916"/>
            <a:ext cx="59013" cy="66090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9239BC-F8E3-434C-B082-1031D75DB7C4}"/>
              </a:ext>
            </a:extLst>
          </p:cNvPr>
          <p:cNvSpPr txBox="1"/>
          <p:nvPr/>
        </p:nvSpPr>
        <p:spPr>
          <a:xfrm>
            <a:off x="8168855" y="2409696"/>
            <a:ext cx="121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err="1"/>
              <a:t>Sotrovimab</a:t>
            </a:r>
            <a:r>
              <a:rPr lang="fr-CA" sz="1400" dirty="0"/>
              <a:t> </a:t>
            </a:r>
            <a:r>
              <a:rPr lang="fr-CA" sz="1400" dirty="0" err="1"/>
              <a:t>approved</a:t>
            </a:r>
            <a:endParaRPr lang="en-CA" sz="1400" dirty="0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1AC1ADB9-884F-45CE-8A3B-8FBAFDBCF42D}"/>
              </a:ext>
            </a:extLst>
          </p:cNvPr>
          <p:cNvSpPr/>
          <p:nvPr/>
        </p:nvSpPr>
        <p:spPr>
          <a:xfrm>
            <a:off x="11072131" y="3046098"/>
            <a:ext cx="476164" cy="57203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DDED9D-D5F5-46D7-8313-300DFE5F1422}"/>
              </a:ext>
            </a:extLst>
          </p:cNvPr>
          <p:cNvSpPr txBox="1"/>
          <p:nvPr/>
        </p:nvSpPr>
        <p:spPr>
          <a:xfrm>
            <a:off x="10644951" y="2274836"/>
            <a:ext cx="1274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err="1">
                <a:solidFill>
                  <a:srgbClr val="FF0000"/>
                </a:solidFill>
              </a:rPr>
              <a:t>Sotrovimab</a:t>
            </a:r>
            <a:r>
              <a:rPr lang="fr-CA" sz="1400" b="1" dirty="0">
                <a:solidFill>
                  <a:srgbClr val="FF0000"/>
                </a:solidFill>
              </a:rPr>
              <a:t> no longer </a:t>
            </a:r>
            <a:r>
              <a:rPr lang="fr-CA" sz="1400" b="1" dirty="0" err="1">
                <a:solidFill>
                  <a:srgbClr val="FF0000"/>
                </a:solidFill>
              </a:rPr>
              <a:t>recommended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184B22-1369-4CBC-9029-B6CFB53F6070}"/>
              </a:ext>
            </a:extLst>
          </p:cNvPr>
          <p:cNvSpPr/>
          <p:nvPr/>
        </p:nvSpPr>
        <p:spPr>
          <a:xfrm>
            <a:off x="161453" y="3593821"/>
            <a:ext cx="3965569" cy="33805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A9411C-0F94-41C4-8B22-5DE1FCD4785B}"/>
              </a:ext>
            </a:extLst>
          </p:cNvPr>
          <p:cNvSpPr/>
          <p:nvPr/>
        </p:nvSpPr>
        <p:spPr>
          <a:xfrm>
            <a:off x="78183" y="6146275"/>
            <a:ext cx="261182" cy="231349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C53E5-A302-4CED-A265-82FD6D4093AB}"/>
              </a:ext>
            </a:extLst>
          </p:cNvPr>
          <p:cNvSpPr txBox="1"/>
          <p:nvPr/>
        </p:nvSpPr>
        <p:spPr>
          <a:xfrm>
            <a:off x="339365" y="6108060"/>
            <a:ext cx="71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Wuhan</a:t>
            </a:r>
            <a:endParaRPr lang="en-CA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5A0D3B-1062-4A08-B865-B4DBE79C7A2A}"/>
              </a:ext>
            </a:extLst>
          </p:cNvPr>
          <p:cNvSpPr/>
          <p:nvPr/>
        </p:nvSpPr>
        <p:spPr>
          <a:xfrm>
            <a:off x="78183" y="6525012"/>
            <a:ext cx="261182" cy="23134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4760B-AE97-42ED-AE1A-6CE387D404AC}"/>
              </a:ext>
            </a:extLst>
          </p:cNvPr>
          <p:cNvSpPr txBox="1"/>
          <p:nvPr/>
        </p:nvSpPr>
        <p:spPr>
          <a:xfrm>
            <a:off x="339364" y="6492875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Alpha</a:t>
            </a:r>
            <a:endParaRPr lang="en-CA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68B8EE-37FA-472B-AAE8-D4C01DDF359E}"/>
              </a:ext>
            </a:extLst>
          </p:cNvPr>
          <p:cNvSpPr/>
          <p:nvPr/>
        </p:nvSpPr>
        <p:spPr>
          <a:xfrm>
            <a:off x="4127021" y="3593821"/>
            <a:ext cx="2526072" cy="338051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F6D989-237E-45A7-A249-35029526C9B9}"/>
              </a:ext>
            </a:extLst>
          </p:cNvPr>
          <p:cNvSpPr/>
          <p:nvPr/>
        </p:nvSpPr>
        <p:spPr>
          <a:xfrm>
            <a:off x="1296828" y="6146273"/>
            <a:ext cx="261182" cy="231349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6C958F-EB33-459A-9E8D-E820BEAA5195}"/>
              </a:ext>
            </a:extLst>
          </p:cNvPr>
          <p:cNvSpPr txBox="1"/>
          <p:nvPr/>
        </p:nvSpPr>
        <p:spPr>
          <a:xfrm>
            <a:off x="1558010" y="6108060"/>
            <a:ext cx="572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Delta</a:t>
            </a:r>
            <a:endParaRPr lang="en-CA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19C87F-3927-4D2F-8E7A-132C5740C86F}"/>
              </a:ext>
            </a:extLst>
          </p:cNvPr>
          <p:cNvSpPr/>
          <p:nvPr/>
        </p:nvSpPr>
        <p:spPr>
          <a:xfrm>
            <a:off x="6653093" y="3594487"/>
            <a:ext cx="3548697" cy="328917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566483-7247-4ECF-9F2E-F75F347DD82A}"/>
              </a:ext>
            </a:extLst>
          </p:cNvPr>
          <p:cNvSpPr/>
          <p:nvPr/>
        </p:nvSpPr>
        <p:spPr>
          <a:xfrm>
            <a:off x="1296828" y="6531088"/>
            <a:ext cx="261182" cy="231349"/>
          </a:xfrm>
          <a:prstGeom prst="rect">
            <a:avLst/>
          </a:prstGeom>
          <a:solidFill>
            <a:schemeClr val="accent3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0FB35B-C6C0-451F-A4FA-8225950A170C}"/>
              </a:ext>
            </a:extLst>
          </p:cNvPr>
          <p:cNvSpPr txBox="1"/>
          <p:nvPr/>
        </p:nvSpPr>
        <p:spPr>
          <a:xfrm>
            <a:off x="1558010" y="6492875"/>
            <a:ext cx="1229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Omicron BA.1 </a:t>
            </a:r>
            <a:endParaRPr lang="en-CA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428BFF-73C9-4CC7-99FB-A3D59F28D9DA}"/>
              </a:ext>
            </a:extLst>
          </p:cNvPr>
          <p:cNvSpPr/>
          <p:nvPr/>
        </p:nvSpPr>
        <p:spPr>
          <a:xfrm>
            <a:off x="10201790" y="3593821"/>
            <a:ext cx="905175" cy="329583"/>
          </a:xfrm>
          <a:prstGeom prst="rect">
            <a:avLst/>
          </a:prstGeom>
          <a:solidFill>
            <a:schemeClr val="accent3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74CDAC-F6F0-414A-B508-AC1325E7BDFE}"/>
              </a:ext>
            </a:extLst>
          </p:cNvPr>
          <p:cNvSpPr/>
          <p:nvPr/>
        </p:nvSpPr>
        <p:spPr>
          <a:xfrm>
            <a:off x="2957833" y="6108058"/>
            <a:ext cx="261182" cy="231349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541372-0BC0-4234-9EF8-CA9B10489B3A}"/>
              </a:ext>
            </a:extLst>
          </p:cNvPr>
          <p:cNvSpPr txBox="1"/>
          <p:nvPr/>
        </p:nvSpPr>
        <p:spPr>
          <a:xfrm>
            <a:off x="3219015" y="6069845"/>
            <a:ext cx="1229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Omicron BA.2 </a:t>
            </a:r>
            <a:endParaRPr lang="en-CA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884B0E-354B-431B-A6C1-FB9E3759A8AA}"/>
              </a:ext>
            </a:extLst>
          </p:cNvPr>
          <p:cNvSpPr/>
          <p:nvPr/>
        </p:nvSpPr>
        <p:spPr>
          <a:xfrm>
            <a:off x="11102384" y="3602574"/>
            <a:ext cx="383012" cy="320830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2E3A9D-A5B5-4624-9F79-D4BDB05628A0}"/>
              </a:ext>
            </a:extLst>
          </p:cNvPr>
          <p:cNvSpPr/>
          <p:nvPr/>
        </p:nvSpPr>
        <p:spPr>
          <a:xfrm>
            <a:off x="2957833" y="6486797"/>
            <a:ext cx="261182" cy="231349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F7EFD8-DD2D-4EED-9000-5359738257AB}"/>
              </a:ext>
            </a:extLst>
          </p:cNvPr>
          <p:cNvSpPr txBox="1"/>
          <p:nvPr/>
        </p:nvSpPr>
        <p:spPr>
          <a:xfrm>
            <a:off x="3219015" y="6448584"/>
            <a:ext cx="1229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Omicron BA.5 </a:t>
            </a:r>
            <a:endParaRPr lang="en-CA" sz="1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A099110-D535-4FD9-8009-2CA861B7089C}"/>
              </a:ext>
            </a:extLst>
          </p:cNvPr>
          <p:cNvSpPr/>
          <p:nvPr/>
        </p:nvSpPr>
        <p:spPr>
          <a:xfrm>
            <a:off x="11492662" y="3602574"/>
            <a:ext cx="206419" cy="320830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67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 animBg="1"/>
      <p:bldP spid="36" grpId="0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5D7A2-90B6-40E1-A334-23A85FBE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Fluvoxamine</a:t>
            </a:r>
            <a:endParaRPr lang="en-CA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11E44-A0E2-4919-A5AD-0697B3F4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1407695"/>
            <a:ext cx="6095997" cy="1065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10B5C-C756-4C98-9D49-2046FA53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0842"/>
            <a:ext cx="6095997" cy="2289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F4C0E0-D9BE-4598-ADCD-850445732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26" y="5250670"/>
            <a:ext cx="3525570" cy="708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06731-CB7F-4EE0-9167-04B69C401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959419"/>
            <a:ext cx="4135745" cy="812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76FE8-928E-4922-AC6E-60A7A2EBF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821" y="160473"/>
            <a:ext cx="4547823" cy="155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D78B36-7EE4-4BEA-BABE-718AF657F5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660" y="1707540"/>
            <a:ext cx="2085946" cy="3846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6E3BD4-5BA2-4B5A-B899-EA19CC7A7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150" y="1682387"/>
            <a:ext cx="3752847" cy="38506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798FE7-CDE7-424A-A6F1-C22BE0AE45D8}"/>
              </a:ext>
            </a:extLst>
          </p:cNvPr>
          <p:cNvSpPr txBox="1"/>
          <p:nvPr/>
        </p:nvSpPr>
        <p:spPr>
          <a:xfrm>
            <a:off x="5070075" y="6581001"/>
            <a:ext cx="205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Reis. Lancet Glob Health 2021</a:t>
            </a:r>
            <a:endParaRPr lang="en-CA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16F4E-11CF-48DB-862D-0FE112B2C13C}"/>
              </a:ext>
            </a:extLst>
          </p:cNvPr>
          <p:cNvSpPr txBox="1"/>
          <p:nvPr/>
        </p:nvSpPr>
        <p:spPr>
          <a:xfrm>
            <a:off x="10567270" y="6559027"/>
            <a:ext cx="1573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Bramante. NEJM 2022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6894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B5162CC-A108-4A98-9746-233CF0156844}"/>
              </a:ext>
            </a:extLst>
          </p:cNvPr>
          <p:cNvSpPr/>
          <p:nvPr/>
        </p:nvSpPr>
        <p:spPr>
          <a:xfrm rot="10800000">
            <a:off x="5544644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60365-5BE6-4084-ACA4-118896FCE004}"/>
              </a:ext>
            </a:extLst>
          </p:cNvPr>
          <p:cNvSpPr txBox="1"/>
          <p:nvPr/>
        </p:nvSpPr>
        <p:spPr>
          <a:xfrm>
            <a:off x="4952691" y="2250817"/>
            <a:ext cx="128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Tocilizumab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E71CF-C4BD-45E1-A1BC-025C89B783F7}"/>
              </a:ext>
            </a:extLst>
          </p:cNvPr>
          <p:cNvSpPr txBox="1"/>
          <p:nvPr/>
        </p:nvSpPr>
        <p:spPr>
          <a:xfrm>
            <a:off x="0" y="5264894"/>
            <a:ext cx="1810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Lopinavir/ritonavir</a:t>
            </a:r>
          </a:p>
          <a:p>
            <a:r>
              <a:rPr lang="en-CA" sz="1400" dirty="0"/>
              <a:t>- Hydroxychloroquine</a:t>
            </a:r>
          </a:p>
          <a:p>
            <a:r>
              <a:rPr lang="en-CA" sz="1400" dirty="0"/>
              <a:t>- Convalescent plasma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30877-3C98-402F-94C8-DDED2DFCCA71}"/>
              </a:ext>
            </a:extLst>
          </p:cNvPr>
          <p:cNvSpPr txBox="1"/>
          <p:nvPr/>
        </p:nvSpPr>
        <p:spPr>
          <a:xfrm>
            <a:off x="2036501" y="2250817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Dexamethasone</a:t>
            </a:r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28C06CB-1F8F-451B-9CBF-ACDEB1A93AAF}"/>
              </a:ext>
            </a:extLst>
          </p:cNvPr>
          <p:cNvSpPr/>
          <p:nvPr/>
        </p:nvSpPr>
        <p:spPr>
          <a:xfrm rot="10800000">
            <a:off x="2837646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D1B34FF0-C72E-4BD5-A164-B9625FDAA5DD}"/>
              </a:ext>
            </a:extLst>
          </p:cNvPr>
          <p:cNvSpPr/>
          <p:nvPr/>
        </p:nvSpPr>
        <p:spPr>
          <a:xfrm rot="5400000">
            <a:off x="5091898" y="4418894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Graphic 14" descr="Garbage with solid fill">
            <a:extLst>
              <a:ext uri="{FF2B5EF4-FFF2-40B4-BE49-F238E27FC236}">
                <a16:creationId xmlns:a16="http://schemas.microsoft.com/office/drawing/2014/main" id="{F96F35A2-7AC5-42E2-B752-B641F57F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5627" y="4663364"/>
            <a:ext cx="660904" cy="6609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155032-FCD7-4331-8061-061EF21D58F9}"/>
              </a:ext>
            </a:extLst>
          </p:cNvPr>
          <p:cNvSpPr txBox="1"/>
          <p:nvPr/>
        </p:nvSpPr>
        <p:spPr>
          <a:xfrm>
            <a:off x="5544644" y="5324268"/>
            <a:ext cx="106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- Colchicine</a:t>
            </a:r>
          </a:p>
          <a:p>
            <a:r>
              <a:rPr lang="en-CA" sz="1400" dirty="0"/>
              <a:t>- Ivermectin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815D305-2664-4573-BF50-EBBD3B42275F}"/>
              </a:ext>
            </a:extLst>
          </p:cNvPr>
          <p:cNvSpPr/>
          <p:nvPr/>
        </p:nvSpPr>
        <p:spPr>
          <a:xfrm rot="10800000">
            <a:off x="6973582" y="2642280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44379-ABCD-4C42-8A97-88D59552BBFC}"/>
              </a:ext>
            </a:extLst>
          </p:cNvPr>
          <p:cNvSpPr txBox="1"/>
          <p:nvPr/>
        </p:nvSpPr>
        <p:spPr>
          <a:xfrm>
            <a:off x="6431423" y="2250817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Baricitinib</a:t>
            </a:r>
            <a:endParaRPr lang="en-CA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EF349CD-4C42-46C8-B92F-4B40071487D0}"/>
              </a:ext>
            </a:extLst>
          </p:cNvPr>
          <p:cNvSpPr/>
          <p:nvPr/>
        </p:nvSpPr>
        <p:spPr>
          <a:xfrm rot="10800000">
            <a:off x="8125941" y="2642279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D34FB-AF2B-4882-89E6-A37B539B6FAB}"/>
              </a:ext>
            </a:extLst>
          </p:cNvPr>
          <p:cNvSpPr txBox="1"/>
          <p:nvPr/>
        </p:nvSpPr>
        <p:spPr>
          <a:xfrm>
            <a:off x="7507122" y="2281594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Anticoagulation</a:t>
            </a:r>
            <a:endParaRPr lang="en-CA" sz="1400" dirty="0"/>
          </a:p>
        </p:txBody>
      </p:sp>
      <p:sp>
        <p:nvSpPr>
          <p:cNvPr id="22" name="Arrow: Bent-Up 21">
            <a:extLst>
              <a:ext uri="{FF2B5EF4-FFF2-40B4-BE49-F238E27FC236}">
                <a16:creationId xmlns:a16="http://schemas.microsoft.com/office/drawing/2014/main" id="{51C33F02-441D-4E7E-B0C9-8720141E3A54}"/>
              </a:ext>
            </a:extLst>
          </p:cNvPr>
          <p:cNvSpPr/>
          <p:nvPr/>
        </p:nvSpPr>
        <p:spPr>
          <a:xfrm rot="5400000">
            <a:off x="10094876" y="4398403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Graphic 23" descr="Garbage with solid fill">
            <a:extLst>
              <a:ext uri="{FF2B5EF4-FFF2-40B4-BE49-F238E27FC236}">
                <a16:creationId xmlns:a16="http://schemas.microsoft.com/office/drawing/2014/main" id="{ED654489-096B-43A6-924D-005DAABE8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8605" y="4642873"/>
            <a:ext cx="660904" cy="6609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71A9E7-51F6-4F88-AE17-08FBEB2B711C}"/>
              </a:ext>
            </a:extLst>
          </p:cNvPr>
          <p:cNvSpPr txBox="1"/>
          <p:nvPr/>
        </p:nvSpPr>
        <p:spPr>
          <a:xfrm>
            <a:off x="10584688" y="5264894"/>
            <a:ext cx="1198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- Fluvoxamine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BDBCDA4-B2D0-4D07-9714-83C440EDB32D}"/>
              </a:ext>
            </a:extLst>
          </p:cNvPr>
          <p:cNvSpPr/>
          <p:nvPr/>
        </p:nvSpPr>
        <p:spPr>
          <a:xfrm rot="10800000">
            <a:off x="10569651" y="2630033"/>
            <a:ext cx="99588" cy="9447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417CE3-BEFF-4EA7-95DC-163015245BC4}"/>
              </a:ext>
            </a:extLst>
          </p:cNvPr>
          <p:cNvSpPr txBox="1"/>
          <p:nvPr/>
        </p:nvSpPr>
        <p:spPr>
          <a:xfrm>
            <a:off x="9598829" y="1973818"/>
            <a:ext cx="2204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Remdesivir</a:t>
            </a:r>
            <a:br>
              <a:rPr lang="fr-CA" dirty="0"/>
            </a:br>
            <a:r>
              <a:rPr lang="fr-CA" dirty="0"/>
              <a:t>Nirmatrelvir/ritonavir</a:t>
            </a:r>
            <a:endParaRPr lang="en-C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1F9B95-E6BA-44D1-948F-5E6DFB454839}"/>
              </a:ext>
            </a:extLst>
          </p:cNvPr>
          <p:cNvSpPr txBox="1"/>
          <p:nvPr/>
        </p:nvSpPr>
        <p:spPr>
          <a:xfrm>
            <a:off x="9162595" y="4236155"/>
            <a:ext cx="873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/>
              <a:t>- mAbs</a:t>
            </a:r>
          </a:p>
        </p:txBody>
      </p:sp>
    </p:spTree>
    <p:extLst>
      <p:ext uri="{BB962C8B-B14F-4D97-AF65-F5344CB8AC3E}">
        <p14:creationId xmlns:p14="http://schemas.microsoft.com/office/powerpoint/2010/main" val="33580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CD92-0319-23B3-BD4A-07422A97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Remdesivir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7091E-91E5-0B7F-60DF-4BA21A7C1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41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DE5A9A-1AD3-BB0F-BCD0-A5540689C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772400" cy="18584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E8C10A-F66B-636C-D928-377DFF2BD8EE}"/>
              </a:ext>
            </a:extLst>
          </p:cNvPr>
          <p:cNvSpPr txBox="1"/>
          <p:nvPr/>
        </p:nvSpPr>
        <p:spPr>
          <a:xfrm>
            <a:off x="9309480" y="6519446"/>
            <a:ext cx="2882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N </a:t>
            </a:r>
            <a:r>
              <a:rPr lang="fr-CA" sz="1600" dirty="0" err="1"/>
              <a:t>Engl</a:t>
            </a:r>
            <a:r>
              <a:rPr lang="fr-CA" sz="1600" dirty="0"/>
              <a:t> J Med 2020;383:1813-26.</a:t>
            </a:r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D2490A-0D89-4DD6-98A0-32C4313B7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01" y="1858406"/>
            <a:ext cx="4996678" cy="486518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F63F07-C6F3-8586-5C3A-62E90BC02FF6}"/>
              </a:ext>
            </a:extLst>
          </p:cNvPr>
          <p:cNvSpPr txBox="1"/>
          <p:nvPr/>
        </p:nvSpPr>
        <p:spPr>
          <a:xfrm>
            <a:off x="178419" y="1858406"/>
            <a:ext cx="3217099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u="sng" dirty="0"/>
              <a:t>Primary outcome </a:t>
            </a:r>
          </a:p>
          <a:p>
            <a:r>
              <a:rPr lang="en-CA" dirty="0"/>
              <a:t>Time to recovery, defined by </a:t>
            </a:r>
          </a:p>
          <a:p>
            <a:r>
              <a:rPr lang="en-CA" dirty="0"/>
              <a:t>discharge from the hospital or </a:t>
            </a:r>
          </a:p>
          <a:p>
            <a:r>
              <a:rPr lang="en-CA" dirty="0"/>
              <a:t>hospitalization for</a:t>
            </a:r>
          </a:p>
          <a:p>
            <a:r>
              <a:rPr lang="en-CA" dirty="0"/>
              <a:t>infection-control purposes only.</a:t>
            </a:r>
          </a:p>
          <a:p>
            <a:endParaRPr lang="en-CA" dirty="0"/>
          </a:p>
          <a:p>
            <a:r>
              <a:rPr lang="en-CA" u="sng" dirty="0"/>
              <a:t>Randomization</a:t>
            </a:r>
            <a:r>
              <a:rPr lang="en-CA" dirty="0"/>
              <a:t> stratified by </a:t>
            </a:r>
          </a:p>
          <a:p>
            <a:r>
              <a:rPr lang="en-CA" dirty="0"/>
              <a:t>study site and disease severity</a:t>
            </a:r>
          </a:p>
          <a:p>
            <a:r>
              <a:rPr lang="en-CA" dirty="0"/>
              <a:t>at enrollment.</a:t>
            </a:r>
          </a:p>
          <a:p>
            <a:endParaRPr lang="en-CA" dirty="0"/>
          </a:p>
          <a:p>
            <a:r>
              <a:rPr lang="en-CA" u="sng" dirty="0"/>
              <a:t>Median time (IQR) </a:t>
            </a:r>
          </a:p>
          <a:p>
            <a:r>
              <a:rPr lang="en-CA" u="sng" dirty="0"/>
              <a:t>from symptom onset to </a:t>
            </a:r>
          </a:p>
          <a:p>
            <a:r>
              <a:rPr lang="en-CA" u="sng" dirty="0"/>
              <a:t>randomization </a:t>
            </a:r>
            <a:r>
              <a:rPr lang="en-CA" dirty="0"/>
              <a:t>was 9 (6-12) days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29C1C08-585C-6001-1207-3181FEE1F39E}"/>
              </a:ext>
            </a:extLst>
          </p:cNvPr>
          <p:cNvSpPr/>
          <p:nvPr/>
        </p:nvSpPr>
        <p:spPr>
          <a:xfrm>
            <a:off x="3594801" y="3726011"/>
            <a:ext cx="4824370" cy="30861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69D81AB-FF00-985F-DD96-D66AE9177E0D}"/>
              </a:ext>
            </a:extLst>
          </p:cNvPr>
          <p:cNvSpPr/>
          <p:nvPr/>
        </p:nvSpPr>
        <p:spPr>
          <a:xfrm>
            <a:off x="3594801" y="4290999"/>
            <a:ext cx="4824370" cy="414816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636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F9393A-4269-58C6-DA5D-999573DD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772400" cy="16057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9DCC4D-9F6A-18DC-9B31-667F56373EA0}"/>
              </a:ext>
            </a:extLst>
          </p:cNvPr>
          <p:cNvSpPr txBox="1"/>
          <p:nvPr/>
        </p:nvSpPr>
        <p:spPr>
          <a:xfrm>
            <a:off x="9309480" y="6486195"/>
            <a:ext cx="2882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N </a:t>
            </a:r>
            <a:r>
              <a:rPr lang="fr-CA" sz="1600" dirty="0" err="1"/>
              <a:t>Engl</a:t>
            </a:r>
            <a:r>
              <a:rPr lang="fr-CA" sz="1600" dirty="0"/>
              <a:t> J Med 2021;384:497-511.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C9ADA0-4CA7-B99D-51DB-552DA419F0D4}"/>
              </a:ext>
            </a:extLst>
          </p:cNvPr>
          <p:cNvSpPr txBox="1"/>
          <p:nvPr/>
        </p:nvSpPr>
        <p:spPr>
          <a:xfrm>
            <a:off x="334536" y="2107581"/>
            <a:ext cx="3319307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405 hospitals in 30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Hospitalized with 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Remdesivir 200mg X 1 </a:t>
            </a:r>
          </a:p>
          <a:p>
            <a:r>
              <a:rPr lang="en-CA" dirty="0"/>
              <a:t>      then 100mg X 9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Primary outcome: </a:t>
            </a:r>
          </a:p>
          <a:p>
            <a:r>
              <a:rPr lang="en-CA" dirty="0"/>
              <a:t>      In-hospital mortality at day 28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FBB580-6235-AB52-3CB5-3C5F1E8AC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909" y="1605789"/>
            <a:ext cx="4707819" cy="50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5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F02B2E-9075-BE1A-E823-45D75C6CF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80" y="1449658"/>
            <a:ext cx="9000015" cy="47446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E2ED56-38B9-0B72-B0B2-61A6A3761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14" y="141094"/>
            <a:ext cx="6304899" cy="130856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A81CD4A-43DB-4909-6B48-A07BE2171562}"/>
              </a:ext>
            </a:extLst>
          </p:cNvPr>
          <p:cNvSpPr/>
          <p:nvPr/>
        </p:nvSpPr>
        <p:spPr>
          <a:xfrm>
            <a:off x="5514114" y="3732792"/>
            <a:ext cx="4806176" cy="412595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3E2DF1-039B-9A1A-437E-E284D708516B}"/>
              </a:ext>
            </a:extLst>
          </p:cNvPr>
          <p:cNvSpPr txBox="1"/>
          <p:nvPr/>
        </p:nvSpPr>
        <p:spPr>
          <a:xfrm>
            <a:off x="9272568" y="6488668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effectLst/>
                <a:latin typeface="Arial" panose="020B0604020202020204" pitchFamily="34" charset="0"/>
              </a:rPr>
              <a:t>CMAJ 2022;194:E242-5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70231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665BAF-67BB-8425-D23E-2FD606DD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0180"/>
            <a:ext cx="7772400" cy="15659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5AB670-4413-9254-6798-DFCF66AD1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65" y="2040191"/>
            <a:ext cx="8239326" cy="34173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D5F7AD-0EF8-BBE2-6D52-51D5FC2ED656}"/>
              </a:ext>
            </a:extLst>
          </p:cNvPr>
          <p:cNvSpPr txBox="1"/>
          <p:nvPr/>
        </p:nvSpPr>
        <p:spPr>
          <a:xfrm>
            <a:off x="501805" y="2185639"/>
            <a:ext cx="30651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u="sng" dirty="0"/>
              <a:t>60 </a:t>
            </a:r>
            <a:r>
              <a:rPr lang="fr-CA" u="sng" dirty="0" err="1"/>
              <a:t>years</a:t>
            </a:r>
            <a:r>
              <a:rPr lang="fr-CA" u="sng" dirty="0"/>
              <a:t> of </a:t>
            </a:r>
            <a:r>
              <a:rPr lang="fr-CA" u="sng" dirty="0" err="1"/>
              <a:t>age</a:t>
            </a:r>
            <a:r>
              <a:rPr lang="fr-CA" u="sng" dirty="0"/>
              <a:t> or </a:t>
            </a:r>
            <a:r>
              <a:rPr lang="fr-CA" u="sng" dirty="0" err="1"/>
              <a:t>older</a:t>
            </a:r>
            <a:r>
              <a:rPr lang="fr-CA" u="sng" dirty="0"/>
              <a:t> OR</a:t>
            </a:r>
          </a:p>
          <a:p>
            <a:r>
              <a:rPr lang="fr-CA" u="sng" dirty="0"/>
              <a:t>One </a:t>
            </a:r>
            <a:r>
              <a:rPr lang="fr-CA" u="sng" dirty="0" err="1"/>
              <a:t>preexisting</a:t>
            </a:r>
            <a:r>
              <a:rPr lang="fr-CA" u="sng" dirty="0"/>
              <a:t> </a:t>
            </a:r>
            <a:r>
              <a:rPr lang="fr-CA" u="sng" dirty="0" err="1"/>
              <a:t>risk</a:t>
            </a:r>
            <a:r>
              <a:rPr lang="fr-CA" u="sng" dirty="0"/>
              <a:t> factor for</a:t>
            </a:r>
            <a:br>
              <a:rPr lang="fr-CA" u="sng" dirty="0"/>
            </a:br>
            <a:r>
              <a:rPr lang="fr-CA" u="sng" dirty="0"/>
              <a:t>progression to </a:t>
            </a:r>
            <a:r>
              <a:rPr lang="fr-CA" u="sng" dirty="0" err="1"/>
              <a:t>severe</a:t>
            </a:r>
            <a:r>
              <a:rPr lang="fr-CA" u="sng" dirty="0"/>
              <a:t> Covid-19</a:t>
            </a:r>
          </a:p>
          <a:p>
            <a:endParaRPr lang="fr-CA" dirty="0"/>
          </a:p>
          <a:p>
            <a:r>
              <a:rPr lang="fr-CA" u="sng" dirty="0"/>
              <a:t>Risk </a:t>
            </a:r>
            <a:r>
              <a:rPr lang="fr-CA" u="sng" dirty="0" err="1"/>
              <a:t>factors</a:t>
            </a:r>
            <a:r>
              <a:rPr lang="fr-CA" dirty="0"/>
              <a:t>: hyper-</a:t>
            </a:r>
            <a:br>
              <a:rPr lang="fr-CA" dirty="0"/>
            </a:br>
            <a:r>
              <a:rPr lang="fr-CA" dirty="0"/>
              <a:t>tension, </a:t>
            </a:r>
            <a:r>
              <a:rPr lang="fr-CA" dirty="0" err="1"/>
              <a:t>cardiovascular</a:t>
            </a:r>
            <a:r>
              <a:rPr lang="fr-CA" dirty="0"/>
              <a:t> or </a:t>
            </a:r>
            <a:r>
              <a:rPr lang="fr-CA" dirty="0" err="1"/>
              <a:t>cerebrovascular</a:t>
            </a:r>
            <a:r>
              <a:rPr lang="fr-CA" dirty="0"/>
              <a:t> dis-</a:t>
            </a:r>
            <a:br>
              <a:rPr lang="fr-CA" dirty="0"/>
            </a:br>
            <a:r>
              <a:rPr lang="fr-CA" dirty="0" err="1"/>
              <a:t>ease</a:t>
            </a:r>
            <a:r>
              <a:rPr lang="fr-CA" dirty="0"/>
              <a:t>, </a:t>
            </a:r>
            <a:r>
              <a:rPr lang="fr-CA" dirty="0" err="1"/>
              <a:t>diabetes</a:t>
            </a:r>
            <a:r>
              <a:rPr lang="fr-CA" dirty="0"/>
              <a:t> </a:t>
            </a:r>
            <a:r>
              <a:rPr lang="fr-CA" dirty="0" err="1"/>
              <a:t>mellitus</a:t>
            </a:r>
            <a:r>
              <a:rPr lang="fr-CA" dirty="0"/>
              <a:t>, </a:t>
            </a:r>
            <a:r>
              <a:rPr lang="fr-CA" dirty="0" err="1"/>
              <a:t>obesity</a:t>
            </a:r>
            <a:r>
              <a:rPr lang="fr-CA" dirty="0"/>
              <a:t> (BMI ≥30), immune</a:t>
            </a:r>
            <a:br>
              <a:rPr lang="fr-CA" dirty="0"/>
            </a:br>
            <a:r>
              <a:rPr lang="fr-CA" dirty="0"/>
              <a:t>compromise, </a:t>
            </a:r>
            <a:r>
              <a:rPr lang="fr-CA" dirty="0" err="1"/>
              <a:t>chronic</a:t>
            </a:r>
            <a:r>
              <a:rPr lang="fr-CA" dirty="0"/>
              <a:t> </a:t>
            </a:r>
            <a:r>
              <a:rPr lang="fr-CA" dirty="0" err="1"/>
              <a:t>mild</a:t>
            </a:r>
            <a:r>
              <a:rPr lang="fr-CA" dirty="0"/>
              <a:t> or </a:t>
            </a:r>
            <a:r>
              <a:rPr lang="fr-CA" dirty="0" err="1"/>
              <a:t>moderate</a:t>
            </a:r>
            <a:r>
              <a:rPr lang="fr-CA" dirty="0"/>
              <a:t> </a:t>
            </a:r>
            <a:r>
              <a:rPr lang="fr-CA" dirty="0" err="1"/>
              <a:t>kidney</a:t>
            </a:r>
            <a:br>
              <a:rPr lang="fr-CA" dirty="0"/>
            </a:br>
            <a:r>
              <a:rPr lang="fr-CA" dirty="0" err="1"/>
              <a:t>disease</a:t>
            </a:r>
            <a:r>
              <a:rPr lang="fr-CA" dirty="0"/>
              <a:t>, </a:t>
            </a:r>
            <a:r>
              <a:rPr lang="fr-CA" dirty="0" err="1"/>
              <a:t>chronic</a:t>
            </a:r>
            <a:r>
              <a:rPr lang="fr-CA" dirty="0"/>
              <a:t> </a:t>
            </a:r>
            <a:r>
              <a:rPr lang="fr-CA" dirty="0" err="1"/>
              <a:t>liver</a:t>
            </a:r>
            <a:r>
              <a:rPr lang="fr-CA" dirty="0"/>
              <a:t> </a:t>
            </a:r>
            <a:r>
              <a:rPr lang="fr-CA" dirty="0" err="1"/>
              <a:t>disease</a:t>
            </a:r>
            <a:r>
              <a:rPr lang="fr-CA" dirty="0"/>
              <a:t>, </a:t>
            </a:r>
            <a:r>
              <a:rPr lang="fr-CA" dirty="0" err="1"/>
              <a:t>chronic</a:t>
            </a:r>
            <a:r>
              <a:rPr lang="fr-CA" dirty="0"/>
              <a:t> </a:t>
            </a:r>
            <a:r>
              <a:rPr lang="fr-CA" dirty="0" err="1"/>
              <a:t>lung</a:t>
            </a:r>
            <a:r>
              <a:rPr lang="fr-CA" dirty="0"/>
              <a:t> </a:t>
            </a:r>
            <a:r>
              <a:rPr lang="fr-CA" dirty="0" err="1"/>
              <a:t>disease</a:t>
            </a:r>
            <a:r>
              <a:rPr lang="fr-CA" dirty="0"/>
              <a:t>,</a:t>
            </a:r>
            <a:br>
              <a:rPr lang="fr-CA" dirty="0"/>
            </a:br>
            <a:r>
              <a:rPr lang="fr-CA" dirty="0" err="1"/>
              <a:t>current</a:t>
            </a:r>
            <a:r>
              <a:rPr lang="fr-CA" dirty="0"/>
              <a:t> cancer, or </a:t>
            </a:r>
            <a:r>
              <a:rPr lang="fr-CA" dirty="0" err="1"/>
              <a:t>sickle</a:t>
            </a:r>
            <a:r>
              <a:rPr lang="fr-CA" dirty="0"/>
              <a:t> </a:t>
            </a:r>
            <a:r>
              <a:rPr lang="fr-CA" dirty="0" err="1"/>
              <a:t>cell</a:t>
            </a:r>
            <a:r>
              <a:rPr lang="fr-CA" dirty="0"/>
              <a:t> </a:t>
            </a:r>
            <a:r>
              <a:rPr lang="fr-CA" dirty="0" err="1"/>
              <a:t>disease</a:t>
            </a:r>
            <a:r>
              <a:rPr lang="fr-CA" dirty="0"/>
              <a:t>. </a:t>
            </a:r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7DB10A6-69D0-8143-ECC8-385D472124DF}"/>
              </a:ext>
            </a:extLst>
          </p:cNvPr>
          <p:cNvSpPr/>
          <p:nvPr/>
        </p:nvSpPr>
        <p:spPr>
          <a:xfrm>
            <a:off x="7382107" y="3055434"/>
            <a:ext cx="4424184" cy="373566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8B8C92-ADB6-1DF0-A90C-977080F56727}"/>
              </a:ext>
            </a:extLst>
          </p:cNvPr>
          <p:cNvSpPr txBox="1"/>
          <p:nvPr/>
        </p:nvSpPr>
        <p:spPr>
          <a:xfrm>
            <a:off x="9311269" y="6431658"/>
            <a:ext cx="2778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/>
              <a:t>N </a:t>
            </a:r>
            <a:r>
              <a:rPr lang="fr-CA" sz="1600" dirty="0" err="1"/>
              <a:t>Engl</a:t>
            </a:r>
            <a:r>
              <a:rPr lang="fr-CA" sz="1600" dirty="0"/>
              <a:t> J Med 2022;386:305-15.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8440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16818-D05C-4C44-9833-9EEC5131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07" y="0"/>
            <a:ext cx="96777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7A510-795B-4819-9944-FB9E64CC2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489" y="0"/>
            <a:ext cx="745302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C938B-C116-4C53-A87F-9FF14C59E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4956"/>
            <a:ext cx="12192000" cy="4268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66957-648C-46E7-A5A8-0484CB4A6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438" y="0"/>
            <a:ext cx="9883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636CE1-9928-496F-BA73-F4CA447B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563"/>
            <a:ext cx="10515600" cy="1500187"/>
          </a:xfrm>
        </p:spPr>
        <p:txBody>
          <a:bodyPr/>
          <a:lstStyle/>
          <a:p>
            <a:pPr algn="ctr"/>
            <a:r>
              <a:rPr lang="fr-CA" b="1" dirty="0"/>
              <a:t>Nirmatrelvir/ritonavir</a:t>
            </a:r>
            <a:endParaRPr lang="en-CA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53F6ADB-BAAD-493E-B032-3D06047B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01" y="1933575"/>
            <a:ext cx="7043998" cy="47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46983F-E7C7-4ED7-97FF-B8AF550E4284}"/>
              </a:ext>
            </a:extLst>
          </p:cNvPr>
          <p:cNvSpPr txBox="1"/>
          <p:nvPr/>
        </p:nvSpPr>
        <p:spPr>
          <a:xfrm>
            <a:off x="9617999" y="6581001"/>
            <a:ext cx="744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 err="1"/>
              <a:t>TenorGIF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450222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B6EEFB-4E9F-4E77-90DB-9D4C121A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Nirmatrelvir/ritonavir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A36FEA-257C-4E63-B8A9-6790EE55D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10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u="sng" dirty="0"/>
              <a:t>EPIC-HR</a:t>
            </a:r>
            <a:endParaRPr lang="fr-CA" dirty="0"/>
          </a:p>
          <a:p>
            <a:r>
              <a:rPr lang="fr-CA" b="1" dirty="0" err="1"/>
              <a:t>Unvaccinated</a:t>
            </a:r>
            <a:r>
              <a:rPr lang="fr-CA" dirty="0"/>
              <a:t> </a:t>
            </a:r>
            <a:r>
              <a:rPr lang="fr-CA" u="sng" dirty="0"/>
              <a:t>high </a:t>
            </a:r>
            <a:r>
              <a:rPr lang="fr-CA" u="sng" dirty="0" err="1"/>
              <a:t>risk</a:t>
            </a:r>
            <a:r>
              <a:rPr lang="fr-CA" dirty="0"/>
              <a:t> patients</a:t>
            </a:r>
            <a:endParaRPr lang="fr-CA" u="sng" dirty="0"/>
          </a:p>
          <a:p>
            <a:r>
              <a:rPr lang="fr-CA" dirty="0"/>
              <a:t>2246 participants</a:t>
            </a:r>
          </a:p>
          <a:p>
            <a:r>
              <a:rPr lang="fr-CA" b="1" dirty="0" err="1"/>
              <a:t>During</a:t>
            </a:r>
            <a:r>
              <a:rPr lang="fr-CA" b="1" dirty="0"/>
              <a:t> the Delta </a:t>
            </a:r>
            <a:r>
              <a:rPr lang="fr-CA" b="1" dirty="0" err="1"/>
              <a:t>wave</a:t>
            </a:r>
            <a:endParaRPr lang="fr-CA" b="1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fr-CA" u="sng" dirty="0" err="1"/>
              <a:t>Results</a:t>
            </a:r>
            <a:endParaRPr lang="fr-CA" dirty="0"/>
          </a:p>
          <a:p>
            <a:r>
              <a:rPr lang="fr-CA" dirty="0">
                <a:sym typeface="Wingdings" panose="05000000000000000000" pitchFamily="2" charset="2"/>
              </a:rPr>
              <a:t> </a:t>
            </a:r>
            <a:r>
              <a:rPr lang="fr-CA" u="sng" dirty="0">
                <a:sym typeface="Wingdings" panose="05000000000000000000" pitchFamily="2" charset="2"/>
              </a:rPr>
              <a:t>hospitalisations</a:t>
            </a:r>
            <a:r>
              <a:rPr lang="fr-CA" dirty="0">
                <a:sym typeface="Wingdings" panose="05000000000000000000" pitchFamily="2" charset="2"/>
              </a:rPr>
              <a:t>/</a:t>
            </a:r>
            <a:r>
              <a:rPr lang="fr-CA" dirty="0" err="1">
                <a:sym typeface="Wingdings" panose="05000000000000000000" pitchFamily="2" charset="2"/>
              </a:rPr>
              <a:t>death</a:t>
            </a:r>
            <a:r>
              <a:rPr lang="fr-CA" dirty="0">
                <a:sym typeface="Wingdings" panose="05000000000000000000" pitchFamily="2" charset="2"/>
              </a:rPr>
              <a:t> </a:t>
            </a:r>
            <a:r>
              <a:rPr lang="fr-CA" dirty="0" err="1">
                <a:sym typeface="Wingdings" panose="05000000000000000000" pitchFamily="2" charset="2"/>
              </a:rPr>
              <a:t>from</a:t>
            </a:r>
            <a:r>
              <a:rPr lang="fr-CA" dirty="0">
                <a:sym typeface="Wingdings" panose="05000000000000000000" pitchFamily="2" charset="2"/>
              </a:rPr>
              <a:t> COVID-19</a:t>
            </a:r>
          </a:p>
          <a:p>
            <a:pPr lvl="1"/>
            <a:r>
              <a:rPr lang="fr-CA" dirty="0">
                <a:sym typeface="Wingdings" panose="05000000000000000000" pitchFamily="2" charset="2"/>
              </a:rPr>
              <a:t>8/1039 (0.77%) vs. 66/1046 (6.31%); </a:t>
            </a:r>
            <a:r>
              <a:rPr lang="fr-CA" i="1" dirty="0">
                <a:sym typeface="Wingdings" panose="05000000000000000000" pitchFamily="2" charset="2"/>
              </a:rPr>
              <a:t>p&lt;0.001</a:t>
            </a:r>
          </a:p>
          <a:p>
            <a:pPr lvl="2"/>
            <a:r>
              <a:rPr lang="fr-CA" dirty="0">
                <a:sym typeface="Wingdings" panose="05000000000000000000" pitchFamily="2" charset="2"/>
              </a:rPr>
              <a:t>RRR 87.8%</a:t>
            </a:r>
          </a:p>
          <a:p>
            <a:pPr lvl="2"/>
            <a:r>
              <a:rPr lang="fr-CA" dirty="0">
                <a:sym typeface="Wingdings" panose="05000000000000000000" pitchFamily="2" charset="2"/>
              </a:rPr>
              <a:t>ARR 5.54%; NNT 19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5135E-0B16-4236-A0A8-4A8E0400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064" y="191935"/>
            <a:ext cx="5916936" cy="1900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29FCF-4F2F-4C02-98FB-4CFBE3B6B435}"/>
              </a:ext>
            </a:extLst>
          </p:cNvPr>
          <p:cNvSpPr txBox="1"/>
          <p:nvPr/>
        </p:nvSpPr>
        <p:spPr>
          <a:xfrm>
            <a:off x="10090591" y="6466595"/>
            <a:ext cx="210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EPIC-HR. NEJM 2022</a:t>
            </a:r>
          </a:p>
        </p:txBody>
      </p:sp>
    </p:spTree>
    <p:extLst>
      <p:ext uri="{BB962C8B-B14F-4D97-AF65-F5344CB8AC3E}">
        <p14:creationId xmlns:p14="http://schemas.microsoft.com/office/powerpoint/2010/main" val="3673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A5B2-4CA4-4C37-8C94-59F4F978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EPIC-SR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FC802-C1AD-4065-9DA5-BF751ABC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Non-</a:t>
            </a:r>
            <a:r>
              <a:rPr lang="fr-CA" b="1" dirty="0" err="1"/>
              <a:t>published</a:t>
            </a:r>
            <a:r>
              <a:rPr lang="fr-CA" b="1" dirty="0"/>
              <a:t>, non </a:t>
            </a:r>
            <a:r>
              <a:rPr lang="fr-CA" b="1" dirty="0" err="1"/>
              <a:t>peer-reviewed</a:t>
            </a:r>
            <a:r>
              <a:rPr lang="fr-CA" b="1" dirty="0"/>
              <a:t> </a:t>
            </a:r>
            <a:r>
              <a:rPr lang="fr-CA" b="1" dirty="0" err="1"/>
              <a:t>study</a:t>
            </a:r>
            <a:endParaRPr lang="fr-CA" b="1" dirty="0"/>
          </a:p>
          <a:p>
            <a:pPr lvl="1"/>
            <a:r>
              <a:rPr lang="fr-CA" dirty="0"/>
              <a:t>Preliminary </a:t>
            </a:r>
            <a:r>
              <a:rPr lang="fr-CA" dirty="0" err="1"/>
              <a:t>results</a:t>
            </a:r>
            <a:r>
              <a:rPr lang="fr-CA" dirty="0"/>
              <a:t> (80% </a:t>
            </a:r>
            <a:r>
              <a:rPr lang="fr-CA" dirty="0" err="1"/>
              <a:t>enrollment</a:t>
            </a:r>
            <a:r>
              <a:rPr lang="fr-CA" dirty="0"/>
              <a:t>) </a:t>
            </a:r>
            <a:r>
              <a:rPr lang="fr-CA" dirty="0" err="1"/>
              <a:t>only</a:t>
            </a:r>
            <a:r>
              <a:rPr lang="fr-CA" dirty="0"/>
              <a:t> </a:t>
            </a:r>
            <a:r>
              <a:rPr lang="fr-CA" dirty="0" err="1"/>
              <a:t>available</a:t>
            </a:r>
            <a:r>
              <a:rPr lang="fr-CA" dirty="0"/>
              <a:t> via </a:t>
            </a:r>
            <a:r>
              <a:rPr lang="fr-CA" dirty="0" err="1"/>
              <a:t>press</a:t>
            </a:r>
            <a:r>
              <a:rPr lang="fr-CA" dirty="0"/>
              <a:t> release…</a:t>
            </a:r>
          </a:p>
          <a:p>
            <a:endParaRPr lang="fr-CA" dirty="0"/>
          </a:p>
          <a:p>
            <a:r>
              <a:rPr lang="fr-CA" dirty="0" err="1"/>
              <a:t>Unvaccinated</a:t>
            </a:r>
            <a:r>
              <a:rPr lang="fr-CA" dirty="0"/>
              <a:t> patients WITHOUT </a:t>
            </a:r>
            <a:r>
              <a:rPr lang="fr-CA" dirty="0" err="1"/>
              <a:t>risk</a:t>
            </a:r>
            <a:r>
              <a:rPr lang="fr-CA" dirty="0"/>
              <a:t> </a:t>
            </a:r>
            <a:r>
              <a:rPr lang="fr-CA" dirty="0" err="1"/>
              <a:t>factors</a:t>
            </a:r>
            <a:r>
              <a:rPr lang="fr-CA" dirty="0"/>
              <a:t> and </a:t>
            </a:r>
            <a:r>
              <a:rPr lang="fr-CA" dirty="0" err="1"/>
              <a:t>vaccinated</a:t>
            </a:r>
            <a:r>
              <a:rPr lang="fr-CA" dirty="0"/>
              <a:t> patients </a:t>
            </a:r>
            <a:r>
              <a:rPr lang="fr-CA" dirty="0" err="1"/>
              <a:t>with</a:t>
            </a:r>
            <a:r>
              <a:rPr lang="fr-CA" dirty="0"/>
              <a:t> ≥1 </a:t>
            </a:r>
            <a:r>
              <a:rPr lang="fr-CA" dirty="0" err="1"/>
              <a:t>risk</a:t>
            </a:r>
            <a:r>
              <a:rPr lang="fr-CA" dirty="0"/>
              <a:t> factor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b="1" dirty="0"/>
              <a:t>No </a:t>
            </a:r>
            <a:r>
              <a:rPr lang="fr-CA" b="1" dirty="0" err="1"/>
              <a:t>statistically</a:t>
            </a:r>
            <a:r>
              <a:rPr lang="fr-CA" b="1" dirty="0"/>
              <a:t> </a:t>
            </a:r>
            <a:r>
              <a:rPr lang="fr-CA" b="1" dirty="0" err="1"/>
              <a:t>significant</a:t>
            </a:r>
            <a:r>
              <a:rPr lang="fr-CA" b="1" dirty="0"/>
              <a:t> impact on hospitalisation</a:t>
            </a:r>
          </a:p>
          <a:p>
            <a:pPr lvl="1"/>
            <a:r>
              <a:rPr lang="fr-CA" dirty="0" err="1"/>
              <a:t>Nirmatrelvir</a:t>
            </a:r>
            <a:r>
              <a:rPr lang="fr-CA" dirty="0"/>
              <a:t>/ritonavir 3/428 (0.7%) vs. Placebo (10/426) 2.4%</a:t>
            </a:r>
          </a:p>
          <a:p>
            <a:pPr lvl="1"/>
            <a:r>
              <a:rPr lang="fr-CA" dirty="0"/>
              <a:t>RR 0.3 (95%CI 0.08-1.08)</a:t>
            </a:r>
          </a:p>
          <a:p>
            <a:pPr marL="457200" lvl="1" indent="0">
              <a:buNone/>
            </a:pPr>
            <a:endParaRPr lang="fr-CA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6FBD98-F885-4C06-A069-90C257EE8540}"/>
              </a:ext>
            </a:extLst>
          </p:cNvPr>
          <p:cNvCxnSpPr>
            <a:cxnSpLocks/>
          </p:cNvCxnSpPr>
          <p:nvPr/>
        </p:nvCxnSpPr>
        <p:spPr>
          <a:xfrm flipH="1">
            <a:off x="2390115" y="452673"/>
            <a:ext cx="561315" cy="271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2100B8-4CF2-4651-9C69-C4B0F38E2153}"/>
              </a:ext>
            </a:extLst>
          </p:cNvPr>
          <p:cNvSpPr txBox="1"/>
          <p:nvPr/>
        </p:nvSpPr>
        <p:spPr>
          <a:xfrm>
            <a:off x="2812113" y="83341"/>
            <a:ext cx="169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“Standard Risk”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3EB63-5018-4417-B1B3-712B7605FB24}"/>
              </a:ext>
            </a:extLst>
          </p:cNvPr>
          <p:cNvSpPr txBox="1"/>
          <p:nvPr/>
        </p:nvSpPr>
        <p:spPr>
          <a:xfrm>
            <a:off x="9402710" y="6492875"/>
            <a:ext cx="278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Komorowski</a:t>
            </a:r>
            <a:r>
              <a:rPr lang="en-US" dirty="0"/>
              <a:t> AS 2022; Pfizer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19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3A754-F1C4-406B-812B-1E0694F6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Nirmatrelvir/ritonavir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38ECB-9799-4A68-9350-13FFA3545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dirty="0" err="1"/>
              <a:t>Retrospective</a:t>
            </a:r>
            <a:r>
              <a:rPr lang="fr-CA" sz="3200" dirty="0"/>
              <a:t> </a:t>
            </a:r>
            <a:r>
              <a:rPr lang="fr-CA" sz="3200" dirty="0" err="1"/>
              <a:t>study</a:t>
            </a:r>
            <a:endParaRPr lang="fr-CA" sz="3200" dirty="0"/>
          </a:p>
          <a:p>
            <a:pPr lvl="1"/>
            <a:r>
              <a:rPr lang="fr-CA" sz="2800" dirty="0"/>
              <a:t>2260 patients</a:t>
            </a:r>
            <a:r>
              <a:rPr lang="en-CA" sz="2800" dirty="0"/>
              <a:t> (all vaccinated)</a:t>
            </a:r>
          </a:p>
          <a:p>
            <a:pPr lvl="1"/>
            <a:endParaRPr lang="en-CA" dirty="0"/>
          </a:p>
          <a:p>
            <a:r>
              <a:rPr lang="en-CA" dirty="0">
                <a:sym typeface="Wingdings" panose="05000000000000000000" pitchFamily="2" charset="2"/>
              </a:rPr>
              <a:t> in [</a:t>
            </a:r>
            <a:r>
              <a:rPr lang="fr-CA" dirty="0">
                <a:sym typeface="Wingdings" panose="05000000000000000000" pitchFamily="2" charset="2"/>
              </a:rPr>
              <a:t>ED </a:t>
            </a:r>
            <a:r>
              <a:rPr lang="fr-CA" dirty="0" err="1">
                <a:sym typeface="Wingdings" panose="05000000000000000000" pitchFamily="2" charset="2"/>
              </a:rPr>
              <a:t>visits</a:t>
            </a:r>
            <a:r>
              <a:rPr lang="fr-CA" dirty="0">
                <a:sym typeface="Wingdings" panose="05000000000000000000" pitchFamily="2" charset="2"/>
              </a:rPr>
              <a:t>, hospitalisation or </a:t>
            </a:r>
            <a:r>
              <a:rPr lang="fr-CA" dirty="0" err="1">
                <a:sym typeface="Wingdings" panose="05000000000000000000" pitchFamily="2" charset="2"/>
              </a:rPr>
              <a:t>death</a:t>
            </a:r>
            <a:r>
              <a:rPr lang="fr-CA" dirty="0">
                <a:sym typeface="Wingdings" panose="05000000000000000000" pitchFamily="2" charset="2"/>
              </a:rPr>
              <a:t>] in </a:t>
            </a:r>
            <a:r>
              <a:rPr lang="fr-CA" dirty="0" err="1">
                <a:sym typeface="Wingdings" panose="05000000000000000000" pitchFamily="2" charset="2"/>
              </a:rPr>
              <a:t>treated</a:t>
            </a:r>
            <a:r>
              <a:rPr lang="fr-CA" dirty="0">
                <a:sym typeface="Wingdings" panose="05000000000000000000" pitchFamily="2" charset="2"/>
              </a:rPr>
              <a:t> patients</a:t>
            </a:r>
          </a:p>
          <a:p>
            <a:pPr lvl="1"/>
            <a:r>
              <a:rPr lang="fr-CA" dirty="0">
                <a:sym typeface="Wingdings" panose="05000000000000000000" pitchFamily="2" charset="2"/>
              </a:rPr>
              <a:t>89/1130 (7.9%) vs. 163/1130 (14.4%)   p&lt;0.001</a:t>
            </a:r>
          </a:p>
          <a:p>
            <a:pPr lvl="2"/>
            <a:r>
              <a:rPr lang="fr-CA" dirty="0">
                <a:sym typeface="Wingdings" panose="05000000000000000000" pitchFamily="2" charset="2"/>
              </a:rPr>
              <a:t>RRR 45%</a:t>
            </a:r>
          </a:p>
          <a:p>
            <a:pPr lvl="2"/>
            <a:r>
              <a:rPr lang="fr-CA" dirty="0">
                <a:sym typeface="Wingdings" panose="05000000000000000000" pitchFamily="2" charset="2"/>
              </a:rPr>
              <a:t>ARR 6.5%; NNT 16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BFD5E-9126-4347-A305-8F857FFAB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8588"/>
            <a:ext cx="5429250" cy="1739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32C490-8C11-4B19-84C4-EDB6F6CBB771}"/>
              </a:ext>
            </a:extLst>
          </p:cNvPr>
          <p:cNvSpPr txBox="1"/>
          <p:nvPr/>
        </p:nvSpPr>
        <p:spPr>
          <a:xfrm>
            <a:off x="952500" y="546907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4000" b="1" dirty="0" err="1">
                <a:solidFill>
                  <a:srgbClr val="FF0000"/>
                </a:solidFill>
              </a:rPr>
              <a:t>However</a:t>
            </a:r>
            <a:r>
              <a:rPr lang="fr-CA" sz="40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FD3E7-ACD6-44A4-8584-32BDF62A7296}"/>
              </a:ext>
            </a:extLst>
          </p:cNvPr>
          <p:cNvSpPr txBox="1"/>
          <p:nvPr/>
        </p:nvSpPr>
        <p:spPr>
          <a:xfrm>
            <a:off x="10315576" y="6559236"/>
            <a:ext cx="197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Ganatra</a:t>
            </a:r>
            <a:r>
              <a:rPr lang="fr-CA" dirty="0"/>
              <a:t>. CID 2022</a:t>
            </a:r>
          </a:p>
        </p:txBody>
      </p:sp>
    </p:spTree>
    <p:extLst>
      <p:ext uri="{BB962C8B-B14F-4D97-AF65-F5344CB8AC3E}">
        <p14:creationId xmlns:p14="http://schemas.microsoft.com/office/powerpoint/2010/main" val="25004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6D7C3-1DFF-40FC-9DC0-81CA1D85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9824" cy="4351338"/>
          </a:xfrm>
        </p:spPr>
        <p:txBody>
          <a:bodyPr/>
          <a:lstStyle/>
          <a:p>
            <a:r>
              <a:rPr lang="fr-CA" b="1" dirty="0"/>
              <a:t>It </a:t>
            </a:r>
            <a:r>
              <a:rPr lang="fr-CA" b="1" dirty="0" err="1"/>
              <a:t>is</a:t>
            </a:r>
            <a:r>
              <a:rPr lang="fr-CA" b="1" dirty="0"/>
              <a:t> a </a:t>
            </a:r>
            <a:r>
              <a:rPr lang="fr-CA" b="1" u="sng" dirty="0" err="1"/>
              <a:t>retrospective</a:t>
            </a:r>
            <a:r>
              <a:rPr lang="fr-CA" b="1" dirty="0"/>
              <a:t> </a:t>
            </a:r>
            <a:r>
              <a:rPr lang="fr-CA" b="1" dirty="0" err="1"/>
              <a:t>study</a:t>
            </a:r>
            <a:endParaRPr lang="fr-CA" b="1" dirty="0"/>
          </a:p>
          <a:p>
            <a:r>
              <a:rPr lang="fr-CA" b="1" dirty="0" err="1"/>
              <a:t>When</a:t>
            </a:r>
            <a:r>
              <a:rPr lang="fr-CA" b="1" dirty="0"/>
              <a:t> </a:t>
            </a:r>
            <a:r>
              <a:rPr lang="fr-CA" b="1" dirty="0" err="1"/>
              <a:t>we</a:t>
            </a:r>
            <a:r>
              <a:rPr lang="fr-CA" b="1" dirty="0"/>
              <a:t> </a:t>
            </a:r>
            <a:r>
              <a:rPr lang="fr-CA" b="1" dirty="0" err="1"/>
              <a:t>review</a:t>
            </a:r>
            <a:r>
              <a:rPr lang="fr-CA" b="1" dirty="0"/>
              <a:t> the Kaplan-Meier </a:t>
            </a:r>
            <a:r>
              <a:rPr lang="fr-CA" b="1" dirty="0" err="1"/>
              <a:t>curves</a:t>
            </a:r>
            <a:r>
              <a:rPr lang="fr-CA" b="1" dirty="0"/>
              <a:t>, </a:t>
            </a:r>
            <a:r>
              <a:rPr lang="fr-CA" b="1" dirty="0" err="1"/>
              <a:t>it</a:t>
            </a:r>
            <a:r>
              <a:rPr lang="fr-CA" b="1" dirty="0"/>
              <a:t> </a:t>
            </a:r>
            <a:r>
              <a:rPr lang="fr-CA" b="1" dirty="0" err="1"/>
              <a:t>seems</a:t>
            </a:r>
            <a:r>
              <a:rPr lang="fr-CA" b="1" dirty="0"/>
              <a:t> like the groups split </a:t>
            </a:r>
            <a:r>
              <a:rPr lang="fr-CA" b="1" dirty="0" err="1"/>
              <a:t>rapidly</a:t>
            </a:r>
            <a:r>
              <a:rPr lang="fr-CA" b="1" dirty="0"/>
              <a:t> </a:t>
            </a:r>
            <a:r>
              <a:rPr lang="fr-CA" b="1" dirty="0" err="1"/>
              <a:t>within</a:t>
            </a:r>
            <a:r>
              <a:rPr lang="fr-CA" b="1" dirty="0"/>
              <a:t> 1-2 </a:t>
            </a:r>
            <a:r>
              <a:rPr lang="fr-CA" b="1" dirty="0" err="1"/>
              <a:t>days</a:t>
            </a:r>
            <a:r>
              <a:rPr lang="fr-CA" b="1" dirty="0"/>
              <a:t> of </a:t>
            </a:r>
            <a:r>
              <a:rPr lang="fr-CA" b="1" dirty="0" err="1"/>
              <a:t>treatment</a:t>
            </a:r>
            <a:r>
              <a:rPr lang="fr-CA" b="1" dirty="0"/>
              <a:t> initiation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68B91C-B5D1-4B19-A0F6-011F6297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CA" b="1" dirty="0"/>
              <a:t>Nirmatrelvir/ritonavir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7A86B-07C7-4850-B576-E3CDE25D0964}"/>
              </a:ext>
            </a:extLst>
          </p:cNvPr>
          <p:cNvSpPr txBox="1"/>
          <p:nvPr/>
        </p:nvSpPr>
        <p:spPr>
          <a:xfrm>
            <a:off x="10315576" y="6559236"/>
            <a:ext cx="197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Ganatra</a:t>
            </a:r>
            <a:r>
              <a:rPr lang="fr-CA" dirty="0"/>
              <a:t>. CID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8A770-3B08-483E-B6EE-F4F875CD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86" y="3247930"/>
            <a:ext cx="6637106" cy="3387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314B6D-9398-4B17-8088-6D6C7174AB76}"/>
              </a:ext>
            </a:extLst>
          </p:cNvPr>
          <p:cNvSpPr txBox="1"/>
          <p:nvPr/>
        </p:nvSpPr>
        <p:spPr>
          <a:xfrm>
            <a:off x="8790913" y="4480196"/>
            <a:ext cx="276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i="1" dirty="0" err="1"/>
              <a:t>Immortal</a:t>
            </a:r>
            <a:r>
              <a:rPr lang="fr-CA" sz="2400" b="1" i="1" dirty="0"/>
              <a:t> time </a:t>
            </a:r>
            <a:r>
              <a:rPr lang="fr-CA" sz="2400" b="1" i="1" dirty="0" err="1"/>
              <a:t>bias</a:t>
            </a:r>
            <a:r>
              <a:rPr lang="fr-CA" sz="2400" b="1" i="1" dirty="0"/>
              <a:t>?</a:t>
            </a:r>
          </a:p>
          <a:p>
            <a:r>
              <a:rPr lang="fr-CA" sz="2400" b="1" i="1" dirty="0"/>
              <a:t>Indication </a:t>
            </a:r>
            <a:r>
              <a:rPr lang="fr-CA" sz="2400" b="1" i="1" dirty="0" err="1"/>
              <a:t>bias</a:t>
            </a:r>
            <a:r>
              <a:rPr lang="fr-CA" sz="2400" b="1" i="1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84A50-EB15-43AA-A3D7-F5BF4BF64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8588"/>
            <a:ext cx="5429250" cy="17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computer, businesscard, desk&#10;&#10;Description automatically generated">
            <a:extLst>
              <a:ext uri="{FF2B5EF4-FFF2-40B4-BE49-F238E27FC236}">
                <a16:creationId xmlns:a16="http://schemas.microsoft.com/office/drawing/2014/main" id="{80D6E112-DC42-4872-9C36-FAC4FC297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AF8E8E-695F-486A-A901-24DD9C27C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Treatment protocols</a:t>
            </a:r>
          </a:p>
        </p:txBody>
      </p:sp>
    </p:spTree>
    <p:extLst>
      <p:ext uri="{BB962C8B-B14F-4D97-AF65-F5344CB8AC3E}">
        <p14:creationId xmlns:p14="http://schemas.microsoft.com/office/powerpoint/2010/main" val="292277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D0369FA-4623-493C-946F-A6E14FF1E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894709"/>
              </p:ext>
            </p:extLst>
          </p:nvPr>
        </p:nvGraphicFramePr>
        <p:xfrm>
          <a:off x="95250" y="123826"/>
          <a:ext cx="11982450" cy="657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275">
                  <a:extLst>
                    <a:ext uri="{9D8B030D-6E8A-4147-A177-3AD203B41FA5}">
                      <a16:colId xmlns:a16="http://schemas.microsoft.com/office/drawing/2014/main" val="1956164435"/>
                    </a:ext>
                  </a:extLst>
                </a:gridCol>
                <a:gridCol w="3209845">
                  <a:extLst>
                    <a:ext uri="{9D8B030D-6E8A-4147-A177-3AD203B41FA5}">
                      <a16:colId xmlns:a16="http://schemas.microsoft.com/office/drawing/2014/main" val="2527946421"/>
                    </a:ext>
                  </a:extLst>
                </a:gridCol>
                <a:gridCol w="2905165">
                  <a:extLst>
                    <a:ext uri="{9D8B030D-6E8A-4147-A177-3AD203B41FA5}">
                      <a16:colId xmlns:a16="http://schemas.microsoft.com/office/drawing/2014/main" val="562876830"/>
                    </a:ext>
                  </a:extLst>
                </a:gridCol>
                <a:gridCol w="2905165">
                  <a:extLst>
                    <a:ext uri="{9D8B030D-6E8A-4147-A177-3AD203B41FA5}">
                      <a16:colId xmlns:a16="http://schemas.microsoft.com/office/drawing/2014/main" val="265413132"/>
                    </a:ext>
                  </a:extLst>
                </a:gridCol>
              </a:tblGrid>
              <a:tr h="393397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Severity of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Antiviral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Immunomodulators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Others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336016"/>
                  </a:ext>
                </a:extLst>
              </a:tr>
              <a:tr h="2059617"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 err="1"/>
                        <a:t>Mild</a:t>
                      </a:r>
                      <a:r>
                        <a:rPr lang="fr-CA" sz="2000" b="1" dirty="0"/>
                        <a:t>-to-</a:t>
                      </a:r>
                      <a:r>
                        <a:rPr lang="fr-CA" sz="2000" b="1" dirty="0" err="1"/>
                        <a:t>moderate</a:t>
                      </a:r>
                      <a:endParaRPr lang="fr-CA" sz="2000" b="1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CA" sz="1600" b="0" i="1" dirty="0" err="1"/>
                        <a:t>Ambulatory</a:t>
                      </a:r>
                      <a:endParaRPr lang="fr-CA" sz="1600" b="0" i="1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CA" sz="1600" b="0" i="1" dirty="0"/>
                        <a:t>NO </a:t>
                      </a:r>
                      <a:r>
                        <a:rPr lang="fr-CA" sz="1600" b="0" i="1" dirty="0" err="1"/>
                        <a:t>oxygen</a:t>
                      </a:r>
                      <a:r>
                        <a:rPr lang="fr-CA" sz="1600" b="0" i="1" dirty="0"/>
                        <a:t> </a:t>
                      </a:r>
                      <a:r>
                        <a:rPr lang="fr-CA" sz="1600" b="0" i="1" dirty="0" err="1"/>
                        <a:t>requirements</a:t>
                      </a:r>
                      <a:endParaRPr lang="fr-CA" sz="16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Nirmatrelvir/ritonavir x 5 </a:t>
                      </a:r>
                      <a:r>
                        <a:rPr lang="fr-CA" dirty="0" err="1"/>
                        <a:t>days</a:t>
                      </a:r>
                      <a:endParaRPr lang="fr-CA" dirty="0"/>
                    </a:p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fr-CA" dirty="0"/>
                        <a:t>or</a:t>
                      </a:r>
                    </a:p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en-CA" dirty="0"/>
                        <a:t>Remdesivir IV x 3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None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i="1" dirty="0"/>
                        <a:t>*</a:t>
                      </a:r>
                      <a:r>
                        <a:rPr lang="fr-CA" sz="1600" i="1" dirty="0" err="1"/>
                        <a:t>Some</a:t>
                      </a:r>
                      <a:r>
                        <a:rPr lang="fr-CA" sz="1600" i="1" dirty="0"/>
                        <a:t> </a:t>
                      </a:r>
                      <a:r>
                        <a:rPr lang="fr-CA" sz="1600" i="1" dirty="0" err="1"/>
                        <a:t>recommend</a:t>
                      </a:r>
                      <a:r>
                        <a:rPr lang="fr-CA" sz="1600" i="1" dirty="0"/>
                        <a:t> </a:t>
                      </a:r>
                      <a:r>
                        <a:rPr lang="fr-CA" sz="1600" i="1" dirty="0" err="1"/>
                        <a:t>inhaled</a:t>
                      </a:r>
                      <a:r>
                        <a:rPr lang="fr-CA" sz="1600" i="1" dirty="0"/>
                        <a:t> </a:t>
                      </a:r>
                      <a:r>
                        <a:rPr lang="fr-CA" sz="1600" i="1" dirty="0" err="1"/>
                        <a:t>corticosteroids</a:t>
                      </a:r>
                      <a:r>
                        <a:rPr lang="fr-CA" sz="1600" i="1" dirty="0"/>
                        <a:t> (</a:t>
                      </a:r>
                      <a:r>
                        <a:rPr lang="fr-CA" sz="1600" i="1" dirty="0" err="1"/>
                        <a:t>only</a:t>
                      </a:r>
                      <a:r>
                        <a:rPr lang="fr-CA" sz="1600" i="1" dirty="0"/>
                        <a:t> for </a:t>
                      </a:r>
                      <a:r>
                        <a:rPr lang="fr-CA" sz="1600" i="1" dirty="0" err="1"/>
                        <a:t>symptomatic</a:t>
                      </a:r>
                      <a:r>
                        <a:rPr lang="fr-CA" sz="1600" i="1" dirty="0"/>
                        <a:t> </a:t>
                      </a:r>
                      <a:r>
                        <a:rPr lang="fr-CA" sz="1600" i="1" dirty="0" err="1"/>
                        <a:t>treatment</a:t>
                      </a:r>
                      <a:r>
                        <a:rPr lang="fr-CA" sz="1600" i="1" dirty="0"/>
                        <a:t>)</a:t>
                      </a:r>
                      <a:endParaRPr lang="en-CA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0927641"/>
                  </a:ext>
                </a:extLst>
              </a:tr>
              <a:tr h="2059617"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 err="1"/>
                        <a:t>Severe</a:t>
                      </a:r>
                      <a:endParaRPr lang="fr-CA" sz="2000" b="0" dirty="0"/>
                    </a:p>
                    <a:p>
                      <a:pPr algn="ctr"/>
                      <a:r>
                        <a:rPr lang="en-CA" sz="1600" b="0" i="1" dirty="0"/>
                        <a:t>Hospitalized</a:t>
                      </a:r>
                    </a:p>
                    <a:p>
                      <a:pPr algn="ctr"/>
                      <a:r>
                        <a:rPr lang="en-CA" sz="1600" b="0" i="1" dirty="0"/>
                        <a:t>Low flow oxygen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Remdesivir IV x 5 </a:t>
                      </a:r>
                      <a:r>
                        <a:rPr lang="en-CA" dirty="0" err="1"/>
                        <a:t>jours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Dexamethasone</a:t>
                      </a:r>
                      <a:r>
                        <a:rPr lang="fr-CA" dirty="0"/>
                        <a:t> x 10 </a:t>
                      </a:r>
                      <a:r>
                        <a:rPr lang="fr-CA" dirty="0" err="1"/>
                        <a:t>days</a:t>
                      </a:r>
                      <a:endParaRPr lang="fr-CA" dirty="0"/>
                    </a:p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fr-CA" b="1" dirty="0"/>
                        <a:t>+/-</a:t>
                      </a:r>
                    </a:p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fr-CA" dirty="0"/>
                        <a:t>Tocilizumab or baricitinib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Therapeutic</a:t>
                      </a:r>
                      <a:r>
                        <a:rPr lang="fr-CA" dirty="0"/>
                        <a:t> anticoagulation can </a:t>
                      </a:r>
                      <a:r>
                        <a:rPr lang="fr-CA" dirty="0" err="1"/>
                        <a:t>be</a:t>
                      </a:r>
                      <a:r>
                        <a:rPr lang="fr-CA" dirty="0"/>
                        <a:t> </a:t>
                      </a:r>
                      <a:r>
                        <a:rPr lang="fr-CA" dirty="0" err="1"/>
                        <a:t>considered</a:t>
                      </a:r>
                      <a:endParaRPr lang="fr-CA" dirty="0"/>
                    </a:p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fr-CA" sz="1600" i="1" dirty="0"/>
                        <a:t>(if not, </a:t>
                      </a:r>
                      <a:r>
                        <a:rPr lang="fr-CA" sz="1600" i="1" dirty="0" err="1"/>
                        <a:t>thromboprophylaxis</a:t>
                      </a:r>
                      <a:r>
                        <a:rPr lang="fr-CA" sz="1600" i="1" dirty="0"/>
                        <a:t>)</a:t>
                      </a:r>
                      <a:endParaRPr lang="en-CA" sz="16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542529"/>
                  </a:ext>
                </a:extLst>
              </a:tr>
              <a:tr h="2059617"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/>
                        <a:t>Critical</a:t>
                      </a:r>
                      <a:endParaRPr lang="fr-CA" sz="2000" b="0" dirty="0"/>
                    </a:p>
                    <a:p>
                      <a:pPr algn="ctr"/>
                      <a:r>
                        <a:rPr lang="en-CA" sz="1600" b="0" i="1" dirty="0"/>
                        <a:t>Hospitalized (intensive care)</a:t>
                      </a:r>
                    </a:p>
                    <a:p>
                      <a:pPr algn="ctr"/>
                      <a:r>
                        <a:rPr lang="en-CA" sz="1600" b="0" i="1" dirty="0"/>
                        <a:t>High flow oxygen/ventilation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None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Dexamethasone</a:t>
                      </a:r>
                      <a:r>
                        <a:rPr lang="fr-CA" dirty="0"/>
                        <a:t> x 10 </a:t>
                      </a:r>
                      <a:r>
                        <a:rPr lang="fr-CA" dirty="0" err="1"/>
                        <a:t>days</a:t>
                      </a:r>
                      <a:endParaRPr lang="fr-CA" dirty="0"/>
                    </a:p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fr-CA" b="1" dirty="0"/>
                        <a:t>AND</a:t>
                      </a:r>
                    </a:p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fr-CA" dirty="0"/>
                        <a:t>Tocilizumab or baricitinib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err="1"/>
                        <a:t>Thromboprophylaxis</a:t>
                      </a:r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1864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50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F50C0E-00D2-47CD-9807-1B431B613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00" y="-533400"/>
            <a:ext cx="6715125" cy="4476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A86B5-A2DE-4B85-A49B-E02D0AF2D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575" y="34290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600" dirty="0"/>
              <a:t>Post-COVID (« long covid »)</a:t>
            </a:r>
          </a:p>
          <a:p>
            <a:pPr lvl="1"/>
            <a:r>
              <a:rPr lang="fr-CA" sz="3200" dirty="0" err="1"/>
              <a:t>We</a:t>
            </a:r>
            <a:r>
              <a:rPr lang="fr-CA" sz="3200" dirty="0"/>
              <a:t> do not know the </a:t>
            </a:r>
            <a:r>
              <a:rPr lang="fr-CA" sz="3200" dirty="0" err="1"/>
              <a:t>true</a:t>
            </a:r>
            <a:r>
              <a:rPr lang="fr-CA" sz="3200" dirty="0"/>
              <a:t> incidence</a:t>
            </a:r>
          </a:p>
          <a:p>
            <a:pPr lvl="1"/>
            <a:r>
              <a:rPr lang="fr-CA" sz="3200" dirty="0"/>
              <a:t>No </a:t>
            </a:r>
            <a:r>
              <a:rPr lang="fr-CA" sz="3200" dirty="0" err="1"/>
              <a:t>treatment</a:t>
            </a:r>
            <a:r>
              <a:rPr lang="fr-CA" sz="3200" dirty="0"/>
              <a:t> has been </a:t>
            </a:r>
            <a:r>
              <a:rPr lang="fr-CA" sz="3200" dirty="0" err="1"/>
              <a:t>shown</a:t>
            </a:r>
            <a:r>
              <a:rPr lang="fr-CA" sz="3200" dirty="0"/>
              <a:t> to </a:t>
            </a:r>
            <a:r>
              <a:rPr lang="fr-CA" sz="3200" dirty="0" err="1"/>
              <a:t>be</a:t>
            </a:r>
            <a:r>
              <a:rPr lang="fr-CA" sz="3200" dirty="0"/>
              <a:t> effective</a:t>
            </a:r>
          </a:p>
          <a:p>
            <a:pPr lvl="1"/>
            <a:endParaRPr lang="fr-CA" sz="3200" dirty="0"/>
          </a:p>
          <a:p>
            <a:endParaRPr lang="fr-CA" sz="3600" dirty="0"/>
          </a:p>
          <a:p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588911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BC97-2335-407F-B27C-C99D4070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/>
              <a:t>References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F717-5F08-4E7D-95C3-DA7E2FBE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47500" lnSpcReduction="20000"/>
          </a:bodyPr>
          <a:lstStyle/>
          <a:p>
            <a:r>
              <a:rPr lang="fr-CA" dirty="0"/>
              <a:t>Cao B et al. </a:t>
            </a:r>
            <a:r>
              <a:rPr lang="en-US" dirty="0"/>
              <a:t>A Trial of Lopinavir–Ritonavir in Adults Hospitalized with Severe Covid-19. NEJM. 2020. DOI: 10.1056/NEJMoa2001282</a:t>
            </a:r>
          </a:p>
          <a:p>
            <a:r>
              <a:rPr lang="en-US" dirty="0"/>
              <a:t>RECOVERY Collaborative Group. Convalescent plasma in patients admitted to hospital with COVID-19 (RECOVERY): a </a:t>
            </a:r>
            <a:r>
              <a:rPr lang="en-US" dirty="0" err="1"/>
              <a:t>randomised</a:t>
            </a:r>
            <a:r>
              <a:rPr lang="en-US" dirty="0"/>
              <a:t> controlled, open-label, platform trial. Lancet 2021; 397: 2049–59</a:t>
            </a:r>
          </a:p>
          <a:p>
            <a:r>
              <a:rPr lang="en-US" dirty="0"/>
              <a:t>Ventura A et al. A Randomized Trial of Convalescent Plasma in Covid-19 Severe Pneumonia. NEJM. 2021; 384:619-629. </a:t>
            </a:r>
          </a:p>
          <a:p>
            <a:r>
              <a:rPr lang="en-US" dirty="0" err="1"/>
              <a:t>Axfors</a:t>
            </a:r>
            <a:r>
              <a:rPr lang="en-US" dirty="0"/>
              <a:t> C, Schmitt AM, </a:t>
            </a:r>
            <a:r>
              <a:rPr lang="en-US" dirty="0" err="1"/>
              <a:t>Janiaud</a:t>
            </a:r>
            <a:r>
              <a:rPr lang="en-US" dirty="0"/>
              <a:t> P et al. Mortality outcomes with hydroxychloroquine and chloroquine in COVID-19 from an international collaborative meta-analysis of randomized trials. Nat </a:t>
            </a:r>
            <a:r>
              <a:rPr lang="en-US" dirty="0" err="1"/>
              <a:t>Commun</a:t>
            </a:r>
            <a:r>
              <a:rPr lang="en-US" dirty="0"/>
              <a:t> 12, 2349 (2021). </a:t>
            </a:r>
            <a:r>
              <a:rPr lang="en-US" dirty="0">
                <a:hlinkClick r:id="rId2"/>
              </a:rPr>
              <a:t>https://doi.org/10.1038/s41467-021-22446-z</a:t>
            </a:r>
            <a:endParaRPr lang="en-US" dirty="0"/>
          </a:p>
          <a:p>
            <a:r>
              <a:rPr lang="en-US" dirty="0"/>
              <a:t>Tardif JC et al. Colchicine for community-treated patients with COVID-19 (COLCORONA): a phase 3, </a:t>
            </a:r>
            <a:r>
              <a:rPr lang="en-US" dirty="0" err="1"/>
              <a:t>randomised</a:t>
            </a:r>
            <a:r>
              <a:rPr lang="en-US" dirty="0"/>
              <a:t>, double-blinded, adaptive, placebo-controlled, </a:t>
            </a:r>
            <a:r>
              <a:rPr lang="en-US" dirty="0" err="1"/>
              <a:t>multicentre</a:t>
            </a:r>
            <a:r>
              <a:rPr lang="en-US" dirty="0"/>
              <a:t> trial. Lancet. 2021: doi.org/10.1016/S2213-2600(21)00222-8 </a:t>
            </a:r>
          </a:p>
          <a:p>
            <a:r>
              <a:rPr lang="en-US" dirty="0"/>
              <a:t>Reis G et al (TOGETHER Investigators). Effect of Early Treatment with Ivermectin among Patients with Covid-19. NEJM </a:t>
            </a:r>
            <a:r>
              <a:rPr lang="pt-BR" dirty="0"/>
              <a:t>2022; 386:1721-1731. DOI: 10.1056/NEJMoa2115869</a:t>
            </a:r>
          </a:p>
          <a:p>
            <a:r>
              <a:rPr lang="en-US" dirty="0"/>
              <a:t>Marconi VC et al. Efficacy and safety of baricitinib for the treatment of </a:t>
            </a:r>
            <a:r>
              <a:rPr lang="en-US" dirty="0" err="1"/>
              <a:t>hospitalised</a:t>
            </a:r>
            <a:r>
              <a:rPr lang="en-US" dirty="0"/>
              <a:t> adults with COVID-19 (COV-BARRIER): a </a:t>
            </a:r>
            <a:r>
              <a:rPr lang="en-US" dirty="0" err="1"/>
              <a:t>randomised</a:t>
            </a:r>
            <a:r>
              <a:rPr lang="en-US" dirty="0"/>
              <a:t>, double-blind, parallel-group, placebo-controlled phase 3 trial. Lancet Respir Med 2021; 9: 1407–18</a:t>
            </a:r>
          </a:p>
          <a:p>
            <a:r>
              <a:rPr lang="en-US" dirty="0"/>
              <a:t>RECOVERY Collaborative Group. Baricitinib in patients admitted to hospital with COVID-19 (RECOVERY): a </a:t>
            </a:r>
            <a:r>
              <a:rPr lang="en-US" dirty="0" err="1"/>
              <a:t>randomised</a:t>
            </a:r>
            <a:r>
              <a:rPr lang="en-US" dirty="0"/>
              <a:t>, controlled, open-label, platform trial and updated meta-analysis. Lancet 2022; 400: 359–68</a:t>
            </a:r>
          </a:p>
          <a:p>
            <a:r>
              <a:rPr lang="en-US" dirty="0"/>
              <a:t>Reis et al (TOGETHER Investigators). Effect of early treatment with fluvoxamine on risk of emergency care and </a:t>
            </a:r>
            <a:r>
              <a:rPr lang="en-US" dirty="0" err="1"/>
              <a:t>hospitalisation</a:t>
            </a:r>
            <a:r>
              <a:rPr lang="en-US" dirty="0"/>
              <a:t> among patients with COVID-19: the TOGETHER </a:t>
            </a:r>
            <a:r>
              <a:rPr lang="en-US" dirty="0" err="1"/>
              <a:t>randomised</a:t>
            </a:r>
            <a:r>
              <a:rPr lang="en-US" dirty="0"/>
              <a:t>, platform clinical trial. Lancet Glob Health 2021. </a:t>
            </a:r>
            <a:r>
              <a:rPr lang="en-US" dirty="0">
                <a:hlinkClick r:id="rId3"/>
              </a:rPr>
              <a:t>https://doi.org/10.1016/S2214-109X(21)00448-4</a:t>
            </a:r>
            <a:r>
              <a:rPr lang="en-US" dirty="0"/>
              <a:t> </a:t>
            </a:r>
          </a:p>
          <a:p>
            <a:r>
              <a:rPr lang="en-US" dirty="0"/>
              <a:t>Bramante CT et al (COVID-OUT Trial Team). Randomized Trial of Metformin, Ivermectin, and Fluvoxamine for Covid-19. N </a:t>
            </a:r>
            <a:r>
              <a:rPr lang="en-US" dirty="0" err="1"/>
              <a:t>Engl</a:t>
            </a:r>
            <a:r>
              <a:rPr lang="en-US" dirty="0"/>
              <a:t> J Med 2022;387:599-610.</a:t>
            </a:r>
            <a:endParaRPr lang="pt-BR" dirty="0"/>
          </a:p>
          <a:p>
            <a:r>
              <a:rPr lang="en-US" dirty="0"/>
              <a:t>Hammond J et al (EPIC-HR Investigators). Oral Nirmatrelvir for High-Risk, </a:t>
            </a:r>
            <a:r>
              <a:rPr lang="en-US" dirty="0" err="1"/>
              <a:t>Nonhospitalized</a:t>
            </a:r>
            <a:r>
              <a:rPr lang="en-US" dirty="0"/>
              <a:t> Adults with Covid-19. N </a:t>
            </a:r>
            <a:r>
              <a:rPr lang="en-US" dirty="0" err="1"/>
              <a:t>Engl</a:t>
            </a:r>
            <a:r>
              <a:rPr lang="en-US" dirty="0"/>
              <a:t> J Med 2022; 386:1397-1408</a:t>
            </a:r>
          </a:p>
          <a:p>
            <a:r>
              <a:rPr lang="en-US" dirty="0" err="1"/>
              <a:t>Komorowski</a:t>
            </a:r>
            <a:r>
              <a:rPr lang="en-US" dirty="0"/>
              <a:t> AS, Tseng A, </a:t>
            </a:r>
            <a:r>
              <a:rPr lang="en-US" dirty="0" err="1"/>
              <a:t>Vandersluis</a:t>
            </a:r>
            <a:r>
              <a:rPr lang="en-US" dirty="0"/>
              <a:t> S, et al. Evidence-based recommendations on the use of nirmatrelvir/ritonavir (Paxlovid) for adults in Ontario. Science Briefs of the Ontario COVID-19 Science Advisory Table. 2022;3(57). https://doi.org/10.47326/ocsat.2022.03.57.1.0</a:t>
            </a:r>
          </a:p>
          <a:p>
            <a:r>
              <a:rPr lang="en-US" dirty="0"/>
              <a:t>Ganatra S, et al. Oral Nirmatrelvir and Ritonavir in Non-hospitalized Vaccinated Patients with Covid-19. Clin Infect Dis. 2022.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cid</a:t>
            </a:r>
            <a:r>
              <a:rPr lang="en-US" dirty="0"/>
              <a:t>/ciac673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3494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DE1BA-79DC-45DE-82B9-2292BDEA2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r="1048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5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940B-F283-473A-B97B-DFDDD9A0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Madness at the </a:t>
            </a:r>
            <a:r>
              <a:rPr lang="fr-CA" b="1" dirty="0" err="1"/>
              <a:t>outset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A299F-E8DB-4E6E-93D8-22F982DC1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/>
              <a:t>Pandemic</a:t>
            </a:r>
            <a:r>
              <a:rPr lang="fr-CA" dirty="0"/>
              <a:t> </a:t>
            </a:r>
            <a:r>
              <a:rPr lang="fr-CA" dirty="0" err="1"/>
              <a:t>unmatched</a:t>
            </a:r>
            <a:r>
              <a:rPr lang="fr-CA" dirty="0"/>
              <a:t> </a:t>
            </a:r>
            <a:r>
              <a:rPr lang="fr-CA" dirty="0" err="1"/>
              <a:t>since</a:t>
            </a:r>
            <a:r>
              <a:rPr lang="fr-CA" dirty="0"/>
              <a:t> 1918</a:t>
            </a:r>
          </a:p>
          <a:p>
            <a:endParaRPr lang="fr-CA" dirty="0"/>
          </a:p>
          <a:p>
            <a:r>
              <a:rPr lang="fr-CA" dirty="0">
                <a:sym typeface="Wingdings" panose="05000000000000000000" pitchFamily="2" charset="2"/>
              </a:rPr>
              <a:t>   Stress</a:t>
            </a:r>
          </a:p>
          <a:p>
            <a:endParaRPr lang="fr-CA" dirty="0">
              <a:sym typeface="Wingdings" panose="05000000000000000000" pitchFamily="2" charset="2"/>
            </a:endParaRPr>
          </a:p>
          <a:p>
            <a:r>
              <a:rPr lang="fr-CA" dirty="0">
                <a:sym typeface="Wingdings" panose="05000000000000000000" pitchFamily="2" charset="2"/>
              </a:rPr>
              <a:t>A </a:t>
            </a:r>
            <a:r>
              <a:rPr lang="fr-CA" dirty="0" err="1">
                <a:sym typeface="Wingdings" panose="05000000000000000000" pitchFamily="2" charset="2"/>
              </a:rPr>
              <a:t>desire</a:t>
            </a:r>
            <a:r>
              <a:rPr lang="fr-CA" dirty="0">
                <a:sym typeface="Wingdings" panose="05000000000000000000" pitchFamily="2" charset="2"/>
              </a:rPr>
              <a:t> to </a:t>
            </a:r>
            <a:r>
              <a:rPr lang="fr-CA" dirty="0" err="1">
                <a:sym typeface="Wingdings" panose="05000000000000000000" pitchFamily="2" charset="2"/>
              </a:rPr>
              <a:t>be</a:t>
            </a:r>
            <a:r>
              <a:rPr lang="fr-CA" dirty="0">
                <a:sym typeface="Wingdings" panose="05000000000000000000" pitchFamily="2" charset="2"/>
              </a:rPr>
              <a:t> </a:t>
            </a:r>
            <a:r>
              <a:rPr lang="en-CA" dirty="0">
                <a:sym typeface="Wingdings" panose="05000000000000000000" pitchFamily="2" charset="2"/>
              </a:rPr>
              <a:t>able to offer </a:t>
            </a:r>
            <a:r>
              <a:rPr lang="en-CA" b="1" dirty="0">
                <a:sym typeface="Wingdings" panose="05000000000000000000" pitchFamily="2" charset="2"/>
              </a:rPr>
              <a:t>“something” </a:t>
            </a:r>
            <a:r>
              <a:rPr lang="en-CA" dirty="0">
                <a:sym typeface="Wingdings" panose="05000000000000000000" pitchFamily="2" charset="2"/>
              </a:rPr>
              <a:t>to patients</a:t>
            </a:r>
          </a:p>
          <a:p>
            <a:endParaRPr lang="fr-CA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065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0FFE0-0026-4392-91D5-03DE29A66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How do </a:t>
            </a:r>
            <a:r>
              <a:rPr lang="fr-CA" b="1" dirty="0" err="1"/>
              <a:t>you</a:t>
            </a:r>
            <a:r>
              <a:rPr lang="fr-CA" b="1" dirty="0"/>
              <a:t> </a:t>
            </a:r>
            <a:r>
              <a:rPr lang="fr-CA" b="1" dirty="0" err="1"/>
              <a:t>prepare</a:t>
            </a:r>
            <a:r>
              <a:rPr lang="fr-CA" b="1" dirty="0"/>
              <a:t> for the </a:t>
            </a:r>
            <a:r>
              <a:rPr lang="fr-CA" b="1" dirty="0" err="1"/>
              <a:t>unknown</a:t>
            </a:r>
            <a:r>
              <a:rPr lang="fr-CA" b="1" dirty="0"/>
              <a:t>?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BF262-28D3-459C-BD20-66DCB99B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1100"/>
          </a:xfrm>
        </p:spPr>
        <p:txBody>
          <a:bodyPr>
            <a:normAutofit/>
          </a:bodyPr>
          <a:lstStyle/>
          <a:p>
            <a:r>
              <a:rPr lang="fr-CA" dirty="0" err="1"/>
              <a:t>Initially</a:t>
            </a:r>
            <a:r>
              <a:rPr lang="fr-CA" dirty="0"/>
              <a:t>, </a:t>
            </a:r>
            <a:r>
              <a:rPr lang="fr-CA" dirty="0" err="1"/>
              <a:t>based</a:t>
            </a:r>
            <a:r>
              <a:rPr lang="fr-CA" dirty="0"/>
              <a:t> </a:t>
            </a:r>
            <a:r>
              <a:rPr lang="fr-CA" dirty="0" err="1"/>
              <a:t>recommendations</a:t>
            </a:r>
            <a:r>
              <a:rPr lang="fr-CA" dirty="0"/>
              <a:t> on </a:t>
            </a:r>
            <a:r>
              <a:rPr lang="fr-CA" dirty="0" err="1"/>
              <a:t>similar</a:t>
            </a:r>
            <a:r>
              <a:rPr lang="fr-CA" dirty="0"/>
              <a:t> </a:t>
            </a:r>
            <a:r>
              <a:rPr lang="fr-CA" dirty="0" err="1"/>
              <a:t>diseases</a:t>
            </a:r>
            <a:r>
              <a:rPr lang="fr-CA" dirty="0"/>
              <a:t>…</a:t>
            </a:r>
          </a:p>
          <a:p>
            <a:pPr lvl="1"/>
            <a:r>
              <a:rPr lang="fr-CA" dirty="0"/>
              <a:t>SARS </a:t>
            </a:r>
          </a:p>
          <a:p>
            <a:pPr lvl="1"/>
            <a:r>
              <a:rPr lang="fr-CA" dirty="0"/>
              <a:t>Influenza</a:t>
            </a:r>
          </a:p>
          <a:p>
            <a:pPr lvl="1"/>
            <a:endParaRPr lang="fr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b="1" dirty="0"/>
              <a:t>And repurposing treatments that were already available…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1AC0B-6681-4E95-92C6-20885282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78" y="3212876"/>
            <a:ext cx="8990092" cy="24868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7D1A6C-3521-4E77-9EC1-A568B05E1D33}"/>
              </a:ext>
            </a:extLst>
          </p:cNvPr>
          <p:cNvSpPr/>
          <p:nvPr/>
        </p:nvSpPr>
        <p:spPr>
          <a:xfrm>
            <a:off x="2227152" y="4276175"/>
            <a:ext cx="9126648" cy="1558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27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C402-6856-43AA-ABDA-4648C2D0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Timeline – </a:t>
            </a:r>
            <a:r>
              <a:rPr lang="fr-CA" b="1" dirty="0" err="1"/>
              <a:t>Treatments</a:t>
            </a:r>
            <a:r>
              <a:rPr lang="fr-CA" b="1" dirty="0"/>
              <a:t> for COVID-19</a:t>
            </a:r>
            <a:endParaRPr lang="en-CA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3308F-B0AC-44C9-B453-63E9C9A25E63}"/>
              </a:ext>
            </a:extLst>
          </p:cNvPr>
          <p:cNvSpPr/>
          <p:nvPr/>
        </p:nvSpPr>
        <p:spPr>
          <a:xfrm>
            <a:off x="161453" y="3429000"/>
            <a:ext cx="11869093" cy="66090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61FA-1CEA-454D-B444-8F19D223A1BD}"/>
              </a:ext>
            </a:extLst>
          </p:cNvPr>
          <p:cNvSpPr txBox="1"/>
          <p:nvPr/>
        </p:nvSpPr>
        <p:spPr>
          <a:xfrm>
            <a:off x="161453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A02D1-A5AC-42B3-A13E-FE07DA5F6285}"/>
              </a:ext>
            </a:extLst>
          </p:cNvPr>
          <p:cNvSpPr txBox="1"/>
          <p:nvPr/>
        </p:nvSpPr>
        <p:spPr>
          <a:xfrm>
            <a:off x="5268068" y="35747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2021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C81BB-690A-419C-981B-4649A156257C}"/>
              </a:ext>
            </a:extLst>
          </p:cNvPr>
          <p:cNvSpPr txBox="1"/>
          <p:nvPr/>
        </p:nvSpPr>
        <p:spPr>
          <a:xfrm>
            <a:off x="10374683" y="35625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2022</a:t>
            </a:r>
            <a:endParaRPr lang="en-CA" dirty="0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D28C79F-51CF-4A21-973E-76463129CF67}"/>
              </a:ext>
            </a:extLst>
          </p:cNvPr>
          <p:cNvSpPr/>
          <p:nvPr/>
        </p:nvSpPr>
        <p:spPr>
          <a:xfrm rot="5400000">
            <a:off x="-213289" y="4406648"/>
            <a:ext cx="1176951" cy="227400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rbage with solid fill">
            <a:extLst>
              <a:ext uri="{FF2B5EF4-FFF2-40B4-BE49-F238E27FC236}">
                <a16:creationId xmlns:a16="http://schemas.microsoft.com/office/drawing/2014/main" id="{7C720F26-C816-4149-ADBD-EF6725942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44" y="4663364"/>
            <a:ext cx="660904" cy="6609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FF26E7-222B-4489-B077-3DD9E85DEE6C}"/>
              </a:ext>
            </a:extLst>
          </p:cNvPr>
          <p:cNvSpPr txBox="1"/>
          <p:nvPr/>
        </p:nvSpPr>
        <p:spPr>
          <a:xfrm>
            <a:off x="1144648" y="4793761"/>
            <a:ext cx="4268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The trash can of initial </a:t>
            </a:r>
            <a:r>
              <a:rPr lang="fr-CA" sz="2000" b="1" dirty="0" err="1"/>
              <a:t>treatments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257795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18E5-B785-4390-8982-7678BD4E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The trash can of initial </a:t>
            </a:r>
            <a:r>
              <a:rPr lang="fr-CA" b="1" dirty="0" err="1"/>
              <a:t>treatments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B4443-5A2C-414E-AB0A-013BE4516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517"/>
            <a:ext cx="10515600" cy="4565446"/>
          </a:xfrm>
        </p:spPr>
        <p:txBody>
          <a:bodyPr/>
          <a:lstStyle/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9DC34-065D-4CA9-9CC9-E08945B1A81F}"/>
              </a:ext>
            </a:extLst>
          </p:cNvPr>
          <p:cNvSpPr txBox="1"/>
          <p:nvPr/>
        </p:nvSpPr>
        <p:spPr>
          <a:xfrm>
            <a:off x="9995026" y="6488668"/>
            <a:ext cx="228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Cao et al. NEJM. 2020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A37AA-8548-4BE2-BD3F-BC29D642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367" y="1439108"/>
            <a:ext cx="4537266" cy="1497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B0CB1-4125-49CC-A51C-37748C86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025" y="2953637"/>
            <a:ext cx="8145949" cy="3395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C2A644-0D90-42BD-ABB5-C606A893ABFA}"/>
              </a:ext>
            </a:extLst>
          </p:cNvPr>
          <p:cNvSpPr/>
          <p:nvPr/>
        </p:nvSpPr>
        <p:spPr>
          <a:xfrm>
            <a:off x="2100404" y="3711921"/>
            <a:ext cx="8068570" cy="10230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731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e54d3833-d925-4520-8c74-bbfc0ba0385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8719</TotalTime>
  <Words>1911</Words>
  <Application>Microsoft Office PowerPoint</Application>
  <PresentationFormat>Widescreen</PresentationFormat>
  <Paragraphs>382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Arial</vt:lpstr>
      <vt:lpstr>Calibri</vt:lpstr>
      <vt:lpstr>Calibri Light</vt:lpstr>
      <vt:lpstr>Quattrocento Sans</vt:lpstr>
      <vt:lpstr>Segoe UI Web (West European)</vt:lpstr>
      <vt:lpstr>Office Theme</vt:lpstr>
      <vt:lpstr>Treatment of COVID-19: A Journey Through Time</vt:lpstr>
      <vt:lpstr>Disclosures</vt:lpstr>
      <vt:lpstr>Learning Objectives</vt:lpstr>
      <vt:lpstr>Madness at the beginning of the pandemic</vt:lpstr>
      <vt:lpstr>PowerPoint Presentation</vt:lpstr>
      <vt:lpstr>Madness at the outset</vt:lpstr>
      <vt:lpstr>How do you prepare for the unknown?</vt:lpstr>
      <vt:lpstr>Timeline – Treatments for COVID-19</vt:lpstr>
      <vt:lpstr>The trash can of initial treatments</vt:lpstr>
      <vt:lpstr>The trash can of initial treatments</vt:lpstr>
      <vt:lpstr>PowerPoint Presentation</vt:lpstr>
      <vt:lpstr>PowerPoint Presentation</vt:lpstr>
      <vt:lpstr>The trash can of initial treatments</vt:lpstr>
      <vt:lpstr>PowerPoint Presentation</vt:lpstr>
      <vt:lpstr>Evidence-based practice</vt:lpstr>
      <vt:lpstr>PowerPoint Presentation</vt:lpstr>
      <vt:lpstr>Deficiencies in evidence-based practice</vt:lpstr>
      <vt:lpstr>Back to basics</vt:lpstr>
      <vt:lpstr>Clinical Trials       vs.       Adaptive studies</vt:lpstr>
      <vt:lpstr>Adaptive Platform Studies</vt:lpstr>
      <vt:lpstr>Platform studies in COVID-19</vt:lpstr>
      <vt:lpstr>Timeline – Treatments for COVID-19</vt:lpstr>
      <vt:lpstr>Corticosteroids</vt:lpstr>
      <vt:lpstr>PowerPoint Presentation</vt:lpstr>
      <vt:lpstr>PowerPoint Presentation</vt:lpstr>
      <vt:lpstr>PowerPoint Presentation</vt:lpstr>
      <vt:lpstr>Timeline – Treatments for COVID-19</vt:lpstr>
      <vt:lpstr>PowerPoint Presentation</vt:lpstr>
      <vt:lpstr>PowerPoint Presentation</vt:lpstr>
      <vt:lpstr>Timeline – Treatments for COVID-19</vt:lpstr>
      <vt:lpstr>Colchicine - COLCORONA</vt:lpstr>
      <vt:lpstr>PowerPoint Presentation</vt:lpstr>
      <vt:lpstr>PowerPoint Presentation</vt:lpstr>
      <vt:lpstr>PowerPoint Presentation</vt:lpstr>
      <vt:lpstr>Timeline – Treatments for COVID-19</vt:lpstr>
      <vt:lpstr>Baricitinib</vt:lpstr>
      <vt:lpstr>PowerPoint Presentation</vt:lpstr>
      <vt:lpstr>Timeline – Treatments for COVID-19</vt:lpstr>
      <vt:lpstr>Anticoagulation</vt:lpstr>
      <vt:lpstr>Timeline – Treatments for COVID-19</vt:lpstr>
      <vt:lpstr>mAbs anti-SARS-CoV-2</vt:lpstr>
      <vt:lpstr>Anti-SARS-CoV-2 mAbs </vt:lpstr>
      <vt:lpstr>Fluvoxamine</vt:lpstr>
      <vt:lpstr>Timeline – Treatments for COVID-19</vt:lpstr>
      <vt:lpstr>Remdesivir</vt:lpstr>
      <vt:lpstr>PowerPoint Presentation</vt:lpstr>
      <vt:lpstr>PowerPoint Presentation</vt:lpstr>
      <vt:lpstr>PowerPoint Presentation</vt:lpstr>
      <vt:lpstr>PowerPoint Presentation</vt:lpstr>
      <vt:lpstr>Nirmatrelvir/ritonavir</vt:lpstr>
      <vt:lpstr>Nirmatrelvir/ritonavir</vt:lpstr>
      <vt:lpstr>EPIC-SR</vt:lpstr>
      <vt:lpstr>Nirmatrelvir/ritonavir</vt:lpstr>
      <vt:lpstr>Nirmatrelvir/ritonavir</vt:lpstr>
      <vt:lpstr>Treatment protocols</vt:lpstr>
      <vt:lpstr>PowerPoint Presentation</vt:lpstr>
      <vt:lpstr>PowerPoint Presentation</vt:lpstr>
      <vt:lpstr>References</vt:lpstr>
      <vt:lpstr>PowerPoint Presentation</vt:lpstr>
    </vt:vector>
  </TitlesOfParts>
  <Company>Province of New Brunswick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traitement de la COVID-19: un voyage à travers le temps</dc:title>
  <dc:creator>Landry, Daniel (VitaliteNB)</dc:creator>
  <cp:lastModifiedBy>Landry, Daniel (VitaliteNB)</cp:lastModifiedBy>
  <cp:revision>207</cp:revision>
  <dcterms:created xsi:type="dcterms:W3CDTF">2022-09-06T16:59:40Z</dcterms:created>
  <dcterms:modified xsi:type="dcterms:W3CDTF">2022-12-13T14:20:04Z</dcterms:modified>
</cp:coreProperties>
</file>