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292" r:id="rId5"/>
    <p:sldId id="322" r:id="rId6"/>
    <p:sldId id="299" r:id="rId7"/>
    <p:sldId id="303" r:id="rId8"/>
    <p:sldId id="320" r:id="rId9"/>
    <p:sldId id="300" r:id="rId10"/>
    <p:sldId id="324" r:id="rId11"/>
    <p:sldId id="319" r:id="rId12"/>
    <p:sldId id="323" r:id="rId13"/>
    <p:sldId id="317" r:id="rId14"/>
    <p:sldId id="326" r:id="rId15"/>
    <p:sldId id="304" r:id="rId16"/>
    <p:sldId id="305" r:id="rId17"/>
    <p:sldId id="307" r:id="rId18"/>
    <p:sldId id="316" r:id="rId19"/>
    <p:sldId id="325" r:id="rId20"/>
    <p:sldId id="329" r:id="rId21"/>
    <p:sldId id="309" r:id="rId22"/>
    <p:sldId id="327" r:id="rId23"/>
    <p:sldId id="333" r:id="rId24"/>
    <p:sldId id="332" r:id="rId25"/>
    <p:sldId id="311" r:id="rId26"/>
    <p:sldId id="312" r:id="rId27"/>
    <p:sldId id="334" r:id="rId28"/>
    <p:sldId id="313" r:id="rId29"/>
    <p:sldId id="336" r:id="rId30"/>
    <p:sldId id="337" r:id="rId31"/>
    <p:sldId id="315" r:id="rId32"/>
    <p:sldId id="338" r:id="rId33"/>
    <p:sldId id="340" r:id="rId34"/>
    <p:sldId id="339" r:id="rId35"/>
    <p:sldId id="341" r:id="rId36"/>
    <p:sldId id="330" r:id="rId37"/>
    <p:sldId id="343" r:id="rId38"/>
    <p:sldId id="350" r:id="rId39"/>
    <p:sldId id="347" r:id="rId40"/>
    <p:sldId id="351" r:id="rId41"/>
    <p:sldId id="352" r:id="rId42"/>
    <p:sldId id="348" r:id="rId43"/>
    <p:sldId id="349" r:id="rId44"/>
    <p:sldId id="353" r:id="rId45"/>
    <p:sldId id="354" r:id="rId46"/>
    <p:sldId id="289" r:id="rId47"/>
    <p:sldId id="318" r:id="rId4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C00"/>
    <a:srgbClr val="44678D"/>
    <a:srgbClr val="446992"/>
    <a:srgbClr val="AEC2D8"/>
    <a:srgbClr val="98432A"/>
    <a:srgbClr val="D84400"/>
    <a:srgbClr val="263E5A"/>
    <a:srgbClr val="D6E0EB"/>
    <a:srgbClr val="728DAB"/>
    <a:srgbClr val="C9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1588" autoAdjust="0"/>
  </p:normalViewPr>
  <p:slideViewPr>
    <p:cSldViewPr snapToGrid="0" showGuides="1">
      <p:cViewPr varScale="1">
        <p:scale>
          <a:sx n="61" d="100"/>
          <a:sy n="61" d="100"/>
        </p:scale>
        <p:origin x="868" y="52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-1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0068"/>
    </p:cViewPr>
  </p:sorterViewPr>
  <p:notesViewPr>
    <p:cSldViewPr snapToGrid="0">
      <p:cViewPr varScale="1">
        <p:scale>
          <a:sx n="122" d="100"/>
          <a:sy n="122" d="100"/>
        </p:scale>
        <p:origin x="60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B7EA78-671C-4BAB-8F62-90C319D34505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A66FF8DD-6D73-4F48-83DC-AA4A3EDC25BF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CA" sz="2800" b="1" dirty="0">
              <a:latin typeface="+mj-lt"/>
            </a:rPr>
            <a:t>Kalydeco</a:t>
          </a:r>
          <a:r>
            <a:rPr lang="en-CA" sz="2800" dirty="0">
              <a:latin typeface="+mj-lt"/>
            </a:rPr>
            <a:t> </a:t>
          </a:r>
          <a:r>
            <a:rPr lang="en-CA" sz="2000" dirty="0">
              <a:latin typeface="+mj-lt"/>
            </a:rPr>
            <a:t>(ivacaftor)</a:t>
          </a:r>
          <a:endParaRPr lang="en-CA" sz="1800" dirty="0">
            <a:latin typeface="+mj-lt"/>
          </a:endParaRPr>
        </a:p>
      </dgm:t>
    </dgm:pt>
    <dgm:pt modelId="{9A538F7C-D587-4472-9E29-B7915323BD54}" type="parTrans" cxnId="{B78DB996-C09A-45B1-99B8-47D43A53BFAD}">
      <dgm:prSet/>
      <dgm:spPr/>
      <dgm:t>
        <a:bodyPr/>
        <a:lstStyle/>
        <a:p>
          <a:endParaRPr lang="en-CA"/>
        </a:p>
      </dgm:t>
    </dgm:pt>
    <dgm:pt modelId="{BAB4A080-7D8A-4F44-A51C-A70DE3811983}" type="sibTrans" cxnId="{B78DB996-C09A-45B1-99B8-47D43A53BFAD}">
      <dgm:prSet/>
      <dgm:spPr/>
      <dgm:t>
        <a:bodyPr/>
        <a:lstStyle/>
        <a:p>
          <a:endParaRPr lang="en-CA"/>
        </a:p>
      </dgm:t>
    </dgm:pt>
    <dgm:pt modelId="{CCD0080B-7F67-4091-9413-1CBC6BB8876A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sz="2800" b="1" dirty="0" err="1">
              <a:latin typeface="+mj-lt"/>
            </a:rPr>
            <a:t>Orkambi</a:t>
          </a:r>
          <a:r>
            <a:rPr lang="en-CA" sz="2400" dirty="0">
              <a:latin typeface="+mj-lt"/>
            </a:rPr>
            <a:t> </a:t>
          </a:r>
          <a:r>
            <a:rPr lang="en-CA" sz="1800" dirty="0">
              <a:latin typeface="+mj-lt"/>
            </a:rPr>
            <a:t>(lumacaftor/</a:t>
          </a:r>
          <a:br>
            <a:rPr lang="en-CA" sz="1800" dirty="0">
              <a:latin typeface="+mj-lt"/>
            </a:rPr>
          </a:br>
          <a:r>
            <a:rPr lang="en-CA" sz="1800" dirty="0">
              <a:latin typeface="+mj-lt"/>
            </a:rPr>
            <a:t>ivacaftor)</a:t>
          </a:r>
          <a:endParaRPr lang="en-CA" sz="2400" dirty="0">
            <a:latin typeface="+mj-lt"/>
          </a:endParaRPr>
        </a:p>
      </dgm:t>
    </dgm:pt>
    <dgm:pt modelId="{0F620938-DF50-449B-A08E-1FFFF8F7F498}" type="parTrans" cxnId="{941382B9-9A5C-4033-A507-500B81E3E859}">
      <dgm:prSet/>
      <dgm:spPr/>
      <dgm:t>
        <a:bodyPr/>
        <a:lstStyle/>
        <a:p>
          <a:endParaRPr lang="en-CA"/>
        </a:p>
      </dgm:t>
    </dgm:pt>
    <dgm:pt modelId="{D0911955-8C2C-42D9-AA45-C426E7D22234}" type="sibTrans" cxnId="{941382B9-9A5C-4033-A507-500B81E3E859}">
      <dgm:prSet/>
      <dgm:spPr/>
      <dgm:t>
        <a:bodyPr/>
        <a:lstStyle/>
        <a:p>
          <a:endParaRPr lang="en-CA"/>
        </a:p>
      </dgm:t>
    </dgm:pt>
    <dgm:pt modelId="{360CBA72-3DA9-43B3-B5AB-C61EC2CC3F6D}">
      <dgm:prSet phldrT="[Text]" custT="1"/>
      <dgm:spPr/>
      <dgm:t>
        <a:bodyPr/>
        <a:lstStyle/>
        <a:p>
          <a:r>
            <a:rPr lang="en-CA" sz="2800" b="1" dirty="0" err="1">
              <a:latin typeface="+mj-lt"/>
            </a:rPr>
            <a:t>Symdeko</a:t>
          </a:r>
          <a:r>
            <a:rPr lang="en-CA" sz="2400" dirty="0">
              <a:latin typeface="+mj-lt"/>
            </a:rPr>
            <a:t> </a:t>
          </a:r>
          <a:r>
            <a:rPr lang="en-CA" sz="1800" dirty="0">
              <a:latin typeface="+mj-lt"/>
            </a:rPr>
            <a:t>(</a:t>
          </a:r>
          <a:r>
            <a:rPr lang="en-CA" sz="1800" dirty="0" err="1">
              <a:latin typeface="+mj-lt"/>
            </a:rPr>
            <a:t>tezacaftor</a:t>
          </a:r>
          <a:r>
            <a:rPr lang="en-CA" sz="1800" dirty="0">
              <a:latin typeface="+mj-lt"/>
            </a:rPr>
            <a:t>/</a:t>
          </a:r>
          <a:br>
            <a:rPr lang="en-CA" sz="1800" dirty="0">
              <a:latin typeface="+mj-lt"/>
            </a:rPr>
          </a:br>
          <a:r>
            <a:rPr lang="en-CA" sz="1800" dirty="0">
              <a:latin typeface="+mj-lt"/>
            </a:rPr>
            <a:t>ivacaftor)</a:t>
          </a:r>
          <a:endParaRPr lang="en-CA" sz="2400" dirty="0">
            <a:latin typeface="+mj-lt"/>
          </a:endParaRPr>
        </a:p>
      </dgm:t>
    </dgm:pt>
    <dgm:pt modelId="{C37A9921-E3E6-48BA-8056-93F2A3690DD7}" type="parTrans" cxnId="{FBDAA549-0C54-4B7A-AC7B-B9CB67DCC6C0}">
      <dgm:prSet/>
      <dgm:spPr/>
      <dgm:t>
        <a:bodyPr/>
        <a:lstStyle/>
        <a:p>
          <a:endParaRPr lang="en-CA"/>
        </a:p>
      </dgm:t>
    </dgm:pt>
    <dgm:pt modelId="{86E09FD8-197E-4A11-9B03-EDA8EE1E9D6C}" type="sibTrans" cxnId="{FBDAA549-0C54-4B7A-AC7B-B9CB67DCC6C0}">
      <dgm:prSet/>
      <dgm:spPr/>
      <dgm:t>
        <a:bodyPr/>
        <a:lstStyle/>
        <a:p>
          <a:endParaRPr lang="en-CA"/>
        </a:p>
      </dgm:t>
    </dgm:pt>
    <dgm:pt modelId="{6179A956-E2A8-4EAE-BFF5-852415CB5DBA}">
      <dgm:prSet phldrT="[Text]" custT="1"/>
      <dgm:spPr/>
      <dgm:t>
        <a:bodyPr/>
        <a:lstStyle/>
        <a:p>
          <a:r>
            <a:rPr lang="en-CA" sz="2800" b="1" dirty="0" err="1">
              <a:latin typeface="+mj-lt"/>
            </a:rPr>
            <a:t>Trikafta</a:t>
          </a:r>
          <a:r>
            <a:rPr lang="en-CA" sz="2800" dirty="0">
              <a:latin typeface="+mj-lt"/>
            </a:rPr>
            <a:t> </a:t>
          </a:r>
          <a:r>
            <a:rPr lang="en-CA" sz="1600" dirty="0">
              <a:latin typeface="+mj-lt"/>
            </a:rPr>
            <a:t>(</a:t>
          </a:r>
          <a:r>
            <a:rPr lang="en-CA" sz="1600" dirty="0" err="1">
              <a:latin typeface="+mj-lt"/>
            </a:rPr>
            <a:t>elexacaftor</a:t>
          </a:r>
          <a:r>
            <a:rPr lang="en-CA" sz="1600" dirty="0">
              <a:latin typeface="+mj-lt"/>
            </a:rPr>
            <a:t>/</a:t>
          </a:r>
          <a:br>
            <a:rPr lang="en-CA" sz="1600" dirty="0">
              <a:latin typeface="+mj-lt"/>
            </a:rPr>
          </a:br>
          <a:r>
            <a:rPr lang="en-CA" sz="1600" dirty="0" err="1">
              <a:latin typeface="+mj-lt"/>
            </a:rPr>
            <a:t>tezacaftor</a:t>
          </a:r>
          <a:r>
            <a:rPr lang="en-CA" sz="1600" dirty="0">
              <a:latin typeface="+mj-lt"/>
            </a:rPr>
            <a:t>/ivacaftor)</a:t>
          </a:r>
          <a:endParaRPr lang="en-CA" sz="1800" dirty="0">
            <a:latin typeface="+mj-lt"/>
          </a:endParaRPr>
        </a:p>
      </dgm:t>
    </dgm:pt>
    <dgm:pt modelId="{19B867AD-7A31-46FF-96F9-E92000336A50}" type="parTrans" cxnId="{FA2FE6BF-A659-4645-BCB9-30550B2964D8}">
      <dgm:prSet/>
      <dgm:spPr/>
      <dgm:t>
        <a:bodyPr/>
        <a:lstStyle/>
        <a:p>
          <a:endParaRPr lang="en-CA"/>
        </a:p>
      </dgm:t>
    </dgm:pt>
    <dgm:pt modelId="{C567A7D8-A7C3-4CE5-A19D-DE8742FA59DF}" type="sibTrans" cxnId="{FA2FE6BF-A659-4645-BCB9-30550B2964D8}">
      <dgm:prSet/>
      <dgm:spPr/>
      <dgm:t>
        <a:bodyPr/>
        <a:lstStyle/>
        <a:p>
          <a:endParaRPr lang="en-CA"/>
        </a:p>
      </dgm:t>
    </dgm:pt>
    <dgm:pt modelId="{709171A2-CA54-4476-A016-1DCC191AE704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CA" sz="1800" dirty="0">
              <a:latin typeface="+mj-lt"/>
            </a:rPr>
            <a:t>Approved in 2012</a:t>
          </a:r>
        </a:p>
      </dgm:t>
    </dgm:pt>
    <dgm:pt modelId="{086F4D3C-C396-42E7-8371-D6E394639450}" type="parTrans" cxnId="{F113FF89-A0C3-4263-B02A-DF04A4E8CFEB}">
      <dgm:prSet/>
      <dgm:spPr/>
      <dgm:t>
        <a:bodyPr/>
        <a:lstStyle/>
        <a:p>
          <a:endParaRPr lang="en-CA"/>
        </a:p>
      </dgm:t>
    </dgm:pt>
    <dgm:pt modelId="{93CB402D-A1A7-45B4-8196-CD31BAC92FF5}" type="sibTrans" cxnId="{F113FF89-A0C3-4263-B02A-DF04A4E8CFEB}">
      <dgm:prSet/>
      <dgm:spPr/>
      <dgm:t>
        <a:bodyPr/>
        <a:lstStyle/>
        <a:p>
          <a:endParaRPr lang="en-CA"/>
        </a:p>
      </dgm:t>
    </dgm:pt>
    <dgm:pt modelId="{C5DE38EC-0FFC-47FD-9E5F-C6A871D76A7B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CA" sz="1800" dirty="0">
              <a:latin typeface="+mj-lt"/>
            </a:rPr>
            <a:t>Additional mutations approved 2014</a:t>
          </a:r>
        </a:p>
      </dgm:t>
    </dgm:pt>
    <dgm:pt modelId="{E5708442-4E1A-412A-81B3-D1DCF34799C5}" type="parTrans" cxnId="{DF43E125-0BEB-43C0-A124-625FCC872D22}">
      <dgm:prSet/>
      <dgm:spPr/>
      <dgm:t>
        <a:bodyPr/>
        <a:lstStyle/>
        <a:p>
          <a:endParaRPr lang="en-CA"/>
        </a:p>
      </dgm:t>
    </dgm:pt>
    <dgm:pt modelId="{5A5F7EC2-7065-4416-B6CF-8018C333D3B0}" type="sibTrans" cxnId="{DF43E125-0BEB-43C0-A124-625FCC872D22}">
      <dgm:prSet/>
      <dgm:spPr/>
      <dgm:t>
        <a:bodyPr/>
        <a:lstStyle/>
        <a:p>
          <a:endParaRPr lang="en-CA"/>
        </a:p>
      </dgm:t>
    </dgm:pt>
    <dgm:pt modelId="{F2FD61C9-8254-454F-8FA1-5C631B4D8336}">
      <dgm:prSet phldrT="[Text]" custT="1"/>
      <dgm:spPr/>
      <dgm:t>
        <a:bodyPr/>
        <a:lstStyle/>
        <a:p>
          <a:r>
            <a:rPr lang="en-CA" sz="1800" dirty="0">
              <a:latin typeface="+mj-lt"/>
            </a:rPr>
            <a:t>Approved in 2016</a:t>
          </a:r>
        </a:p>
      </dgm:t>
    </dgm:pt>
    <dgm:pt modelId="{E828EF8C-6EF7-48C2-8AFE-CF5E8A436E25}" type="parTrans" cxnId="{79064C9B-F109-4418-8422-2D64AB28EC76}">
      <dgm:prSet/>
      <dgm:spPr/>
      <dgm:t>
        <a:bodyPr/>
        <a:lstStyle/>
        <a:p>
          <a:endParaRPr lang="en-CA"/>
        </a:p>
      </dgm:t>
    </dgm:pt>
    <dgm:pt modelId="{58D68D9C-A7B5-48A5-8C2D-D4D751752B2D}" type="sibTrans" cxnId="{79064C9B-F109-4418-8422-2D64AB28EC76}">
      <dgm:prSet/>
      <dgm:spPr/>
      <dgm:t>
        <a:bodyPr/>
        <a:lstStyle/>
        <a:p>
          <a:endParaRPr lang="en-CA"/>
        </a:p>
      </dgm:t>
    </dgm:pt>
    <dgm:pt modelId="{3D96F6DA-32B2-4CFC-B065-D8EC00EAD6E6}">
      <dgm:prSet phldrT="[Text]" custT="1"/>
      <dgm:spPr/>
      <dgm:t>
        <a:bodyPr/>
        <a:lstStyle/>
        <a:p>
          <a:r>
            <a:rPr lang="en-CA" sz="1800" dirty="0">
              <a:latin typeface="+mj-lt"/>
            </a:rPr>
            <a:t>Approved in 2018</a:t>
          </a:r>
        </a:p>
      </dgm:t>
    </dgm:pt>
    <dgm:pt modelId="{7A435309-F7C5-44B8-88CC-A9460397B46C}" type="parTrans" cxnId="{7BA7E6BC-1EDD-47B8-A2B2-6E90F8B463AC}">
      <dgm:prSet/>
      <dgm:spPr/>
      <dgm:t>
        <a:bodyPr/>
        <a:lstStyle/>
        <a:p>
          <a:endParaRPr lang="en-CA"/>
        </a:p>
      </dgm:t>
    </dgm:pt>
    <dgm:pt modelId="{9F16F3D6-3A0D-41E9-8EA8-65DAE57C5BB1}" type="sibTrans" cxnId="{7BA7E6BC-1EDD-47B8-A2B2-6E90F8B463AC}">
      <dgm:prSet/>
      <dgm:spPr/>
      <dgm:t>
        <a:bodyPr/>
        <a:lstStyle/>
        <a:p>
          <a:endParaRPr lang="en-CA"/>
        </a:p>
      </dgm:t>
    </dgm:pt>
    <dgm:pt modelId="{75ABC836-F758-4784-8EED-C7F9DC4C32AB}">
      <dgm:prSet phldrT="[Text]" custT="1"/>
      <dgm:spPr/>
      <dgm:t>
        <a:bodyPr/>
        <a:lstStyle/>
        <a:p>
          <a:r>
            <a:rPr lang="en-CA" sz="1800" dirty="0">
              <a:latin typeface="+mj-lt"/>
            </a:rPr>
            <a:t>Approved in 2021 (12+)</a:t>
          </a:r>
        </a:p>
      </dgm:t>
    </dgm:pt>
    <dgm:pt modelId="{A53C154B-1164-4304-83AE-7CEB2489963C}" type="parTrans" cxnId="{6C296341-C3C7-4960-8110-21355D3AD65D}">
      <dgm:prSet/>
      <dgm:spPr/>
      <dgm:t>
        <a:bodyPr/>
        <a:lstStyle/>
        <a:p>
          <a:endParaRPr lang="en-CA"/>
        </a:p>
      </dgm:t>
    </dgm:pt>
    <dgm:pt modelId="{E6A601EA-4134-47E4-B96A-687DB4A62C5C}" type="sibTrans" cxnId="{6C296341-C3C7-4960-8110-21355D3AD65D}">
      <dgm:prSet/>
      <dgm:spPr/>
      <dgm:t>
        <a:bodyPr/>
        <a:lstStyle/>
        <a:p>
          <a:endParaRPr lang="en-CA"/>
        </a:p>
      </dgm:t>
    </dgm:pt>
    <dgm:pt modelId="{2B63FDFF-8A9D-4DFB-9F7C-2731602494DE}">
      <dgm:prSet phldrT="[Text]" custT="1"/>
      <dgm:spPr/>
      <dgm:t>
        <a:bodyPr/>
        <a:lstStyle/>
        <a:p>
          <a:r>
            <a:rPr lang="en-CA" sz="1800" dirty="0">
              <a:latin typeface="+mj-lt"/>
            </a:rPr>
            <a:t>Age 6+ approved 2022</a:t>
          </a:r>
        </a:p>
      </dgm:t>
    </dgm:pt>
    <dgm:pt modelId="{22A790B8-F4C4-4A7F-A2AF-8279E48072B7}" type="parTrans" cxnId="{8740FCF2-ACCA-4022-8A6A-2266ECA2A5DA}">
      <dgm:prSet/>
      <dgm:spPr/>
      <dgm:t>
        <a:bodyPr/>
        <a:lstStyle/>
        <a:p>
          <a:endParaRPr lang="en-CA"/>
        </a:p>
      </dgm:t>
    </dgm:pt>
    <dgm:pt modelId="{16C9A532-1592-4288-8279-6896CC8CD897}" type="sibTrans" cxnId="{8740FCF2-ACCA-4022-8A6A-2266ECA2A5DA}">
      <dgm:prSet/>
      <dgm:spPr/>
      <dgm:t>
        <a:bodyPr/>
        <a:lstStyle/>
        <a:p>
          <a:endParaRPr lang="en-CA"/>
        </a:p>
      </dgm:t>
    </dgm:pt>
    <dgm:pt modelId="{30F1FBCD-3953-4073-BB8D-9AF8C7920DF4}">
      <dgm:prSet phldrT="[Text]" custT="1"/>
      <dgm:spPr/>
      <dgm:t>
        <a:bodyPr/>
        <a:lstStyle/>
        <a:p>
          <a:r>
            <a:rPr lang="en-CA" sz="1800" dirty="0">
              <a:latin typeface="+mj-lt"/>
            </a:rPr>
            <a:t>National drug coverage Sept 2022</a:t>
          </a:r>
        </a:p>
      </dgm:t>
    </dgm:pt>
    <dgm:pt modelId="{9508E322-7464-4CC7-98D6-B24E1CA3AEAF}" type="parTrans" cxnId="{CB5D72B0-131D-4963-BC63-0E0DE92C0A2E}">
      <dgm:prSet/>
      <dgm:spPr/>
      <dgm:t>
        <a:bodyPr/>
        <a:lstStyle/>
        <a:p>
          <a:endParaRPr lang="en-CA"/>
        </a:p>
      </dgm:t>
    </dgm:pt>
    <dgm:pt modelId="{C3F34429-E204-40E4-8517-43638D161FC2}" type="sibTrans" cxnId="{CB5D72B0-131D-4963-BC63-0E0DE92C0A2E}">
      <dgm:prSet/>
      <dgm:spPr/>
      <dgm:t>
        <a:bodyPr/>
        <a:lstStyle/>
        <a:p>
          <a:endParaRPr lang="en-CA"/>
        </a:p>
      </dgm:t>
    </dgm:pt>
    <dgm:pt modelId="{EED10333-F17D-4E04-BE1A-04CB35AF8AD3}">
      <dgm:prSet phldrT="[Text]" custT="1"/>
      <dgm:spPr/>
      <dgm:t>
        <a:bodyPr/>
        <a:lstStyle/>
        <a:p>
          <a:r>
            <a:rPr lang="en-CA" sz="1800" dirty="0">
              <a:latin typeface="+mj-lt"/>
            </a:rPr>
            <a:t>Homozygous F508del (or heterozygous F508del + residual function mutation)</a:t>
          </a:r>
        </a:p>
      </dgm:t>
    </dgm:pt>
    <dgm:pt modelId="{720B1313-264E-4C78-A670-1035F1B2BF86}" type="parTrans" cxnId="{A00C2A73-8B6C-4205-A26A-59D4133D62BF}">
      <dgm:prSet/>
      <dgm:spPr/>
      <dgm:t>
        <a:bodyPr/>
        <a:lstStyle/>
        <a:p>
          <a:endParaRPr lang="en-CA"/>
        </a:p>
      </dgm:t>
    </dgm:pt>
    <dgm:pt modelId="{832EB592-450C-4FF3-A992-72E31656E122}" type="sibTrans" cxnId="{A00C2A73-8B6C-4205-A26A-59D4133D62BF}">
      <dgm:prSet/>
      <dgm:spPr/>
      <dgm:t>
        <a:bodyPr/>
        <a:lstStyle/>
        <a:p>
          <a:endParaRPr lang="en-CA"/>
        </a:p>
      </dgm:t>
    </dgm:pt>
    <dgm:pt modelId="{73AF2A80-9DA3-4756-8028-8DF63831EB90}">
      <dgm:prSet phldrT="[Text]" custT="1"/>
      <dgm:spPr/>
      <dgm:t>
        <a:bodyPr/>
        <a:lstStyle/>
        <a:p>
          <a:r>
            <a:rPr lang="en-CA" sz="1800" dirty="0">
              <a:latin typeface="+mj-lt"/>
            </a:rPr>
            <a:t>Heterozygous F508del</a:t>
          </a:r>
        </a:p>
      </dgm:t>
    </dgm:pt>
    <dgm:pt modelId="{F9E6BCDA-3997-4406-8613-BA6238E7B0C8}" type="parTrans" cxnId="{76CD8507-05D5-4D60-86D5-6F5A46E727DF}">
      <dgm:prSet/>
      <dgm:spPr/>
      <dgm:t>
        <a:bodyPr/>
        <a:lstStyle/>
        <a:p>
          <a:endParaRPr lang="en-CA"/>
        </a:p>
      </dgm:t>
    </dgm:pt>
    <dgm:pt modelId="{14BA767A-E7CA-4130-A0AF-2753D2174F6A}" type="sibTrans" cxnId="{76CD8507-05D5-4D60-86D5-6F5A46E727DF}">
      <dgm:prSet/>
      <dgm:spPr/>
      <dgm:t>
        <a:bodyPr/>
        <a:lstStyle/>
        <a:p>
          <a:endParaRPr lang="en-CA"/>
        </a:p>
      </dgm:t>
    </dgm:pt>
    <dgm:pt modelId="{45B671B0-7011-4CA4-BA39-AB9AC9F2BA63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CA" sz="1800" dirty="0">
              <a:latin typeface="+mj-lt"/>
            </a:rPr>
            <a:t>At least one G551D or other gating defect (10)</a:t>
          </a:r>
        </a:p>
      </dgm:t>
    </dgm:pt>
    <dgm:pt modelId="{CFB5E100-C086-4024-834F-AA87D80F3521}" type="parTrans" cxnId="{462526FA-D5C8-4D55-82E3-11FC93D432CB}">
      <dgm:prSet/>
      <dgm:spPr/>
      <dgm:t>
        <a:bodyPr/>
        <a:lstStyle/>
        <a:p>
          <a:endParaRPr lang="en-CA"/>
        </a:p>
      </dgm:t>
    </dgm:pt>
    <dgm:pt modelId="{6D718688-0E62-4CCA-AFFF-F70161AC088C}" type="sibTrans" cxnId="{462526FA-D5C8-4D55-82E3-11FC93D432CB}">
      <dgm:prSet/>
      <dgm:spPr/>
      <dgm:t>
        <a:bodyPr/>
        <a:lstStyle/>
        <a:p>
          <a:endParaRPr lang="en-CA"/>
        </a:p>
      </dgm:t>
    </dgm:pt>
    <dgm:pt modelId="{B16398FC-0AE0-493B-AF27-75EDA47D036D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CA" sz="1800" dirty="0">
              <a:latin typeface="+mj-lt"/>
            </a:rPr>
            <a:t>4% of CF population</a:t>
          </a:r>
        </a:p>
      </dgm:t>
    </dgm:pt>
    <dgm:pt modelId="{5464B1D8-82AB-4847-A801-105FCDB4426A}" type="parTrans" cxnId="{8DA282B0-57F2-405C-A161-9A24379A9065}">
      <dgm:prSet/>
      <dgm:spPr/>
      <dgm:t>
        <a:bodyPr/>
        <a:lstStyle/>
        <a:p>
          <a:endParaRPr lang="en-CA"/>
        </a:p>
      </dgm:t>
    </dgm:pt>
    <dgm:pt modelId="{C5BC85FB-07BB-45E1-81C8-0110FD065CA4}" type="sibTrans" cxnId="{8DA282B0-57F2-405C-A161-9A24379A9065}">
      <dgm:prSet/>
      <dgm:spPr/>
      <dgm:t>
        <a:bodyPr/>
        <a:lstStyle/>
        <a:p>
          <a:endParaRPr lang="en-CA"/>
        </a:p>
      </dgm:t>
    </dgm:pt>
    <dgm:pt modelId="{FED4F2D6-9E89-4E0F-8AFE-F1BC6C8DA3DB}">
      <dgm:prSet phldrT="[Text]" custT="1"/>
      <dgm:spPr/>
      <dgm:t>
        <a:bodyPr/>
        <a:lstStyle/>
        <a:p>
          <a:r>
            <a:rPr lang="en-CA" sz="1800" dirty="0">
              <a:latin typeface="+mj-lt"/>
            </a:rPr>
            <a:t>Homozygous F508del</a:t>
          </a:r>
        </a:p>
      </dgm:t>
    </dgm:pt>
    <dgm:pt modelId="{53A1AA41-E676-404A-AD88-CBAFCCA6C08B}" type="sibTrans" cxnId="{93925A73-4BDA-47A1-93B0-499508EEA639}">
      <dgm:prSet/>
      <dgm:spPr/>
      <dgm:t>
        <a:bodyPr/>
        <a:lstStyle/>
        <a:p>
          <a:endParaRPr lang="en-CA"/>
        </a:p>
      </dgm:t>
    </dgm:pt>
    <dgm:pt modelId="{609BAFDF-40DD-45B7-8974-AB5EE243836F}" type="parTrans" cxnId="{93925A73-4BDA-47A1-93B0-499508EEA639}">
      <dgm:prSet/>
      <dgm:spPr/>
      <dgm:t>
        <a:bodyPr/>
        <a:lstStyle/>
        <a:p>
          <a:endParaRPr lang="en-CA"/>
        </a:p>
      </dgm:t>
    </dgm:pt>
    <dgm:pt modelId="{8EED7255-AC7F-4FD6-8FD4-0B8DA312B47E}">
      <dgm:prSet phldrT="[Text]" custT="1"/>
      <dgm:spPr/>
      <dgm:t>
        <a:bodyPr/>
        <a:lstStyle/>
        <a:p>
          <a:r>
            <a:rPr lang="en-CA" sz="1800" dirty="0">
              <a:latin typeface="+mj-lt"/>
            </a:rPr>
            <a:t>46% of CF population</a:t>
          </a:r>
        </a:p>
      </dgm:t>
    </dgm:pt>
    <dgm:pt modelId="{A3DBCC46-12A5-42B9-8C0F-F9729A13EDC8}" type="parTrans" cxnId="{61D719E1-0690-4B60-BA90-79490C9AB759}">
      <dgm:prSet/>
      <dgm:spPr/>
      <dgm:t>
        <a:bodyPr/>
        <a:lstStyle/>
        <a:p>
          <a:endParaRPr lang="en-CA"/>
        </a:p>
      </dgm:t>
    </dgm:pt>
    <dgm:pt modelId="{7358DC73-B59C-4542-BE68-F2E2EAB93D5C}" type="sibTrans" cxnId="{61D719E1-0690-4B60-BA90-79490C9AB759}">
      <dgm:prSet/>
      <dgm:spPr/>
      <dgm:t>
        <a:bodyPr/>
        <a:lstStyle/>
        <a:p>
          <a:endParaRPr lang="en-CA"/>
        </a:p>
      </dgm:t>
    </dgm:pt>
    <dgm:pt modelId="{6A0F04EC-FCB9-4B69-97F6-2A016B7A0D2C}">
      <dgm:prSet phldrT="[Text]" custT="1"/>
      <dgm:spPr/>
      <dgm:t>
        <a:bodyPr/>
        <a:lstStyle/>
        <a:p>
          <a:r>
            <a:rPr lang="en-CA" sz="1800" dirty="0">
              <a:latin typeface="+mj-lt"/>
            </a:rPr>
            <a:t>50% of CF population</a:t>
          </a:r>
        </a:p>
      </dgm:t>
    </dgm:pt>
    <dgm:pt modelId="{01C37214-7C10-495A-A9DE-C69C853404CB}" type="parTrans" cxnId="{EDE840C6-A36A-4E83-9A43-495DC6846F15}">
      <dgm:prSet/>
      <dgm:spPr/>
      <dgm:t>
        <a:bodyPr/>
        <a:lstStyle/>
        <a:p>
          <a:endParaRPr lang="en-CA"/>
        </a:p>
      </dgm:t>
    </dgm:pt>
    <dgm:pt modelId="{8DC41607-F203-4D77-8B4F-53E2D68415B2}" type="sibTrans" cxnId="{EDE840C6-A36A-4E83-9A43-495DC6846F15}">
      <dgm:prSet/>
      <dgm:spPr/>
      <dgm:t>
        <a:bodyPr/>
        <a:lstStyle/>
        <a:p>
          <a:endParaRPr lang="en-CA"/>
        </a:p>
      </dgm:t>
    </dgm:pt>
    <dgm:pt modelId="{FC4F7B7C-8839-48D4-B622-8D59EECDAF4E}">
      <dgm:prSet phldrT="[Text]" custT="1"/>
      <dgm:spPr/>
      <dgm:t>
        <a:bodyPr/>
        <a:lstStyle/>
        <a:p>
          <a:r>
            <a:rPr lang="en-CA" sz="1800" dirty="0">
              <a:latin typeface="+mj-lt"/>
            </a:rPr>
            <a:t>90% of CF population</a:t>
          </a:r>
        </a:p>
      </dgm:t>
    </dgm:pt>
    <dgm:pt modelId="{2384B659-6294-4364-987E-8AA46A7F3133}" type="parTrans" cxnId="{93A84AFE-60D2-4422-BE89-5F5EC5C102A3}">
      <dgm:prSet/>
      <dgm:spPr/>
      <dgm:t>
        <a:bodyPr/>
        <a:lstStyle/>
        <a:p>
          <a:endParaRPr lang="en-CA"/>
        </a:p>
      </dgm:t>
    </dgm:pt>
    <dgm:pt modelId="{9C3C699B-76E0-4B63-85BC-5EF9E469C2F4}" type="sibTrans" cxnId="{93A84AFE-60D2-4422-BE89-5F5EC5C102A3}">
      <dgm:prSet/>
      <dgm:spPr/>
      <dgm:t>
        <a:bodyPr/>
        <a:lstStyle/>
        <a:p>
          <a:endParaRPr lang="en-CA"/>
        </a:p>
      </dgm:t>
    </dgm:pt>
    <dgm:pt modelId="{BF744E2E-12ED-4622-AFC0-8A563ADF5CA5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CA" sz="1800" dirty="0">
              <a:latin typeface="+mj-lt"/>
            </a:rPr>
            <a:t>4 months or older</a:t>
          </a:r>
        </a:p>
      </dgm:t>
    </dgm:pt>
    <dgm:pt modelId="{20C30F5B-DEBE-48BC-880D-880568384F0C}" type="parTrans" cxnId="{AD5A01DC-A665-4A00-BD69-920CFF794836}">
      <dgm:prSet/>
      <dgm:spPr/>
      <dgm:t>
        <a:bodyPr/>
        <a:lstStyle/>
        <a:p>
          <a:endParaRPr lang="en-CA"/>
        </a:p>
      </dgm:t>
    </dgm:pt>
    <dgm:pt modelId="{8F679472-6FC8-4397-A5A9-B8B734E19AEB}" type="sibTrans" cxnId="{AD5A01DC-A665-4A00-BD69-920CFF794836}">
      <dgm:prSet/>
      <dgm:spPr/>
      <dgm:t>
        <a:bodyPr/>
        <a:lstStyle/>
        <a:p>
          <a:endParaRPr lang="en-CA"/>
        </a:p>
      </dgm:t>
    </dgm:pt>
    <dgm:pt modelId="{3E2FE384-7691-496F-852A-9C4B996A1429}">
      <dgm:prSet phldrT="[Text]" custT="1"/>
      <dgm:spPr/>
      <dgm:t>
        <a:bodyPr/>
        <a:lstStyle/>
        <a:p>
          <a:r>
            <a:rPr lang="en-CA" sz="1800" dirty="0">
              <a:latin typeface="+mj-lt"/>
            </a:rPr>
            <a:t>1 year or older</a:t>
          </a:r>
        </a:p>
      </dgm:t>
    </dgm:pt>
    <dgm:pt modelId="{141A42FA-BA5B-4B5A-8A8C-A825A9C636D3}" type="parTrans" cxnId="{7504DACE-93D1-44E0-9A56-929AAB0CA8F3}">
      <dgm:prSet/>
      <dgm:spPr/>
      <dgm:t>
        <a:bodyPr/>
        <a:lstStyle/>
        <a:p>
          <a:endParaRPr lang="en-CA"/>
        </a:p>
      </dgm:t>
    </dgm:pt>
    <dgm:pt modelId="{3C631574-B4F7-44D9-BF49-54ADC8BE8B30}" type="sibTrans" cxnId="{7504DACE-93D1-44E0-9A56-929AAB0CA8F3}">
      <dgm:prSet/>
      <dgm:spPr/>
      <dgm:t>
        <a:bodyPr/>
        <a:lstStyle/>
        <a:p>
          <a:endParaRPr lang="en-CA"/>
        </a:p>
      </dgm:t>
    </dgm:pt>
    <dgm:pt modelId="{B2F47A0B-B736-4109-879A-2B15E7C4871C}">
      <dgm:prSet phldrT="[Text]" custT="1"/>
      <dgm:spPr/>
      <dgm:t>
        <a:bodyPr/>
        <a:lstStyle/>
        <a:p>
          <a:r>
            <a:rPr lang="en-CA" sz="1800" dirty="0">
              <a:latin typeface="+mj-lt"/>
            </a:rPr>
            <a:t>12 years or older</a:t>
          </a:r>
        </a:p>
      </dgm:t>
    </dgm:pt>
    <dgm:pt modelId="{8BEF0AA3-929B-4F78-A36C-91159ACA35E9}" type="parTrans" cxnId="{E83AF54E-DFDF-4D55-9D83-6C28CBC53E5D}">
      <dgm:prSet/>
      <dgm:spPr/>
      <dgm:t>
        <a:bodyPr/>
        <a:lstStyle/>
        <a:p>
          <a:endParaRPr lang="en-CA"/>
        </a:p>
      </dgm:t>
    </dgm:pt>
    <dgm:pt modelId="{FD1F2642-BBB8-4BE5-AE0A-123482E6761E}" type="sibTrans" cxnId="{E83AF54E-DFDF-4D55-9D83-6C28CBC53E5D}">
      <dgm:prSet/>
      <dgm:spPr/>
      <dgm:t>
        <a:bodyPr/>
        <a:lstStyle/>
        <a:p>
          <a:endParaRPr lang="en-CA"/>
        </a:p>
      </dgm:t>
    </dgm:pt>
    <dgm:pt modelId="{474A8DC4-EDC8-4B50-9DCA-26D5784268B4}" type="pres">
      <dgm:prSet presAssocID="{27B7EA78-671C-4BAB-8F62-90C319D34505}" presName="Name0" presStyleCnt="0">
        <dgm:presLayoutVars>
          <dgm:dir/>
          <dgm:animLvl val="lvl"/>
          <dgm:resizeHandles val="exact"/>
        </dgm:presLayoutVars>
      </dgm:prSet>
      <dgm:spPr/>
    </dgm:pt>
    <dgm:pt modelId="{F04240DE-0E28-4160-AA6E-F3C70DA79A8A}" type="pres">
      <dgm:prSet presAssocID="{A66FF8DD-6D73-4F48-83DC-AA4A3EDC25BF}" presName="composite" presStyleCnt="0"/>
      <dgm:spPr/>
    </dgm:pt>
    <dgm:pt modelId="{AAB1790F-87AD-4DB0-BD13-AAD611C235A7}" type="pres">
      <dgm:prSet presAssocID="{A66FF8DD-6D73-4F48-83DC-AA4A3EDC25BF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B810B99-4403-4D6D-A552-BC983E2EE321}" type="pres">
      <dgm:prSet presAssocID="{A66FF8DD-6D73-4F48-83DC-AA4A3EDC25BF}" presName="desTx" presStyleLbl="revTx" presStyleIdx="0" presStyleCnt="4">
        <dgm:presLayoutVars>
          <dgm:bulletEnabled val="1"/>
        </dgm:presLayoutVars>
      </dgm:prSet>
      <dgm:spPr/>
    </dgm:pt>
    <dgm:pt modelId="{01D83369-E009-42A3-A1CC-3CCCA3419D8D}" type="pres">
      <dgm:prSet presAssocID="{BAB4A080-7D8A-4F44-A51C-A70DE3811983}" presName="space" presStyleCnt="0"/>
      <dgm:spPr/>
    </dgm:pt>
    <dgm:pt modelId="{6E6EC443-F804-487F-B02E-A2029AA940BA}" type="pres">
      <dgm:prSet presAssocID="{CCD0080B-7F67-4091-9413-1CBC6BB8876A}" presName="composite" presStyleCnt="0"/>
      <dgm:spPr/>
    </dgm:pt>
    <dgm:pt modelId="{3C0E9FEC-9619-48D7-AA22-51E73B0FB9E5}" type="pres">
      <dgm:prSet presAssocID="{CCD0080B-7F67-4091-9413-1CBC6BB8876A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0897C1C-796A-41F4-BF5D-04893C2588DB}" type="pres">
      <dgm:prSet presAssocID="{CCD0080B-7F67-4091-9413-1CBC6BB8876A}" presName="desTx" presStyleLbl="revTx" presStyleIdx="1" presStyleCnt="4">
        <dgm:presLayoutVars>
          <dgm:bulletEnabled val="1"/>
        </dgm:presLayoutVars>
      </dgm:prSet>
      <dgm:spPr/>
    </dgm:pt>
    <dgm:pt modelId="{9B78E317-E305-4A78-A3AE-31388C7D6FAA}" type="pres">
      <dgm:prSet presAssocID="{D0911955-8C2C-42D9-AA45-C426E7D22234}" presName="space" presStyleCnt="0"/>
      <dgm:spPr/>
    </dgm:pt>
    <dgm:pt modelId="{65AF451F-FD83-4124-A464-8C12012C50CB}" type="pres">
      <dgm:prSet presAssocID="{360CBA72-3DA9-43B3-B5AB-C61EC2CC3F6D}" presName="composite" presStyleCnt="0"/>
      <dgm:spPr/>
    </dgm:pt>
    <dgm:pt modelId="{2601BAAA-EB9E-4C4C-80F2-512F8FBCA961}" type="pres">
      <dgm:prSet presAssocID="{360CBA72-3DA9-43B3-B5AB-C61EC2CC3F6D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C3829A4-86ED-4250-B71D-1AECCC59EDDC}" type="pres">
      <dgm:prSet presAssocID="{360CBA72-3DA9-43B3-B5AB-C61EC2CC3F6D}" presName="desTx" presStyleLbl="revTx" presStyleIdx="2" presStyleCnt="4">
        <dgm:presLayoutVars>
          <dgm:bulletEnabled val="1"/>
        </dgm:presLayoutVars>
      </dgm:prSet>
      <dgm:spPr/>
    </dgm:pt>
    <dgm:pt modelId="{FEBB7E8E-F86C-4D36-95F5-B259AB1ACC37}" type="pres">
      <dgm:prSet presAssocID="{86E09FD8-197E-4A11-9B03-EDA8EE1E9D6C}" presName="space" presStyleCnt="0"/>
      <dgm:spPr/>
    </dgm:pt>
    <dgm:pt modelId="{07A39B24-5662-4466-8A8D-E38B22827E1B}" type="pres">
      <dgm:prSet presAssocID="{6179A956-E2A8-4EAE-BFF5-852415CB5DBA}" presName="composite" presStyleCnt="0"/>
      <dgm:spPr/>
    </dgm:pt>
    <dgm:pt modelId="{A4060579-1699-4384-8CD1-728CCBAF43C8}" type="pres">
      <dgm:prSet presAssocID="{6179A956-E2A8-4EAE-BFF5-852415CB5DBA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CF863B3-4502-43A9-B777-8E5603194894}" type="pres">
      <dgm:prSet presAssocID="{6179A956-E2A8-4EAE-BFF5-852415CB5DBA}" presName="desTx" presStyleLbl="revTx" presStyleIdx="3" presStyleCnt="4">
        <dgm:presLayoutVars>
          <dgm:bulletEnabled val="1"/>
        </dgm:presLayoutVars>
      </dgm:prSet>
      <dgm:spPr/>
    </dgm:pt>
  </dgm:ptLst>
  <dgm:cxnLst>
    <dgm:cxn modelId="{76CD8507-05D5-4D60-86D5-6F5A46E727DF}" srcId="{6179A956-E2A8-4EAE-BFF5-852415CB5DBA}" destId="{73AF2A80-9DA3-4756-8028-8DF63831EB90}" srcOrd="3" destOrd="0" parTransId="{F9E6BCDA-3997-4406-8613-BA6238E7B0C8}" sibTransId="{14BA767A-E7CA-4130-A0AF-2753D2174F6A}"/>
    <dgm:cxn modelId="{1442C20E-2302-44F4-B115-6A1267FDB55F}" type="presOf" srcId="{FC4F7B7C-8839-48D4-B622-8D59EECDAF4E}" destId="{6CF863B3-4502-43A9-B777-8E5603194894}" srcOrd="0" destOrd="4" presId="urn:microsoft.com/office/officeart/2005/8/layout/chevron1"/>
    <dgm:cxn modelId="{7A0A7411-1C67-468A-90E6-78F2BA172AC3}" type="presOf" srcId="{FED4F2D6-9E89-4E0F-8AFE-F1BC6C8DA3DB}" destId="{F0897C1C-796A-41F4-BF5D-04893C2588DB}" srcOrd="0" destOrd="2" presId="urn:microsoft.com/office/officeart/2005/8/layout/chevron1"/>
    <dgm:cxn modelId="{A7AE0E17-62BF-4159-854E-ECDD7A81379F}" type="presOf" srcId="{709171A2-CA54-4476-A016-1DCC191AE704}" destId="{5B810B99-4403-4D6D-A552-BC983E2EE321}" srcOrd="0" destOrd="0" presId="urn:microsoft.com/office/officeart/2005/8/layout/chevron1"/>
    <dgm:cxn modelId="{54B46019-92BD-4D9E-8C2B-73015D9EAED3}" type="presOf" srcId="{360CBA72-3DA9-43B3-B5AB-C61EC2CC3F6D}" destId="{2601BAAA-EB9E-4C4C-80F2-512F8FBCA961}" srcOrd="0" destOrd="0" presId="urn:microsoft.com/office/officeart/2005/8/layout/chevron1"/>
    <dgm:cxn modelId="{DF43E125-0BEB-43C0-A124-625FCC872D22}" srcId="{A66FF8DD-6D73-4F48-83DC-AA4A3EDC25BF}" destId="{C5DE38EC-0FFC-47FD-9E5F-C6A871D76A7B}" srcOrd="2" destOrd="0" parTransId="{E5708442-4E1A-412A-81B3-D1DCF34799C5}" sibTransId="{5A5F7EC2-7065-4416-B6CF-8018C333D3B0}"/>
    <dgm:cxn modelId="{D8947428-E355-437C-8868-6000ADC33F23}" type="presOf" srcId="{2B63FDFF-8A9D-4DFB-9F7C-2731602494DE}" destId="{6CF863B3-4502-43A9-B777-8E5603194894}" srcOrd="0" destOrd="1" presId="urn:microsoft.com/office/officeart/2005/8/layout/chevron1"/>
    <dgm:cxn modelId="{20393F2B-240D-4068-8996-18011DEAC616}" type="presOf" srcId="{C5DE38EC-0FFC-47FD-9E5F-C6A871D76A7B}" destId="{5B810B99-4403-4D6D-A552-BC983E2EE321}" srcOrd="0" destOrd="2" presId="urn:microsoft.com/office/officeart/2005/8/layout/chevron1"/>
    <dgm:cxn modelId="{6C296341-C3C7-4960-8110-21355D3AD65D}" srcId="{6179A956-E2A8-4EAE-BFF5-852415CB5DBA}" destId="{75ABC836-F758-4784-8EED-C7F9DC4C32AB}" srcOrd="0" destOrd="0" parTransId="{A53C154B-1164-4304-83AE-7CEB2489963C}" sibTransId="{E6A601EA-4134-47E4-B96A-687DB4A62C5C}"/>
    <dgm:cxn modelId="{FBDAA549-0C54-4B7A-AC7B-B9CB67DCC6C0}" srcId="{27B7EA78-671C-4BAB-8F62-90C319D34505}" destId="{360CBA72-3DA9-43B3-B5AB-C61EC2CC3F6D}" srcOrd="2" destOrd="0" parTransId="{C37A9921-E3E6-48BA-8056-93F2A3690DD7}" sibTransId="{86E09FD8-197E-4A11-9B03-EDA8EE1E9D6C}"/>
    <dgm:cxn modelId="{566D066A-AB47-4BC6-A6C8-2DB6221F77E8}" type="presOf" srcId="{45B671B0-7011-4CA4-BA39-AB9AC9F2BA63}" destId="{5B810B99-4403-4D6D-A552-BC983E2EE321}" srcOrd="0" destOrd="3" presId="urn:microsoft.com/office/officeart/2005/8/layout/chevron1"/>
    <dgm:cxn modelId="{E83AF54E-DFDF-4D55-9D83-6C28CBC53E5D}" srcId="{360CBA72-3DA9-43B3-B5AB-C61EC2CC3F6D}" destId="{B2F47A0B-B736-4109-879A-2B15E7C4871C}" srcOrd="1" destOrd="0" parTransId="{8BEF0AA3-929B-4F78-A36C-91159ACA35E9}" sibTransId="{FD1F2642-BBB8-4BE5-AE0A-123482E6761E}"/>
    <dgm:cxn modelId="{A00C2A73-8B6C-4205-A26A-59D4133D62BF}" srcId="{360CBA72-3DA9-43B3-B5AB-C61EC2CC3F6D}" destId="{EED10333-F17D-4E04-BE1A-04CB35AF8AD3}" srcOrd="2" destOrd="0" parTransId="{720B1313-264E-4C78-A670-1035F1B2BF86}" sibTransId="{832EB592-450C-4FF3-A992-72E31656E122}"/>
    <dgm:cxn modelId="{93925A73-4BDA-47A1-93B0-499508EEA639}" srcId="{CCD0080B-7F67-4091-9413-1CBC6BB8876A}" destId="{FED4F2D6-9E89-4E0F-8AFE-F1BC6C8DA3DB}" srcOrd="2" destOrd="0" parTransId="{609BAFDF-40DD-45B7-8974-AB5EE243836F}" sibTransId="{53A1AA41-E676-404A-AD88-CBAFCCA6C08B}"/>
    <dgm:cxn modelId="{31450955-0523-4740-ACC0-71BBC0164EA9}" type="presOf" srcId="{73AF2A80-9DA3-4756-8028-8DF63831EB90}" destId="{6CF863B3-4502-43A9-B777-8E5603194894}" srcOrd="0" destOrd="3" presId="urn:microsoft.com/office/officeart/2005/8/layout/chevron1"/>
    <dgm:cxn modelId="{3DA64378-85BA-40F4-8A56-C80A85E92410}" type="presOf" srcId="{6179A956-E2A8-4EAE-BFF5-852415CB5DBA}" destId="{A4060579-1699-4384-8CD1-728CCBAF43C8}" srcOrd="0" destOrd="0" presId="urn:microsoft.com/office/officeart/2005/8/layout/chevron1"/>
    <dgm:cxn modelId="{B6C9AD7D-84AF-4B67-8A98-7A9E8A48383A}" type="presOf" srcId="{F2FD61C9-8254-454F-8FA1-5C631B4D8336}" destId="{F0897C1C-796A-41F4-BF5D-04893C2588DB}" srcOrd="0" destOrd="0" presId="urn:microsoft.com/office/officeart/2005/8/layout/chevron1"/>
    <dgm:cxn modelId="{E430057E-6E02-4C40-B5B2-29063E4E0D52}" type="presOf" srcId="{8EED7255-AC7F-4FD6-8FD4-0B8DA312B47E}" destId="{F0897C1C-796A-41F4-BF5D-04893C2588DB}" srcOrd="0" destOrd="3" presId="urn:microsoft.com/office/officeart/2005/8/layout/chevron1"/>
    <dgm:cxn modelId="{A676BD7E-EE7D-4A79-95E7-8F7E35FFF1C0}" type="presOf" srcId="{CCD0080B-7F67-4091-9413-1CBC6BB8876A}" destId="{3C0E9FEC-9619-48D7-AA22-51E73B0FB9E5}" srcOrd="0" destOrd="0" presId="urn:microsoft.com/office/officeart/2005/8/layout/chevron1"/>
    <dgm:cxn modelId="{2BAE7D84-8297-43B8-BACC-E3486A376801}" type="presOf" srcId="{A66FF8DD-6D73-4F48-83DC-AA4A3EDC25BF}" destId="{AAB1790F-87AD-4DB0-BD13-AAD611C235A7}" srcOrd="0" destOrd="0" presId="urn:microsoft.com/office/officeart/2005/8/layout/chevron1"/>
    <dgm:cxn modelId="{F113FF89-A0C3-4263-B02A-DF04A4E8CFEB}" srcId="{A66FF8DD-6D73-4F48-83DC-AA4A3EDC25BF}" destId="{709171A2-CA54-4476-A016-1DCC191AE704}" srcOrd="0" destOrd="0" parTransId="{086F4D3C-C396-42E7-8371-D6E394639450}" sibTransId="{93CB402D-A1A7-45B4-8196-CD31BAC92FF5}"/>
    <dgm:cxn modelId="{4AC53D8B-DCD2-497F-9486-9D34649EC224}" type="presOf" srcId="{75ABC836-F758-4784-8EED-C7F9DC4C32AB}" destId="{6CF863B3-4502-43A9-B777-8E5603194894}" srcOrd="0" destOrd="0" presId="urn:microsoft.com/office/officeart/2005/8/layout/chevron1"/>
    <dgm:cxn modelId="{4EC8848C-C878-4593-AAEF-7EE9A05AC2CE}" type="presOf" srcId="{BF744E2E-12ED-4622-AFC0-8A563ADF5CA5}" destId="{5B810B99-4403-4D6D-A552-BC983E2EE321}" srcOrd="0" destOrd="1" presId="urn:microsoft.com/office/officeart/2005/8/layout/chevron1"/>
    <dgm:cxn modelId="{B78DB996-C09A-45B1-99B8-47D43A53BFAD}" srcId="{27B7EA78-671C-4BAB-8F62-90C319D34505}" destId="{A66FF8DD-6D73-4F48-83DC-AA4A3EDC25BF}" srcOrd="0" destOrd="0" parTransId="{9A538F7C-D587-4472-9E29-B7915323BD54}" sibTransId="{BAB4A080-7D8A-4F44-A51C-A70DE3811983}"/>
    <dgm:cxn modelId="{79064C9B-F109-4418-8422-2D64AB28EC76}" srcId="{CCD0080B-7F67-4091-9413-1CBC6BB8876A}" destId="{F2FD61C9-8254-454F-8FA1-5C631B4D8336}" srcOrd="0" destOrd="0" parTransId="{E828EF8C-6EF7-48C2-8AFE-CF5E8A436E25}" sibTransId="{58D68D9C-A7B5-48A5-8C2D-D4D751752B2D}"/>
    <dgm:cxn modelId="{3C6AE8A6-B783-450A-8FEC-EC8603B17AA5}" type="presOf" srcId="{B2F47A0B-B736-4109-879A-2B15E7C4871C}" destId="{CC3829A4-86ED-4250-B71D-1AECCC59EDDC}" srcOrd="0" destOrd="1" presId="urn:microsoft.com/office/officeart/2005/8/layout/chevron1"/>
    <dgm:cxn modelId="{CB5D72B0-131D-4963-BC63-0E0DE92C0A2E}" srcId="{6179A956-E2A8-4EAE-BFF5-852415CB5DBA}" destId="{30F1FBCD-3953-4073-BB8D-9AF8C7920DF4}" srcOrd="2" destOrd="0" parTransId="{9508E322-7464-4CC7-98D6-B24E1CA3AEAF}" sibTransId="{C3F34429-E204-40E4-8517-43638D161FC2}"/>
    <dgm:cxn modelId="{8DA282B0-57F2-405C-A161-9A24379A9065}" srcId="{A66FF8DD-6D73-4F48-83DC-AA4A3EDC25BF}" destId="{B16398FC-0AE0-493B-AF27-75EDA47D036D}" srcOrd="4" destOrd="0" parTransId="{5464B1D8-82AB-4847-A801-105FCDB4426A}" sibTransId="{C5BC85FB-07BB-45E1-81C8-0110FD065CA4}"/>
    <dgm:cxn modelId="{941382B9-9A5C-4033-A507-500B81E3E859}" srcId="{27B7EA78-671C-4BAB-8F62-90C319D34505}" destId="{CCD0080B-7F67-4091-9413-1CBC6BB8876A}" srcOrd="1" destOrd="0" parTransId="{0F620938-DF50-449B-A08E-1FFFF8F7F498}" sibTransId="{D0911955-8C2C-42D9-AA45-C426E7D22234}"/>
    <dgm:cxn modelId="{5BBF87BA-B3C6-43D5-AE28-9C0B7E7F1DD8}" type="presOf" srcId="{27B7EA78-671C-4BAB-8F62-90C319D34505}" destId="{474A8DC4-EDC8-4B50-9DCA-26D5784268B4}" srcOrd="0" destOrd="0" presId="urn:microsoft.com/office/officeart/2005/8/layout/chevron1"/>
    <dgm:cxn modelId="{7EDE06BC-0F8A-41A0-8D33-20E871051930}" type="presOf" srcId="{3D96F6DA-32B2-4CFC-B065-D8EC00EAD6E6}" destId="{CC3829A4-86ED-4250-B71D-1AECCC59EDDC}" srcOrd="0" destOrd="0" presId="urn:microsoft.com/office/officeart/2005/8/layout/chevron1"/>
    <dgm:cxn modelId="{7BA7E6BC-1EDD-47B8-A2B2-6E90F8B463AC}" srcId="{360CBA72-3DA9-43B3-B5AB-C61EC2CC3F6D}" destId="{3D96F6DA-32B2-4CFC-B065-D8EC00EAD6E6}" srcOrd="0" destOrd="0" parTransId="{7A435309-F7C5-44B8-88CC-A9460397B46C}" sibTransId="{9F16F3D6-3A0D-41E9-8EA8-65DAE57C5BB1}"/>
    <dgm:cxn modelId="{FA2FE6BF-A659-4645-BCB9-30550B2964D8}" srcId="{27B7EA78-671C-4BAB-8F62-90C319D34505}" destId="{6179A956-E2A8-4EAE-BFF5-852415CB5DBA}" srcOrd="3" destOrd="0" parTransId="{19B867AD-7A31-46FF-96F9-E92000336A50}" sibTransId="{C567A7D8-A7C3-4CE5-A19D-DE8742FA59DF}"/>
    <dgm:cxn modelId="{A5A29CC1-0877-47F9-AF4F-A4BF85A25AD6}" type="presOf" srcId="{B16398FC-0AE0-493B-AF27-75EDA47D036D}" destId="{5B810B99-4403-4D6D-A552-BC983E2EE321}" srcOrd="0" destOrd="4" presId="urn:microsoft.com/office/officeart/2005/8/layout/chevron1"/>
    <dgm:cxn modelId="{EDE840C6-A36A-4E83-9A43-495DC6846F15}" srcId="{360CBA72-3DA9-43B3-B5AB-C61EC2CC3F6D}" destId="{6A0F04EC-FCB9-4B69-97F6-2A016B7A0D2C}" srcOrd="3" destOrd="0" parTransId="{01C37214-7C10-495A-A9DE-C69C853404CB}" sibTransId="{8DC41607-F203-4D77-8B4F-53E2D68415B2}"/>
    <dgm:cxn modelId="{30902CC8-640C-4BAF-9089-B4A14B740669}" type="presOf" srcId="{3E2FE384-7691-496F-852A-9C4B996A1429}" destId="{F0897C1C-796A-41F4-BF5D-04893C2588DB}" srcOrd="0" destOrd="1" presId="urn:microsoft.com/office/officeart/2005/8/layout/chevron1"/>
    <dgm:cxn modelId="{EDDF7DCC-0A80-4B76-A18E-BA9CBB742CD3}" type="presOf" srcId="{EED10333-F17D-4E04-BE1A-04CB35AF8AD3}" destId="{CC3829A4-86ED-4250-B71D-1AECCC59EDDC}" srcOrd="0" destOrd="2" presId="urn:microsoft.com/office/officeart/2005/8/layout/chevron1"/>
    <dgm:cxn modelId="{7504DACE-93D1-44E0-9A56-929AAB0CA8F3}" srcId="{CCD0080B-7F67-4091-9413-1CBC6BB8876A}" destId="{3E2FE384-7691-496F-852A-9C4B996A1429}" srcOrd="1" destOrd="0" parTransId="{141A42FA-BA5B-4B5A-8A8C-A825A9C636D3}" sibTransId="{3C631574-B4F7-44D9-BF49-54ADC8BE8B30}"/>
    <dgm:cxn modelId="{AD5A01DC-A665-4A00-BD69-920CFF794836}" srcId="{A66FF8DD-6D73-4F48-83DC-AA4A3EDC25BF}" destId="{BF744E2E-12ED-4622-AFC0-8A563ADF5CA5}" srcOrd="1" destOrd="0" parTransId="{20C30F5B-DEBE-48BC-880D-880568384F0C}" sibTransId="{8F679472-6FC8-4397-A5A9-B8B734E19AEB}"/>
    <dgm:cxn modelId="{61D719E1-0690-4B60-BA90-79490C9AB759}" srcId="{CCD0080B-7F67-4091-9413-1CBC6BB8876A}" destId="{8EED7255-AC7F-4FD6-8FD4-0B8DA312B47E}" srcOrd="3" destOrd="0" parTransId="{A3DBCC46-12A5-42B9-8C0F-F9729A13EDC8}" sibTransId="{7358DC73-B59C-4542-BE68-F2E2EAB93D5C}"/>
    <dgm:cxn modelId="{8740FCF2-ACCA-4022-8A6A-2266ECA2A5DA}" srcId="{6179A956-E2A8-4EAE-BFF5-852415CB5DBA}" destId="{2B63FDFF-8A9D-4DFB-9F7C-2731602494DE}" srcOrd="1" destOrd="0" parTransId="{22A790B8-F4C4-4A7F-A2AF-8279E48072B7}" sibTransId="{16C9A532-1592-4288-8279-6896CC8CD897}"/>
    <dgm:cxn modelId="{E77F88F3-162C-47EC-A745-578B98B8D2F1}" type="presOf" srcId="{30F1FBCD-3953-4073-BB8D-9AF8C7920DF4}" destId="{6CF863B3-4502-43A9-B777-8E5603194894}" srcOrd="0" destOrd="2" presId="urn:microsoft.com/office/officeart/2005/8/layout/chevron1"/>
    <dgm:cxn modelId="{D0FB0BF8-0F33-4B33-AF2F-C62AA014DF15}" type="presOf" srcId="{6A0F04EC-FCB9-4B69-97F6-2A016B7A0D2C}" destId="{CC3829A4-86ED-4250-B71D-1AECCC59EDDC}" srcOrd="0" destOrd="3" presId="urn:microsoft.com/office/officeart/2005/8/layout/chevron1"/>
    <dgm:cxn modelId="{462526FA-D5C8-4D55-82E3-11FC93D432CB}" srcId="{A66FF8DD-6D73-4F48-83DC-AA4A3EDC25BF}" destId="{45B671B0-7011-4CA4-BA39-AB9AC9F2BA63}" srcOrd="3" destOrd="0" parTransId="{CFB5E100-C086-4024-834F-AA87D80F3521}" sibTransId="{6D718688-0E62-4CCA-AFFF-F70161AC088C}"/>
    <dgm:cxn modelId="{93A84AFE-60D2-4422-BE89-5F5EC5C102A3}" srcId="{6179A956-E2A8-4EAE-BFF5-852415CB5DBA}" destId="{FC4F7B7C-8839-48D4-B622-8D59EECDAF4E}" srcOrd="4" destOrd="0" parTransId="{2384B659-6294-4364-987E-8AA46A7F3133}" sibTransId="{9C3C699B-76E0-4B63-85BC-5EF9E469C2F4}"/>
    <dgm:cxn modelId="{9EBCB402-B37E-4233-9997-84CC156F0B22}" type="presParOf" srcId="{474A8DC4-EDC8-4B50-9DCA-26D5784268B4}" destId="{F04240DE-0E28-4160-AA6E-F3C70DA79A8A}" srcOrd="0" destOrd="0" presId="urn:microsoft.com/office/officeart/2005/8/layout/chevron1"/>
    <dgm:cxn modelId="{65EF469B-32B9-4F03-AC32-9FFCF356A865}" type="presParOf" srcId="{F04240DE-0E28-4160-AA6E-F3C70DA79A8A}" destId="{AAB1790F-87AD-4DB0-BD13-AAD611C235A7}" srcOrd="0" destOrd="0" presId="urn:microsoft.com/office/officeart/2005/8/layout/chevron1"/>
    <dgm:cxn modelId="{C5982295-D2F7-4A34-A6ED-620F68AA72A4}" type="presParOf" srcId="{F04240DE-0E28-4160-AA6E-F3C70DA79A8A}" destId="{5B810B99-4403-4D6D-A552-BC983E2EE321}" srcOrd="1" destOrd="0" presId="urn:microsoft.com/office/officeart/2005/8/layout/chevron1"/>
    <dgm:cxn modelId="{402CC48E-37E0-4467-BBC3-BC76A4842E0A}" type="presParOf" srcId="{474A8DC4-EDC8-4B50-9DCA-26D5784268B4}" destId="{01D83369-E009-42A3-A1CC-3CCCA3419D8D}" srcOrd="1" destOrd="0" presId="urn:microsoft.com/office/officeart/2005/8/layout/chevron1"/>
    <dgm:cxn modelId="{8A03427E-782A-4EA9-A31C-B9FB7D5C94D0}" type="presParOf" srcId="{474A8DC4-EDC8-4B50-9DCA-26D5784268B4}" destId="{6E6EC443-F804-487F-B02E-A2029AA940BA}" srcOrd="2" destOrd="0" presId="urn:microsoft.com/office/officeart/2005/8/layout/chevron1"/>
    <dgm:cxn modelId="{1863490B-8E81-4307-841C-C3C1004E67BC}" type="presParOf" srcId="{6E6EC443-F804-487F-B02E-A2029AA940BA}" destId="{3C0E9FEC-9619-48D7-AA22-51E73B0FB9E5}" srcOrd="0" destOrd="0" presId="urn:microsoft.com/office/officeart/2005/8/layout/chevron1"/>
    <dgm:cxn modelId="{953FD3AF-F18B-4008-B034-E59BD24680B7}" type="presParOf" srcId="{6E6EC443-F804-487F-B02E-A2029AA940BA}" destId="{F0897C1C-796A-41F4-BF5D-04893C2588DB}" srcOrd="1" destOrd="0" presId="urn:microsoft.com/office/officeart/2005/8/layout/chevron1"/>
    <dgm:cxn modelId="{65AAF767-92DB-4ABF-89F4-344FD3E6AC2B}" type="presParOf" srcId="{474A8DC4-EDC8-4B50-9DCA-26D5784268B4}" destId="{9B78E317-E305-4A78-A3AE-31388C7D6FAA}" srcOrd="3" destOrd="0" presId="urn:microsoft.com/office/officeart/2005/8/layout/chevron1"/>
    <dgm:cxn modelId="{0BB9A03D-86CA-49AA-9481-BCC19EE5767E}" type="presParOf" srcId="{474A8DC4-EDC8-4B50-9DCA-26D5784268B4}" destId="{65AF451F-FD83-4124-A464-8C12012C50CB}" srcOrd="4" destOrd="0" presId="urn:microsoft.com/office/officeart/2005/8/layout/chevron1"/>
    <dgm:cxn modelId="{85211E1D-D1A7-4FD4-B5B5-F2F3F90701B3}" type="presParOf" srcId="{65AF451F-FD83-4124-A464-8C12012C50CB}" destId="{2601BAAA-EB9E-4C4C-80F2-512F8FBCA961}" srcOrd="0" destOrd="0" presId="urn:microsoft.com/office/officeart/2005/8/layout/chevron1"/>
    <dgm:cxn modelId="{E9E17C46-1B76-4C07-A7EA-4B5CB3D0C3FA}" type="presParOf" srcId="{65AF451F-FD83-4124-A464-8C12012C50CB}" destId="{CC3829A4-86ED-4250-B71D-1AECCC59EDDC}" srcOrd="1" destOrd="0" presId="urn:microsoft.com/office/officeart/2005/8/layout/chevron1"/>
    <dgm:cxn modelId="{4C1476B3-E81F-413D-A9AB-D534DB8E9533}" type="presParOf" srcId="{474A8DC4-EDC8-4B50-9DCA-26D5784268B4}" destId="{FEBB7E8E-F86C-4D36-95F5-B259AB1ACC37}" srcOrd="5" destOrd="0" presId="urn:microsoft.com/office/officeart/2005/8/layout/chevron1"/>
    <dgm:cxn modelId="{CDB6EBA4-98FF-44E0-A013-3194841C795D}" type="presParOf" srcId="{474A8DC4-EDC8-4B50-9DCA-26D5784268B4}" destId="{07A39B24-5662-4466-8A8D-E38B22827E1B}" srcOrd="6" destOrd="0" presId="urn:microsoft.com/office/officeart/2005/8/layout/chevron1"/>
    <dgm:cxn modelId="{7378AF9C-370D-4A69-A97E-0E0FD339FAE8}" type="presParOf" srcId="{07A39B24-5662-4466-8A8D-E38B22827E1B}" destId="{A4060579-1699-4384-8CD1-728CCBAF43C8}" srcOrd="0" destOrd="0" presId="urn:microsoft.com/office/officeart/2005/8/layout/chevron1"/>
    <dgm:cxn modelId="{FBD07DE3-CFC4-414C-94EF-1C94E340B87E}" type="presParOf" srcId="{07A39B24-5662-4466-8A8D-E38B22827E1B}" destId="{6CF863B3-4502-43A9-B777-8E5603194894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1790F-87AD-4DB0-BD13-AAD611C235A7}">
      <dsp:nvSpPr>
        <dsp:cNvPr id="0" name=""/>
        <dsp:cNvSpPr/>
      </dsp:nvSpPr>
      <dsp:spPr>
        <a:xfrm>
          <a:off x="6065" y="771668"/>
          <a:ext cx="3065796" cy="12263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>
              <a:latin typeface="+mj-lt"/>
            </a:rPr>
            <a:t>Kalydeco</a:t>
          </a:r>
          <a:r>
            <a:rPr lang="en-CA" sz="2800" kern="1200" dirty="0">
              <a:latin typeface="+mj-lt"/>
            </a:rPr>
            <a:t> </a:t>
          </a:r>
          <a:r>
            <a:rPr lang="en-CA" sz="2000" kern="1200" dirty="0">
              <a:latin typeface="+mj-lt"/>
            </a:rPr>
            <a:t>(ivacaftor)</a:t>
          </a:r>
          <a:endParaRPr lang="en-CA" sz="1800" kern="1200" dirty="0">
            <a:latin typeface="+mj-lt"/>
          </a:endParaRPr>
        </a:p>
      </dsp:txBody>
      <dsp:txXfrm>
        <a:off x="619224" y="771668"/>
        <a:ext cx="1839478" cy="1226318"/>
      </dsp:txXfrm>
    </dsp:sp>
    <dsp:sp modelId="{5B810B99-4403-4D6D-A552-BC983E2EE321}">
      <dsp:nvSpPr>
        <dsp:cNvPr id="0" name=""/>
        <dsp:cNvSpPr/>
      </dsp:nvSpPr>
      <dsp:spPr>
        <a:xfrm>
          <a:off x="6065" y="2151277"/>
          <a:ext cx="2452637" cy="193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+mj-lt"/>
            </a:rPr>
            <a:t>Approved in 2012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+mj-lt"/>
            </a:rPr>
            <a:t>4 months or older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+mj-lt"/>
            </a:rPr>
            <a:t>Additional mutations approved 2014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+mj-lt"/>
            </a:rPr>
            <a:t>At least one G551D or other gating defect (10)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+mj-lt"/>
            </a:rPr>
            <a:t>4% of CF population</a:t>
          </a:r>
        </a:p>
      </dsp:txBody>
      <dsp:txXfrm>
        <a:off x="6065" y="2151277"/>
        <a:ext cx="2452637" cy="1937812"/>
      </dsp:txXfrm>
    </dsp:sp>
    <dsp:sp modelId="{3C0E9FEC-9619-48D7-AA22-51E73B0FB9E5}">
      <dsp:nvSpPr>
        <dsp:cNvPr id="0" name=""/>
        <dsp:cNvSpPr/>
      </dsp:nvSpPr>
      <dsp:spPr>
        <a:xfrm>
          <a:off x="2855862" y="771668"/>
          <a:ext cx="3065796" cy="1226318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 err="1">
              <a:latin typeface="+mj-lt"/>
            </a:rPr>
            <a:t>Orkambi</a:t>
          </a:r>
          <a:r>
            <a:rPr lang="en-CA" sz="2400" kern="1200" dirty="0">
              <a:latin typeface="+mj-lt"/>
            </a:rPr>
            <a:t> </a:t>
          </a:r>
          <a:r>
            <a:rPr lang="en-CA" sz="1800" kern="1200" dirty="0">
              <a:latin typeface="+mj-lt"/>
            </a:rPr>
            <a:t>(lumacaftor/</a:t>
          </a:r>
          <a:br>
            <a:rPr lang="en-CA" sz="1800" kern="1200" dirty="0">
              <a:latin typeface="+mj-lt"/>
            </a:rPr>
          </a:br>
          <a:r>
            <a:rPr lang="en-CA" sz="1800" kern="1200" dirty="0">
              <a:latin typeface="+mj-lt"/>
            </a:rPr>
            <a:t>ivacaftor)</a:t>
          </a:r>
          <a:endParaRPr lang="en-CA" sz="2400" kern="1200" dirty="0">
            <a:latin typeface="+mj-lt"/>
          </a:endParaRPr>
        </a:p>
      </dsp:txBody>
      <dsp:txXfrm>
        <a:off x="3469021" y="771668"/>
        <a:ext cx="1839478" cy="1226318"/>
      </dsp:txXfrm>
    </dsp:sp>
    <dsp:sp modelId="{F0897C1C-796A-41F4-BF5D-04893C2588DB}">
      <dsp:nvSpPr>
        <dsp:cNvPr id="0" name=""/>
        <dsp:cNvSpPr/>
      </dsp:nvSpPr>
      <dsp:spPr>
        <a:xfrm>
          <a:off x="2855862" y="2151277"/>
          <a:ext cx="2452637" cy="193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+mj-lt"/>
            </a:rPr>
            <a:t>Approved in 2016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+mj-lt"/>
            </a:rPr>
            <a:t>1 year or older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+mj-lt"/>
            </a:rPr>
            <a:t>Homozygous F508del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+mj-lt"/>
            </a:rPr>
            <a:t>46% of CF population</a:t>
          </a:r>
        </a:p>
      </dsp:txBody>
      <dsp:txXfrm>
        <a:off x="2855862" y="2151277"/>
        <a:ext cx="2452637" cy="1937812"/>
      </dsp:txXfrm>
    </dsp:sp>
    <dsp:sp modelId="{2601BAAA-EB9E-4C4C-80F2-512F8FBCA961}">
      <dsp:nvSpPr>
        <dsp:cNvPr id="0" name=""/>
        <dsp:cNvSpPr/>
      </dsp:nvSpPr>
      <dsp:spPr>
        <a:xfrm>
          <a:off x="5705659" y="771668"/>
          <a:ext cx="3065796" cy="122631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 err="1">
              <a:latin typeface="+mj-lt"/>
            </a:rPr>
            <a:t>Symdeko</a:t>
          </a:r>
          <a:r>
            <a:rPr lang="en-CA" sz="2400" kern="1200" dirty="0">
              <a:latin typeface="+mj-lt"/>
            </a:rPr>
            <a:t> </a:t>
          </a:r>
          <a:r>
            <a:rPr lang="en-CA" sz="1800" kern="1200" dirty="0">
              <a:latin typeface="+mj-lt"/>
            </a:rPr>
            <a:t>(</a:t>
          </a:r>
          <a:r>
            <a:rPr lang="en-CA" sz="1800" kern="1200" dirty="0" err="1">
              <a:latin typeface="+mj-lt"/>
            </a:rPr>
            <a:t>tezacaftor</a:t>
          </a:r>
          <a:r>
            <a:rPr lang="en-CA" sz="1800" kern="1200" dirty="0">
              <a:latin typeface="+mj-lt"/>
            </a:rPr>
            <a:t>/</a:t>
          </a:r>
          <a:br>
            <a:rPr lang="en-CA" sz="1800" kern="1200" dirty="0">
              <a:latin typeface="+mj-lt"/>
            </a:rPr>
          </a:br>
          <a:r>
            <a:rPr lang="en-CA" sz="1800" kern="1200" dirty="0">
              <a:latin typeface="+mj-lt"/>
            </a:rPr>
            <a:t>ivacaftor)</a:t>
          </a:r>
          <a:endParaRPr lang="en-CA" sz="2400" kern="1200" dirty="0">
            <a:latin typeface="+mj-lt"/>
          </a:endParaRPr>
        </a:p>
      </dsp:txBody>
      <dsp:txXfrm>
        <a:off x="6318818" y="771668"/>
        <a:ext cx="1839478" cy="1226318"/>
      </dsp:txXfrm>
    </dsp:sp>
    <dsp:sp modelId="{CC3829A4-86ED-4250-B71D-1AECCC59EDDC}">
      <dsp:nvSpPr>
        <dsp:cNvPr id="0" name=""/>
        <dsp:cNvSpPr/>
      </dsp:nvSpPr>
      <dsp:spPr>
        <a:xfrm>
          <a:off x="5705659" y="2151277"/>
          <a:ext cx="2452637" cy="193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+mj-lt"/>
            </a:rPr>
            <a:t>Approved in 2018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+mj-lt"/>
            </a:rPr>
            <a:t>12 years or older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+mj-lt"/>
            </a:rPr>
            <a:t>Homozygous F508del (or heterozygous F508del + residual function mutation)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+mj-lt"/>
            </a:rPr>
            <a:t>50% of CF population</a:t>
          </a:r>
        </a:p>
      </dsp:txBody>
      <dsp:txXfrm>
        <a:off x="5705659" y="2151277"/>
        <a:ext cx="2452637" cy="1937812"/>
      </dsp:txXfrm>
    </dsp:sp>
    <dsp:sp modelId="{A4060579-1699-4384-8CD1-728CCBAF43C8}">
      <dsp:nvSpPr>
        <dsp:cNvPr id="0" name=""/>
        <dsp:cNvSpPr/>
      </dsp:nvSpPr>
      <dsp:spPr>
        <a:xfrm>
          <a:off x="8555455" y="771668"/>
          <a:ext cx="3065796" cy="122631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 err="1">
              <a:latin typeface="+mj-lt"/>
            </a:rPr>
            <a:t>Trikafta</a:t>
          </a:r>
          <a:r>
            <a:rPr lang="en-CA" sz="2800" kern="1200" dirty="0">
              <a:latin typeface="+mj-lt"/>
            </a:rPr>
            <a:t> </a:t>
          </a:r>
          <a:r>
            <a:rPr lang="en-CA" sz="1600" kern="1200" dirty="0">
              <a:latin typeface="+mj-lt"/>
            </a:rPr>
            <a:t>(</a:t>
          </a:r>
          <a:r>
            <a:rPr lang="en-CA" sz="1600" kern="1200" dirty="0" err="1">
              <a:latin typeface="+mj-lt"/>
            </a:rPr>
            <a:t>elexacaftor</a:t>
          </a:r>
          <a:r>
            <a:rPr lang="en-CA" sz="1600" kern="1200" dirty="0">
              <a:latin typeface="+mj-lt"/>
            </a:rPr>
            <a:t>/</a:t>
          </a:r>
          <a:br>
            <a:rPr lang="en-CA" sz="1600" kern="1200" dirty="0">
              <a:latin typeface="+mj-lt"/>
            </a:rPr>
          </a:br>
          <a:r>
            <a:rPr lang="en-CA" sz="1600" kern="1200" dirty="0" err="1">
              <a:latin typeface="+mj-lt"/>
            </a:rPr>
            <a:t>tezacaftor</a:t>
          </a:r>
          <a:r>
            <a:rPr lang="en-CA" sz="1600" kern="1200" dirty="0">
              <a:latin typeface="+mj-lt"/>
            </a:rPr>
            <a:t>/ivacaftor)</a:t>
          </a:r>
          <a:endParaRPr lang="en-CA" sz="1800" kern="1200" dirty="0">
            <a:latin typeface="+mj-lt"/>
          </a:endParaRPr>
        </a:p>
      </dsp:txBody>
      <dsp:txXfrm>
        <a:off x="9168614" y="771668"/>
        <a:ext cx="1839478" cy="1226318"/>
      </dsp:txXfrm>
    </dsp:sp>
    <dsp:sp modelId="{6CF863B3-4502-43A9-B777-8E5603194894}">
      <dsp:nvSpPr>
        <dsp:cNvPr id="0" name=""/>
        <dsp:cNvSpPr/>
      </dsp:nvSpPr>
      <dsp:spPr>
        <a:xfrm>
          <a:off x="8555455" y="2151277"/>
          <a:ext cx="2452637" cy="193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+mj-lt"/>
            </a:rPr>
            <a:t>Approved in 2021 (12+)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+mj-lt"/>
            </a:rPr>
            <a:t>Age 6+ approved 2022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+mj-lt"/>
            </a:rPr>
            <a:t>National drug coverage Sept 2022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+mj-lt"/>
            </a:rPr>
            <a:t>Heterozygous F508del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+mj-lt"/>
            </a:rPr>
            <a:t>90% of CF population</a:t>
          </a:r>
        </a:p>
      </dsp:txBody>
      <dsp:txXfrm>
        <a:off x="8555455" y="2151277"/>
        <a:ext cx="2452637" cy="1937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A2A-0A96-0647-84E5-C82F2EFD9474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1D1-B6C2-C644-8BF1-C34DBFFE1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40C3B-E28A-4854-8EDA-E7F8F6F6FFEF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05BD-6D6F-49DB-9DE4-D4A6452D7E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9099344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jm.org/doi/full/10.1056/NEJMoa1908639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ature.com/articles/s41598-019-54158-2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Cystic fibrosis-related diabetes: novel pathogenic insights opening new therapeutic avenues</a:t>
            </a:r>
          </a:p>
          <a:p>
            <a:r>
              <a:rPr lang="en-CA" dirty="0"/>
              <a:t>Raquel Barrio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559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Overall, five adverse events led to discontinuation: four in the placebo group (increased hepatic enzyme levels, atrioventricular block, panic attack, and respiratory failure) and one in the ivacaftor group (increased hepatic enzyme levels)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10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157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>
                <a:hlinkClick r:id="rId3"/>
              </a:rPr>
              <a:t>Tezacaftor</a:t>
            </a:r>
            <a:r>
              <a:rPr lang="en-CA" dirty="0">
                <a:hlinkClick r:id="rId3"/>
              </a:rPr>
              <a:t>-Ivacaftor in Patients with Cystic Fibrosis Homozygous for Phe508del - PubMed (nih.gov)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854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Overall, five adverse events led to discontinuation: four in the placebo group (increased hepatic enzyme levels, atrioventricular block, panic attack, and respiratory failure) and one in the ivacaftor group (increased hepatic enzyme levels)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882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457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>
                <a:hlinkClick r:id="rId3"/>
              </a:rPr>
              <a:t>Elexacaftor</a:t>
            </a:r>
            <a:r>
              <a:rPr lang="en-CA" dirty="0">
                <a:hlinkClick r:id="rId3"/>
              </a:rPr>
              <a:t>–</a:t>
            </a:r>
            <a:r>
              <a:rPr lang="en-CA" dirty="0" err="1">
                <a:hlinkClick r:id="rId3"/>
              </a:rPr>
              <a:t>Tezacaftor</a:t>
            </a:r>
            <a:r>
              <a:rPr lang="en-CA" dirty="0">
                <a:hlinkClick r:id="rId3"/>
              </a:rPr>
              <a:t>–Ivacaftor for Cystic Fibrosis with a Single Phe508del Allele | NEJM</a:t>
            </a:r>
            <a:endParaRPr lang="en-CA" dirty="0"/>
          </a:p>
          <a:p>
            <a:r>
              <a:rPr lang="en-US" dirty="0">
                <a:hlinkClick r:id="rId4"/>
              </a:rPr>
              <a:t>Nanomolar-potency ‘co-potentiator’ therapy for cystic fibrosis caused by a defined subset of minimal function CFTR mutants | Scientific Reports (nature.com)</a:t>
            </a:r>
            <a:endParaRPr lang="en-CA" dirty="0"/>
          </a:p>
          <a:p>
            <a:r>
              <a:rPr lang="en-CA" dirty="0"/>
              <a:t>Phase 2 study worked in the heterozygous population so they went on to confirm in the phase 3</a:t>
            </a:r>
          </a:p>
          <a:p>
            <a:endParaRPr lang="en-CA" dirty="0"/>
          </a:p>
          <a:p>
            <a:r>
              <a:rPr lang="en-CA" dirty="0"/>
              <a:t>The nature article described what minimal function 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869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Overall, five adverse events led to discontinuation: four in the placebo group (increased hepatic enzyme levels, atrioventricular block, panic attack, and respiratory failure) and one in the ivacaftor group (increased hepatic enzyme levels)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340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Overall, five adverse events led to discontinuation: four in the placebo group (increased hepatic enzyme levels, atrioventricular block, panic attack, and respiratory failure) and one in the ivacaftor group (increased hepatic enzyme levels)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167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382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541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97-98% congenital absence of vas deferens causing azoospermia, </a:t>
            </a:r>
          </a:p>
          <a:p>
            <a:r>
              <a:rPr lang="en-CA" dirty="0"/>
              <a:t>Poor nutrition reduces quality ovulation, thicker cervical mucus can cause reduced but usually not complete female infertility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78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 studied post transplant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454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 studied post transplant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94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Could add # of live births in Canada with CF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002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Cystic fibrosis-related diabetes: novel pathogenic insights opening new therapeutic avenues</a:t>
            </a:r>
          </a:p>
          <a:p>
            <a:r>
              <a:rPr lang="en-CA" dirty="0"/>
              <a:t>Raquel Barrio</a:t>
            </a:r>
          </a:p>
          <a:p>
            <a:endParaRPr lang="en-CA" dirty="0"/>
          </a:p>
          <a:p>
            <a:r>
              <a:rPr lang="en-CA" dirty="0"/>
              <a:t>Delta 508 is mostly a trafficking defect, but also exhibits issues with gating,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578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Cystic fibrosis-related diabetes: novel pathogenic insights opening new therapeutic avenues</a:t>
            </a:r>
          </a:p>
          <a:p>
            <a:r>
              <a:rPr lang="en-CA" dirty="0"/>
              <a:t>Raquel Barrio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64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Type 1 – luma and </a:t>
            </a:r>
            <a:r>
              <a:rPr lang="en-CA" dirty="0" err="1"/>
              <a:t>teza</a:t>
            </a:r>
            <a:endParaRPr lang="en-CA" dirty="0"/>
          </a:p>
          <a:p>
            <a:r>
              <a:rPr lang="en-CA" dirty="0"/>
              <a:t>Type 3 - </a:t>
            </a:r>
            <a:r>
              <a:rPr lang="en-CA" dirty="0" err="1"/>
              <a:t>elexacaftor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444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Cystic fibrosis-related diabetes: novel pathogenic insights opening new therapeutic avenues</a:t>
            </a:r>
          </a:p>
          <a:p>
            <a:r>
              <a:rPr lang="en-CA" dirty="0"/>
              <a:t>Raquel Barrio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509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553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Overall, five adverse events led to discontinuation: four in the placebo group (increased hepatic enzyme levels, atrioventricular block, panic attack, and respiratory failure) and one in the ivacaftor group (increased hepatic enzyme levels)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75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509005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title style 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 userDrawn="1"/>
        </p:nvSpPr>
        <p:spPr>
          <a:xfrm>
            <a:off x="8407152" y="20689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Content placeholder 47" descr="Click icon to add picture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6" name="Content placeholder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 descr="Click icon to add picture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1" name="Content placeholder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5" name="Content placeholder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25" name="Title Placeholder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933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Content placeholder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4" name="Title Placeholder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Content placeholder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>
            <a:noAutofit/>
          </a:bodyPr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498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reeform: Shape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reeform: Shape 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reeform: Shape 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reeform: Shape 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reeform: Shape 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reeform: Shape 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reeform: Shape 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reeform: Shape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reeform: Shape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reeform: Shape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reeform: Shape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reeform: Shape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reeform: Shape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reeform: Shape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reeform: Shape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reeform: Shape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reeform: Shape 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reeform: Shape 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Content placeholder 47" descr="Click icon to add picture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6" name="Content placeholder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7" name="Content placeholder 47" descr="Click icon to add picture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8" name="Content placeholder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9" name="Content placeholder 47" descr="Click icon to add picture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0" name="Content placeholder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1" name="Content placeholder 47" descr="Click icon to add picture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2" name="Content placeholder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3" name="Content placeholder 47" descr="Click icon to add picture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4" name="Content placeholder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anchor="t">
            <a:noAutofit/>
          </a:bodyPr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9088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769290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783145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" name="Subtitle 47" descr="Click icon to add picture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Picture placeholder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47" descr="Click icon to add picture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Content Placeholder 47" descr="Click icon to add picture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8" name="Content Placeholder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08725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1327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 descr="Click icon to add picture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484632" y="6217920"/>
            <a:ext cx="4114800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1194169" y="6217920"/>
            <a:ext cx="458592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6209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>
                <a:solidFill>
                  <a:schemeClr val="accent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Text 47" descr="Click icon to add picture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1" cap="all" baseline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03A51-0211-9F66-D20B-444BC94AA39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768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anchor="b">
            <a:noAutofit/>
          </a:bodyPr>
          <a:lstStyle>
            <a:lvl1pPr>
              <a:defRPr sz="2700">
                <a:latin typeface="+mn-lt"/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CN" dirty="0"/>
              <a:t>Text</a:t>
            </a:r>
            <a:r>
              <a:rPr lang="zh-CN" altLang="en-US" dirty="0"/>
              <a:t> </a:t>
            </a:r>
            <a:r>
              <a:rPr lang="en-US" dirty="0"/>
              <a:t>style</a:t>
            </a:r>
          </a:p>
        </p:txBody>
      </p:sp>
      <p:sp>
        <p:nvSpPr>
          <p:cNvPr id="11" name="subtitle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4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>
            <a:noAutofit/>
          </a:bodyPr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256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52" name="Content placeholder 47" descr="Click icon to add picture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3" name="Content placeholder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Content placeholder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19" name="Content placeholder 47" descr="Click icon to add picture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5" name="Content placeholder 47" descr="Click icon to add picture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028585-56FF-7B3D-783D-D06964F7C09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90978-DDC9-0FA2-2CFD-733C8B854F3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63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39" name="文本占位符 47" descr="Click icon to add picture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56" name="Content placeholder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1" name="Content placeholder 47" descr="Click icon to add picture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 descr="Click icon to add picture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5" name="Content placeholder 47" descr="Click icon to add picture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6" name="Content placeholder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9" name="Content placeholder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7" name="Content placeholder 47" descr="Click icon to add picture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0" name="Content placeholder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1" name="Content placeholder 47" descr="Click icon to add picture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2" name="Content placeholder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5" name="Content placeholder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3" name="Content placeholder 47" descr="Click icon to add picture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8" name="Content placeholder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9" name="Content placeholder 47" descr="Click icon to add picture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31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6"/>
                </a:solidFill>
                <a:latin typeface="+mn-lt"/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8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390/cells11121868" TargetMode="External"/><Relationship Id="rId13" Type="http://schemas.openxmlformats.org/officeDocument/2006/relationships/hyperlink" Target="https://biopharma.media/trikafta-kaftrio-worlds-first-triple-therapy-for-cystic-fibrosis-2535/" TargetMode="External"/><Relationship Id="rId18" Type="http://schemas.openxmlformats.org/officeDocument/2006/relationships/hyperlink" Target="https://doi.org/10.1056/NEJMoa1709846" TargetMode="External"/><Relationship Id="rId3" Type="http://schemas.openxmlformats.org/officeDocument/2006/relationships/hyperlink" Target="https://www.cff.org/intro-cf/carrier-testing-cystic-fibrosis" TargetMode="External"/><Relationship Id="rId7" Type="http://schemas.openxmlformats.org/officeDocument/2006/relationships/hyperlink" Target="https://www.nejm.org/doi/full/10.1056/nejmoa1908639" TargetMode="External"/><Relationship Id="rId12" Type="http://schemas.openxmlformats.org/officeDocument/2006/relationships/hyperlink" Target="https://www.nejm.org/doi/full/10.1056/nejmoa1409547" TargetMode="External"/><Relationship Id="rId17" Type="http://schemas.openxmlformats.org/officeDocument/2006/relationships/hyperlink" Target="https://www.stanfordchildrens.org/en/topic/default?id=the-genetics-of-cystic-fibrosis-90-P02933" TargetMode="External"/><Relationship Id="rId2" Type="http://schemas.openxmlformats.org/officeDocument/2006/relationships/hyperlink" Target="https://doi.org/10.1530/EJE-14-0644" TargetMode="External"/><Relationship Id="rId16" Type="http://schemas.openxmlformats.org/officeDocument/2006/relationships/hyperlink" Target="https://doi.org/10.1056/NEJMoa1105185" TargetMode="External"/><Relationship Id="rId20" Type="http://schemas.openxmlformats.org/officeDocument/2006/relationships/hyperlink" Target="https://doi.org/10.1159/000029497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1016/S0140-6736(16)00576-6" TargetMode="External"/><Relationship Id="rId11" Type="http://schemas.openxmlformats.org/officeDocument/2006/relationships/hyperlink" Target="https://www.frontiersin.org/articles/10.3389/fphar.2019.01662" TargetMode="External"/><Relationship Id="rId5" Type="http://schemas.openxmlformats.org/officeDocument/2006/relationships/hyperlink" Target="https://www.dhs.wisconsin.gov/publications/p4/p40081.pdf" TargetMode="External"/><Relationship Id="rId15" Type="http://schemas.openxmlformats.org/officeDocument/2006/relationships/hyperlink" Target="https://doi.org/10.3390/ijms23031437" TargetMode="External"/><Relationship Id="rId10" Type="http://schemas.openxmlformats.org/officeDocument/2006/relationships/hyperlink" Target="https://doi.org/10.1016/j.ejim.2014.09.018" TargetMode="External"/><Relationship Id="rId19" Type="http://schemas.openxmlformats.org/officeDocument/2006/relationships/hyperlink" Target="https://doi.org/10.7759/cureus.16144" TargetMode="External"/><Relationship Id="rId4" Type="http://schemas.openxmlformats.org/officeDocument/2006/relationships/hyperlink" Target="https://www.cysticfibrosis.ca/" TargetMode="External"/><Relationship Id="rId9" Type="http://schemas.openxmlformats.org/officeDocument/2006/relationships/hyperlink" Target="https://doi.org/10.1023/a:1022037320039" TargetMode="External"/><Relationship Id="rId14" Type="http://schemas.openxmlformats.org/officeDocument/2006/relationships/hyperlink" Target="https://doi.org/10.1038/s41598-019-54158-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38" y="1508842"/>
            <a:ext cx="5257793" cy="2663242"/>
          </a:xfrm>
        </p:spPr>
        <p:txBody>
          <a:bodyPr/>
          <a:lstStyle/>
          <a:p>
            <a:r>
              <a:rPr lang="en-CA" sz="4400" dirty="0"/>
              <a:t>Cystic Fibrosis Therapies: A Review of CFTR Modulators in Canada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5E0237-B9A1-0B58-E0AA-05EF84817E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01366" y="4172084"/>
            <a:ext cx="2856334" cy="760288"/>
          </a:xfrm>
        </p:spPr>
        <p:txBody>
          <a:bodyPr/>
          <a:lstStyle/>
          <a:p>
            <a:r>
              <a:rPr lang="en-US" dirty="0"/>
              <a:t>Lexi Symonds</a:t>
            </a:r>
          </a:p>
          <a:p>
            <a:r>
              <a:rPr lang="en-US" dirty="0"/>
              <a:t>PharmD, ACPR Candidate</a:t>
            </a:r>
          </a:p>
        </p:txBody>
      </p:sp>
      <p:pic>
        <p:nvPicPr>
          <p:cNvPr id="6" name="Picture Placeholder 5" descr="Lungs outline">
            <a:extLst>
              <a:ext uri="{FF2B5EF4-FFF2-40B4-BE49-F238E27FC236}">
                <a16:creationId xmlns:a16="http://schemas.microsoft.com/office/drawing/2014/main" id="{8E415D33-2A79-7273-3FFB-0453458C9172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18" r="6518"/>
          <a:stretch>
            <a:fillRect/>
          </a:stretch>
        </p:blipFill>
        <p:spPr/>
      </p:pic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01A79B69-242C-3AEB-4A42-7A606A54C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7505" y="838985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E5D4DE6D-89C8-6FFF-287D-3F3BAD416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4436" y="3694919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436EC-7600-982D-C200-9258F22B982F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73666" y="6443559"/>
            <a:ext cx="4114800" cy="365125"/>
          </a:xfrm>
        </p:spPr>
        <p:txBody>
          <a:bodyPr/>
          <a:lstStyle/>
          <a:p>
            <a:r>
              <a:rPr lang="en-US" dirty="0"/>
              <a:t>Barrio (2015)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2A0C4-A312-7AA0-33AB-0E092704D64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10</a:t>
            </a:fld>
            <a:endParaRPr lang="en-US" altLang="zh-CN" dirty="0"/>
          </a:p>
        </p:txBody>
      </p:sp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E7E87414-4807-82B7-F36A-D424CBAC1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067" y="27135"/>
            <a:ext cx="8787866" cy="68037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F39B8BC-BB8C-B353-ABE7-A940184F9990}"/>
              </a:ext>
            </a:extLst>
          </p:cNvPr>
          <p:cNvSpPr/>
          <p:nvPr/>
        </p:nvSpPr>
        <p:spPr>
          <a:xfrm>
            <a:off x="4498982" y="4772626"/>
            <a:ext cx="811658" cy="2671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72A12B-BFB6-B572-AC97-69CF383E2A0F}"/>
              </a:ext>
            </a:extLst>
          </p:cNvPr>
          <p:cNvSpPr/>
          <p:nvPr/>
        </p:nvSpPr>
        <p:spPr>
          <a:xfrm>
            <a:off x="2964581" y="3320716"/>
            <a:ext cx="1223885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F56D4F-5288-03ED-8280-F69F05C388DE}"/>
              </a:ext>
            </a:extLst>
          </p:cNvPr>
          <p:cNvSpPr/>
          <p:nvPr/>
        </p:nvSpPr>
        <p:spPr>
          <a:xfrm>
            <a:off x="4358641" y="3320716"/>
            <a:ext cx="1092340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E347BD-6F8B-B982-EDFD-E6E76880D597}"/>
              </a:ext>
            </a:extLst>
          </p:cNvPr>
          <p:cNvSpPr/>
          <p:nvPr/>
        </p:nvSpPr>
        <p:spPr>
          <a:xfrm>
            <a:off x="5648681" y="3320716"/>
            <a:ext cx="1092340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134F71-14B0-D522-F182-1BAC5D87C569}"/>
              </a:ext>
            </a:extLst>
          </p:cNvPr>
          <p:cNvSpPr/>
          <p:nvPr/>
        </p:nvSpPr>
        <p:spPr>
          <a:xfrm>
            <a:off x="6911196" y="3320716"/>
            <a:ext cx="1092340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0DF731-A4F6-736E-E0EA-3641A945FC4D}"/>
              </a:ext>
            </a:extLst>
          </p:cNvPr>
          <p:cNvSpPr/>
          <p:nvPr/>
        </p:nvSpPr>
        <p:spPr>
          <a:xfrm>
            <a:off x="8126337" y="3318152"/>
            <a:ext cx="1073025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201D5E-8BC2-17C1-E140-11B0BA1B1BF6}"/>
              </a:ext>
            </a:extLst>
          </p:cNvPr>
          <p:cNvSpPr/>
          <p:nvPr/>
        </p:nvSpPr>
        <p:spPr>
          <a:xfrm>
            <a:off x="9322163" y="3320716"/>
            <a:ext cx="1073025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1BF6CB-3F37-E487-3F48-9F85F1A23928}"/>
              </a:ext>
            </a:extLst>
          </p:cNvPr>
          <p:cNvSpPr txBox="1"/>
          <p:nvPr/>
        </p:nvSpPr>
        <p:spPr>
          <a:xfrm>
            <a:off x="3040907" y="3341149"/>
            <a:ext cx="107123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sz="16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No CFTR made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365828-AD01-1F4B-D177-23EBAA0D6F36}"/>
              </a:ext>
            </a:extLst>
          </p:cNvPr>
          <p:cNvSpPr txBox="1"/>
          <p:nvPr/>
        </p:nvSpPr>
        <p:spPr>
          <a:xfrm>
            <a:off x="4386166" y="3320716"/>
            <a:ext cx="107123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sz="12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CFTR doesn’t get to surface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514F59-71A9-FDCC-05E9-16AB43BD300B}"/>
              </a:ext>
            </a:extLst>
          </p:cNvPr>
          <p:cNvSpPr txBox="1"/>
          <p:nvPr/>
        </p:nvSpPr>
        <p:spPr>
          <a:xfrm>
            <a:off x="5679481" y="3319277"/>
            <a:ext cx="107123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sz="12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CFTR doesn’t open </a:t>
            </a:r>
            <a:r>
              <a:rPr lang="en-CA" sz="1200" b="1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at all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0A035A-8023-C8BF-62A0-6BCF94667C25}"/>
              </a:ext>
            </a:extLst>
          </p:cNvPr>
          <p:cNvSpPr txBox="1"/>
          <p:nvPr/>
        </p:nvSpPr>
        <p:spPr>
          <a:xfrm>
            <a:off x="6892872" y="3415530"/>
            <a:ext cx="1184455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sz="11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CFTR doesn’t open </a:t>
            </a:r>
            <a:r>
              <a:rPr lang="en-CA" sz="1100" b="1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very well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3321E0-9355-9884-D236-37B1E6882D9D}"/>
              </a:ext>
            </a:extLst>
          </p:cNvPr>
          <p:cNvSpPr txBox="1"/>
          <p:nvPr/>
        </p:nvSpPr>
        <p:spPr>
          <a:xfrm>
            <a:off x="8159177" y="3411609"/>
            <a:ext cx="107123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sz="12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Not enough CFTR made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1908B6-C223-F6E9-67DF-D75E2DF2C244}"/>
              </a:ext>
            </a:extLst>
          </p:cNvPr>
          <p:cNvSpPr txBox="1"/>
          <p:nvPr/>
        </p:nvSpPr>
        <p:spPr>
          <a:xfrm>
            <a:off x="9348153" y="3323543"/>
            <a:ext cx="107123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sz="12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CFTR is physically unstable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F59317-9893-DE29-0AB8-D5D26ABFB6A9}"/>
              </a:ext>
            </a:extLst>
          </p:cNvPr>
          <p:cNvSpPr/>
          <p:nvPr/>
        </p:nvSpPr>
        <p:spPr>
          <a:xfrm>
            <a:off x="5789022" y="4776874"/>
            <a:ext cx="811658" cy="2671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531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Genotype vs Phenotype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201603" y="6335698"/>
            <a:ext cx="4114800" cy="365125"/>
          </a:xfrm>
        </p:spPr>
        <p:txBody>
          <a:bodyPr/>
          <a:lstStyle/>
          <a:p>
            <a:r>
              <a:rPr lang="en-US" dirty="0" err="1"/>
              <a:t>Zielenski</a:t>
            </a:r>
            <a:r>
              <a:rPr lang="en-US" dirty="0"/>
              <a:t> (2000), Ren (2016)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11</a:t>
            </a:fld>
            <a:endParaRPr lang="en-US" altLang="zh-C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53317-B21F-46F4-08D2-397D6148E44A}"/>
              </a:ext>
            </a:extLst>
          </p:cNvPr>
          <p:cNvSpPr txBox="1"/>
          <p:nvPr/>
        </p:nvSpPr>
        <p:spPr>
          <a:xfrm>
            <a:off x="587829" y="1622510"/>
            <a:ext cx="10880271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b="1" dirty="0">
                <a:solidFill>
                  <a:schemeClr val="accent2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Genotype </a:t>
            </a:r>
            <a:r>
              <a:rPr lang="en-CA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– the type of mutation you have (ex. G551D, F508del)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CA" sz="1800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b="1" dirty="0">
                <a:solidFill>
                  <a:schemeClr val="accent1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Phenotype</a:t>
            </a:r>
            <a:r>
              <a:rPr lang="en-CA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 – the way the disease presents (features, severity, onset)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CA" sz="1800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In general, more severe mutations (type I-III) typically result in more severe disease compared to less severe mutations (type IV-VI)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CA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CA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sz="1800" b="1" dirty="0">
                <a:solidFill>
                  <a:schemeClr val="accent1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Phenotype</a:t>
            </a:r>
            <a:r>
              <a:rPr lang="en-CA" sz="1800" b="1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 = (</a:t>
            </a:r>
            <a:r>
              <a:rPr lang="en-CA" sz="1800" b="1" dirty="0">
                <a:solidFill>
                  <a:schemeClr val="accent2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genotype </a:t>
            </a:r>
            <a:r>
              <a:rPr lang="en-CA" sz="1800" b="1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x </a:t>
            </a:r>
            <a:r>
              <a:rPr lang="en-CA" sz="1800" b="1" dirty="0">
                <a:solidFill>
                  <a:srgbClr val="E2AC00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other modifying genetic factors </a:t>
            </a:r>
            <a:r>
              <a:rPr lang="en-CA" sz="1800" b="1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x </a:t>
            </a:r>
            <a:r>
              <a:rPr lang="en-CA" sz="1800" b="1" dirty="0">
                <a:solidFill>
                  <a:srgbClr val="00B050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environment</a:t>
            </a:r>
            <a:r>
              <a:rPr lang="en-CA" sz="1800" b="1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CA" sz="1800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CA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Pancreatic insufficiency highly reliant on genotype, lung disease more multifactorial</a:t>
            </a:r>
            <a:endParaRPr lang="en-CA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Note:</a:t>
            </a:r>
            <a:r>
              <a:rPr lang="en-CA" sz="18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 F508del usually results in both lung disease and pancreatic insufficiency. Main mutation is lack</a:t>
            </a:r>
            <a:r>
              <a:rPr lang="en-CA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 of stable protein at surface, though gating defects also contribute.</a:t>
            </a:r>
            <a:endParaRPr lang="en-CA" sz="1800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CA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CA" sz="1800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62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Genotypes in Canada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201603" y="6349188"/>
            <a:ext cx="4114800" cy="365125"/>
          </a:xfrm>
        </p:spPr>
        <p:txBody>
          <a:bodyPr/>
          <a:lstStyle/>
          <a:p>
            <a:r>
              <a:rPr lang="en-US" dirty="0"/>
              <a:t>Cystic Fibrosis Canada (2023)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12</a:t>
            </a:fld>
            <a:endParaRPr lang="en-US" altLang="zh-C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8D55E2-6A41-1CBA-436D-C525261CD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495" y="1526140"/>
            <a:ext cx="9150267" cy="46917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EC29-0927-DA28-4D04-3A525B8C608B}"/>
              </a:ext>
            </a:extLst>
          </p:cNvPr>
          <p:cNvSpPr txBox="1"/>
          <p:nvPr/>
        </p:nvSpPr>
        <p:spPr>
          <a:xfrm>
            <a:off x="5633986" y="6350289"/>
            <a:ext cx="509816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sz="18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G551D is the 3</a:t>
            </a:r>
            <a:r>
              <a:rPr lang="en-CA" sz="1800" baseline="300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rd</a:t>
            </a:r>
            <a:r>
              <a:rPr lang="en-CA" sz="18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 most common at 3.2%</a:t>
            </a:r>
          </a:p>
        </p:txBody>
      </p:sp>
    </p:spTree>
    <p:extLst>
      <p:ext uri="{BB962C8B-B14F-4D97-AF65-F5344CB8AC3E}">
        <p14:creationId xmlns:p14="http://schemas.microsoft.com/office/powerpoint/2010/main" val="2732909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65558"/>
            <a:ext cx="10515600" cy="1115434"/>
          </a:xfrm>
        </p:spPr>
        <p:txBody>
          <a:bodyPr/>
          <a:lstStyle/>
          <a:p>
            <a:r>
              <a:rPr lang="en-CA" dirty="0"/>
              <a:t>CFTR Modulators: Potentiators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 err="1"/>
              <a:t>Ensinck</a:t>
            </a:r>
            <a:r>
              <a:rPr lang="en-US" dirty="0"/>
              <a:t> (2022), Cystic Fibrosis Canada (2023)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13</a:t>
            </a:fld>
            <a:endParaRPr lang="en-US" altLang="zh-C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53317-B21F-46F4-08D2-397D6148E44A}"/>
              </a:ext>
            </a:extLst>
          </p:cNvPr>
          <p:cNvSpPr txBox="1"/>
          <p:nvPr/>
        </p:nvSpPr>
        <p:spPr>
          <a:xfrm>
            <a:off x="587829" y="1546308"/>
            <a:ext cx="5399085" cy="34778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ea typeface="微软雅黑"/>
                <a:cs typeface="Posterama" panose="020B0504020200020000" pitchFamily="34" charset="0"/>
              </a:rPr>
              <a:t>Potentiators aid with channel FUNCTION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2000" dirty="0"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ea typeface="微软雅黑"/>
                <a:cs typeface="Posterama" panose="020B0504020200020000" pitchFamily="34" charset="0"/>
              </a:rPr>
              <a:t>No effect on protein stability, trafficking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2000" dirty="0"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ea typeface="微软雅黑"/>
                <a:cs typeface="Posterama" panose="020B0504020200020000" pitchFamily="34" charset="0"/>
              </a:rPr>
              <a:t>Increases probability that CFTR channel is open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2000" dirty="0"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ea typeface="微软雅黑"/>
                <a:cs typeface="Posterama" panose="020B0504020200020000" pitchFamily="34" charset="0"/>
              </a:rPr>
              <a:t>Not helpful alone if there’s no CFTR protein available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2000" dirty="0"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ea typeface="微软雅黑"/>
                <a:cs typeface="Posterama" panose="020B0504020200020000" pitchFamily="34" charset="0"/>
              </a:rPr>
              <a:t>Examples: ivacaftor</a:t>
            </a:r>
          </a:p>
        </p:txBody>
      </p:sp>
      <p:pic>
        <p:nvPicPr>
          <p:cNvPr id="8" name="Picture 7" descr="Chart, diagram, scatter chart&#10;&#10;Description automatically generated">
            <a:extLst>
              <a:ext uri="{FF2B5EF4-FFF2-40B4-BE49-F238E27FC236}">
                <a16:creationId xmlns:a16="http://schemas.microsoft.com/office/drawing/2014/main" id="{D8CAEB66-9C21-7905-AF30-5C9F75262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6" r="29690"/>
          <a:stretch/>
        </p:blipFill>
        <p:spPr>
          <a:xfrm>
            <a:off x="5986914" y="1316247"/>
            <a:ext cx="5693852" cy="490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98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65558"/>
            <a:ext cx="10515600" cy="1115434"/>
          </a:xfrm>
        </p:spPr>
        <p:txBody>
          <a:bodyPr/>
          <a:lstStyle/>
          <a:p>
            <a:r>
              <a:rPr lang="en-CA" dirty="0"/>
              <a:t>CFTR Modulators: Correctors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 err="1"/>
              <a:t>Ensinck</a:t>
            </a:r>
            <a:r>
              <a:rPr lang="en-US" dirty="0"/>
              <a:t> (2022), Cystic Fibrosis Canada (2023)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14</a:t>
            </a:fld>
            <a:endParaRPr lang="en-US" altLang="zh-CN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EF9C135-E8E0-5231-E321-9F93DE4E4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722" y="1235535"/>
            <a:ext cx="5395469" cy="54751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B32D64-240F-F9BB-89FB-BF66B4BDFA7D}"/>
              </a:ext>
            </a:extLst>
          </p:cNvPr>
          <p:cNvSpPr txBox="1"/>
          <p:nvPr/>
        </p:nvSpPr>
        <p:spPr>
          <a:xfrm>
            <a:off x="587829" y="1546308"/>
            <a:ext cx="5970893" cy="44012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ea typeface="微软雅黑"/>
                <a:cs typeface="Posterama" panose="020B0504020200020000" pitchFamily="34" charset="0"/>
              </a:rPr>
              <a:t>Correctors aid with protein STABILITY &amp; TRAFFICKING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ea typeface="微软雅黑"/>
                <a:cs typeface="Posterama" panose="020B0504020200020000" pitchFamily="34" charset="0"/>
              </a:rPr>
              <a:t>Improves protein folding to increase stability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2000" dirty="0"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ea typeface="微软雅黑"/>
                <a:cs typeface="Posterama" panose="020B0504020200020000" pitchFamily="34" charset="0"/>
              </a:rPr>
              <a:t>Aids in CFTR processing, stability and transport of protein to cell surface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2000" dirty="0"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ea typeface="微软雅黑"/>
                <a:cs typeface="Posterama" panose="020B0504020200020000" pitchFamily="34" charset="0"/>
              </a:rPr>
              <a:t>Different types target different protein binding sites to create conformational change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2000" dirty="0"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ea typeface="微软雅黑"/>
                <a:cs typeface="Posterama" panose="020B0504020200020000" pitchFamily="34" charset="0"/>
              </a:rPr>
              <a:t>Examples: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>
                <a:ea typeface="微软雅黑"/>
                <a:cs typeface="Posterama" panose="020B0504020200020000" pitchFamily="34" charset="0"/>
              </a:rPr>
              <a:t>Type 1: lumacaftor, </a:t>
            </a:r>
            <a:r>
              <a:rPr lang="en-CA" sz="2000" dirty="0" err="1">
                <a:ea typeface="微软雅黑"/>
                <a:cs typeface="Posterama" panose="020B0504020200020000" pitchFamily="34" charset="0"/>
              </a:rPr>
              <a:t>tezacaftor</a:t>
            </a:r>
            <a:endParaRPr lang="en-CA" sz="2000" dirty="0">
              <a:ea typeface="微软雅黑"/>
              <a:cs typeface="Posterama" panose="020B0504020200020000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>
                <a:ea typeface="微软雅黑"/>
                <a:cs typeface="Posterama" panose="020B0504020200020000" pitchFamily="34" charset="0"/>
              </a:rPr>
              <a:t>Type 3: </a:t>
            </a:r>
            <a:r>
              <a:rPr lang="en-CA" sz="2000" dirty="0" err="1">
                <a:ea typeface="微软雅黑"/>
                <a:cs typeface="Posterama" panose="020B0504020200020000" pitchFamily="34" charset="0"/>
              </a:rPr>
              <a:t>elexacaftor</a:t>
            </a:r>
            <a:endParaRPr lang="en-CA" sz="2000" dirty="0"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9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1BA82-6DA4-497B-595D-B29DC0C6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CFTR Modulators in Canada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F8EEF-2016-068C-3DC7-4C907322AF0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Cystic Fibrosis Canada (2023)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AE231-5487-1E26-C04C-7B1E19FE677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15</a:t>
            </a:fld>
            <a:endParaRPr lang="en-US" altLang="zh-C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33A76DE-4FA5-5635-76A3-F45C826A9E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266282"/>
              </p:ext>
            </p:extLst>
          </p:nvPr>
        </p:nvGraphicFramePr>
        <p:xfrm>
          <a:off x="282341" y="1722287"/>
          <a:ext cx="11627318" cy="486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0BBEFF9-C505-5B7D-7BAE-0EFB0AB18A6A}"/>
              </a:ext>
            </a:extLst>
          </p:cNvPr>
          <p:cNvSpPr txBox="1"/>
          <p:nvPr/>
        </p:nvSpPr>
        <p:spPr>
          <a:xfrm>
            <a:off x="674227" y="2049055"/>
            <a:ext cx="210082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sz="18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potentiator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7F943-97EA-78E4-08BA-940B087F8F18}"/>
              </a:ext>
            </a:extLst>
          </p:cNvPr>
          <p:cNvSpPr txBox="1"/>
          <p:nvPr/>
        </p:nvSpPr>
        <p:spPr>
          <a:xfrm>
            <a:off x="3374204" y="1875422"/>
            <a:ext cx="237281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p</a:t>
            </a:r>
            <a:r>
              <a:rPr lang="en-CA" sz="18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otentiator +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sz="18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1</a:t>
            </a:r>
            <a:r>
              <a:rPr lang="en-CA" sz="1800" baseline="300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st</a:t>
            </a:r>
            <a:r>
              <a:rPr lang="en-CA" sz="18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 gen corrector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2EBD35-EB80-23A9-9B6F-721AD9EB67B7}"/>
              </a:ext>
            </a:extLst>
          </p:cNvPr>
          <p:cNvSpPr txBox="1"/>
          <p:nvPr/>
        </p:nvSpPr>
        <p:spPr>
          <a:xfrm>
            <a:off x="6237581" y="1875421"/>
            <a:ext cx="237281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p</a:t>
            </a:r>
            <a:r>
              <a:rPr lang="en-CA" sz="18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otentiator +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2</a:t>
            </a:r>
            <a:r>
              <a:rPr lang="en-CA" sz="1800" baseline="300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st</a:t>
            </a:r>
            <a:r>
              <a:rPr lang="en-CA" sz="18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 gen corrector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1B245-47A5-8EAC-525F-FEBCA5B53455}"/>
              </a:ext>
            </a:extLst>
          </p:cNvPr>
          <p:cNvSpPr txBox="1"/>
          <p:nvPr/>
        </p:nvSpPr>
        <p:spPr>
          <a:xfrm>
            <a:off x="9045502" y="1587390"/>
            <a:ext cx="2372811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p</a:t>
            </a:r>
            <a:r>
              <a:rPr lang="en-CA" sz="18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otentiator +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2</a:t>
            </a:r>
            <a:r>
              <a:rPr lang="en-CA" baseline="300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nd</a:t>
            </a:r>
            <a:r>
              <a:rPr lang="en-CA" sz="18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 gen corrector + next gen corrector </a:t>
            </a:r>
          </a:p>
        </p:txBody>
      </p:sp>
    </p:spTree>
    <p:extLst>
      <p:ext uri="{BB962C8B-B14F-4D97-AF65-F5344CB8AC3E}">
        <p14:creationId xmlns:p14="http://schemas.microsoft.com/office/powerpoint/2010/main" val="251182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Remember: Genotypes in Canada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84632" y="6371921"/>
            <a:ext cx="4114800" cy="365125"/>
          </a:xfrm>
        </p:spPr>
        <p:txBody>
          <a:bodyPr/>
          <a:lstStyle/>
          <a:p>
            <a:r>
              <a:rPr lang="en-US" dirty="0"/>
              <a:t>Cystic Fibrosis Canada (2023)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16</a:t>
            </a:fld>
            <a:endParaRPr lang="en-US" altLang="zh-C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8D55E2-6A41-1CBA-436D-C525261CD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495" y="1526140"/>
            <a:ext cx="9150267" cy="46917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EC29-0927-DA28-4D04-3A525B8C608B}"/>
              </a:ext>
            </a:extLst>
          </p:cNvPr>
          <p:cNvSpPr txBox="1"/>
          <p:nvPr/>
        </p:nvSpPr>
        <p:spPr>
          <a:xfrm>
            <a:off x="5633986" y="6350289"/>
            <a:ext cx="509816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sz="18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G551D is the 3</a:t>
            </a:r>
            <a:r>
              <a:rPr lang="en-CA" sz="1800" baseline="300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rd</a:t>
            </a:r>
            <a:r>
              <a:rPr lang="en-CA" sz="18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 most common at 3.2%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AC79E8-EF52-5E1D-59E5-459BB46E3105}"/>
              </a:ext>
            </a:extLst>
          </p:cNvPr>
          <p:cNvSpPr txBox="1"/>
          <p:nvPr/>
        </p:nvSpPr>
        <p:spPr>
          <a:xfrm>
            <a:off x="10204929" y="6472715"/>
            <a:ext cx="144783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sz="1800" dirty="0">
                <a:solidFill>
                  <a:schemeClr val="accent1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  <a:sym typeface="Wingdings" panose="05000000000000000000" pitchFamily="2" charset="2"/>
              </a:rPr>
              <a:t> </a:t>
            </a:r>
            <a:r>
              <a:rPr lang="en-CA" sz="1800" dirty="0">
                <a:solidFill>
                  <a:schemeClr val="accent1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Kalydeco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E9682-6C6F-01EE-D127-69D3E7527FF6}"/>
              </a:ext>
            </a:extLst>
          </p:cNvPr>
          <p:cNvSpPr txBox="1"/>
          <p:nvPr/>
        </p:nvSpPr>
        <p:spPr>
          <a:xfrm>
            <a:off x="4941413" y="4408530"/>
            <a:ext cx="1167306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sz="1800" dirty="0" err="1">
                <a:solidFill>
                  <a:schemeClr val="bg1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Symdeko</a:t>
            </a:r>
            <a:endParaRPr lang="en-CA" dirty="0">
              <a:solidFill>
                <a:schemeClr val="bg1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dirty="0">
                <a:solidFill>
                  <a:schemeClr val="bg1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or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dirty="0" err="1">
                <a:solidFill>
                  <a:schemeClr val="bg1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Orkambi</a:t>
            </a:r>
            <a:endParaRPr lang="en-CA" sz="1800" dirty="0">
              <a:solidFill>
                <a:schemeClr val="bg1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E3B21593-5C49-C2C0-FB02-18457C9CA236}"/>
              </a:ext>
            </a:extLst>
          </p:cNvPr>
          <p:cNvSpPr/>
          <p:nvPr/>
        </p:nvSpPr>
        <p:spPr>
          <a:xfrm rot="16200000">
            <a:off x="4484084" y="4686697"/>
            <a:ext cx="458592" cy="3031323"/>
          </a:xfrm>
          <a:prstGeom prst="leftBrac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FB2D47-557E-6CDD-A2E6-5096DE5DEE61}"/>
              </a:ext>
            </a:extLst>
          </p:cNvPr>
          <p:cNvSpPr txBox="1"/>
          <p:nvPr/>
        </p:nvSpPr>
        <p:spPr>
          <a:xfrm>
            <a:off x="4217891" y="6399685"/>
            <a:ext cx="990977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sz="1800" dirty="0" err="1">
                <a:solidFill>
                  <a:schemeClr val="accent4">
                    <a:lumMod val="75000"/>
                  </a:schemeClr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  <a:sym typeface="Wingdings" panose="05000000000000000000" pitchFamily="2" charset="2"/>
              </a:rPr>
              <a:t>Trikafta</a:t>
            </a:r>
            <a:endParaRPr lang="en-CA" sz="1800" dirty="0">
              <a:solidFill>
                <a:schemeClr val="accent4">
                  <a:lumMod val="75000"/>
                </a:schemeClr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9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D9DECF-8837-7F63-51D4-45F342D04E0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781748" y="1025236"/>
            <a:ext cx="5162709" cy="420683"/>
          </a:xfrm>
        </p:spPr>
        <p:txBody>
          <a:bodyPr/>
          <a:lstStyle/>
          <a:p>
            <a:r>
              <a:rPr lang="en-CA" dirty="0"/>
              <a:t>The Trials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89B7000-1A11-843A-2C68-940BEFC43A5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81747" y="1469069"/>
            <a:ext cx="5162709" cy="1506166"/>
          </a:xfrm>
        </p:spPr>
        <p:txBody>
          <a:bodyPr/>
          <a:lstStyle/>
          <a:p>
            <a:r>
              <a:rPr lang="en-CA" dirty="0"/>
              <a:t>A review of each phase 3 trial for the 4 CFTR modulators prior to submission for approval in Canada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171B21-38E7-A660-8C75-5531CF83B8C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81748" y="2984685"/>
            <a:ext cx="5162709" cy="420683"/>
          </a:xfrm>
        </p:spPr>
        <p:txBody>
          <a:bodyPr/>
          <a:lstStyle/>
          <a:p>
            <a:r>
              <a:rPr lang="en-CA" dirty="0"/>
              <a:t>Trial Results: Efficacy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ED6751E-2C3A-EF4F-1005-724EC4B72CD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81746" y="4597473"/>
            <a:ext cx="5162709" cy="421399"/>
          </a:xfrm>
        </p:spPr>
        <p:txBody>
          <a:bodyPr/>
          <a:lstStyle/>
          <a:p>
            <a:r>
              <a:rPr lang="en-CA" dirty="0"/>
              <a:t>Trial Results: Safety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19C2869-BED9-2B2E-28DC-C5460920070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781747" y="3419684"/>
            <a:ext cx="5162709" cy="1177789"/>
          </a:xfrm>
        </p:spPr>
        <p:txBody>
          <a:bodyPr/>
          <a:lstStyle/>
          <a:p>
            <a:r>
              <a:rPr lang="en-CA" dirty="0"/>
              <a:t>Efficacy data highlights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DB5CBDC-E132-DA0C-4627-CEC3BD4760D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781747" y="5041922"/>
            <a:ext cx="5162709" cy="1635938"/>
          </a:xfrm>
        </p:spPr>
        <p:txBody>
          <a:bodyPr/>
          <a:lstStyle/>
          <a:p>
            <a:r>
              <a:rPr lang="en-CA" dirty="0"/>
              <a:t>Safety data highlights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A5ABA13-76BB-CD6D-5197-17D7C99F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CFTR Modulator</a:t>
            </a:r>
            <a:br>
              <a:rPr lang="en-CA" dirty="0"/>
            </a:br>
            <a:r>
              <a:rPr lang="en-CA" dirty="0"/>
              <a:t>Review of Evidence</a:t>
            </a:r>
          </a:p>
        </p:txBody>
      </p:sp>
      <p:pic>
        <p:nvPicPr>
          <p:cNvPr id="21" name="Picture Placeholder 20" descr="Badge 1 outline">
            <a:extLst>
              <a:ext uri="{FF2B5EF4-FFF2-40B4-BE49-F238E27FC236}">
                <a16:creationId xmlns:a16="http://schemas.microsoft.com/office/drawing/2014/main" id="{D49EF759-0BEF-DAE5-1051-640B622A0BE4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82" r="5182"/>
          <a:stretch>
            <a:fillRect/>
          </a:stretch>
        </p:blipFill>
        <p:spPr>
          <a:xfrm>
            <a:off x="5244311" y="1141669"/>
            <a:ext cx="507778" cy="565882"/>
          </a:xfrm>
        </p:spPr>
      </p:pic>
      <p:pic>
        <p:nvPicPr>
          <p:cNvPr id="23" name="Picture Placeholder 22" descr="Badge outline">
            <a:extLst>
              <a:ext uri="{FF2B5EF4-FFF2-40B4-BE49-F238E27FC236}">
                <a16:creationId xmlns:a16="http://schemas.microsoft.com/office/drawing/2014/main" id="{6FA17A7E-8107-E7FC-655E-DC07884078B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61" r="2661"/>
          <a:stretch>
            <a:fillRect/>
          </a:stretch>
        </p:blipFill>
        <p:spPr>
          <a:xfrm>
            <a:off x="5234844" y="3105650"/>
            <a:ext cx="536270" cy="565882"/>
          </a:xfrm>
        </p:spPr>
      </p:pic>
      <p:pic>
        <p:nvPicPr>
          <p:cNvPr id="25" name="Picture Placeholder 24" descr="Badge 3 outline">
            <a:extLst>
              <a:ext uri="{FF2B5EF4-FFF2-40B4-BE49-F238E27FC236}">
                <a16:creationId xmlns:a16="http://schemas.microsoft.com/office/drawing/2014/main" id="{F229CA92-80C3-CF5C-CC05-941BD0717C06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528" r="2528"/>
          <a:stretch>
            <a:fillRect/>
          </a:stretch>
        </p:blipFill>
        <p:spPr>
          <a:xfrm>
            <a:off x="5224208" y="4716041"/>
            <a:ext cx="536270" cy="565882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B56C5D-7B41-6019-3C89-6B24A77F5262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32950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Kalydeco (ivacaftor) Phase 3 Trial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Ramsey (2011)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18</a:t>
            </a:fld>
            <a:endParaRPr lang="en-US" altLang="zh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8ED19-8F1F-CCEB-7FDC-944FB9BB9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557" y="1622510"/>
            <a:ext cx="9154886" cy="2457905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D6E0219-4734-6CA7-0D42-0E488510C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960377"/>
              </p:ext>
            </p:extLst>
          </p:nvPr>
        </p:nvGraphicFramePr>
        <p:xfrm>
          <a:off x="1137161" y="4407487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281">
                  <a:extLst>
                    <a:ext uri="{9D8B030D-6E8A-4147-A177-3AD203B41FA5}">
                      <a16:colId xmlns:a16="http://schemas.microsoft.com/office/drawing/2014/main" val="361733238"/>
                    </a:ext>
                  </a:extLst>
                </a:gridCol>
                <a:gridCol w="9905319">
                  <a:extLst>
                    <a:ext uri="{9D8B030D-6E8A-4147-A177-3AD203B41FA5}">
                      <a16:colId xmlns:a16="http://schemas.microsoft.com/office/drawing/2014/main" val="2248687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P: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161 patients with CF at least 12 years or older who have at least one G551D mutation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10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I: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Ivacaftor 150 mg PO BID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72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C: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Placebo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509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O: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Estimated mean change in FEV</a:t>
                      </a:r>
                      <a:r>
                        <a:rPr lang="en-CA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CA" baseline="0" dirty="0">
                          <a:solidFill>
                            <a:schemeClr val="tx1"/>
                          </a:solidFill>
                        </a:rPr>
                        <a:t> from baseline at 24 weeks (+ maintenance of effect at 48 weeks)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5191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327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68" y="339139"/>
            <a:ext cx="10515600" cy="1115434"/>
          </a:xfrm>
        </p:spPr>
        <p:txBody>
          <a:bodyPr/>
          <a:lstStyle/>
          <a:p>
            <a:r>
              <a:rPr lang="en-CA" dirty="0"/>
              <a:t>Kalydeco (ivacaftor) Trial Results: Efficacy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Ramsey (2011)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19</a:t>
            </a:fld>
            <a:endParaRPr lang="en-US" altLang="zh-CN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5DA3533-44DE-4C09-4F0C-81C2B7888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341794"/>
              </p:ext>
            </p:extLst>
          </p:nvPr>
        </p:nvGraphicFramePr>
        <p:xfrm>
          <a:off x="678568" y="1454573"/>
          <a:ext cx="10515601" cy="448739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122383">
                  <a:extLst>
                    <a:ext uri="{9D8B030D-6E8A-4147-A177-3AD203B41FA5}">
                      <a16:colId xmlns:a16="http://schemas.microsoft.com/office/drawing/2014/main" val="361733238"/>
                    </a:ext>
                  </a:extLst>
                </a:gridCol>
                <a:gridCol w="7306216">
                  <a:extLst>
                    <a:ext uri="{9D8B030D-6E8A-4147-A177-3AD203B41FA5}">
                      <a16:colId xmlns:a16="http://schemas.microsoft.com/office/drawing/2014/main" val="2248687457"/>
                    </a:ext>
                  </a:extLst>
                </a:gridCol>
                <a:gridCol w="1087002">
                  <a:extLst>
                    <a:ext uri="{9D8B030D-6E8A-4147-A177-3AD203B41FA5}">
                      <a16:colId xmlns:a16="http://schemas.microsoft.com/office/drawing/2014/main" val="2403182792"/>
                    </a:ext>
                  </a:extLst>
                </a:gridCol>
              </a:tblGrid>
              <a:tr h="425049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989252"/>
                  </a:ext>
                </a:extLst>
              </a:tr>
              <a:tr h="733646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Change in FEV</a:t>
                      </a:r>
                      <a:r>
                        <a:rPr lang="en-CA" b="0" baseline="-2500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CA" b="0" baseline="0" dirty="0">
                          <a:solidFill>
                            <a:schemeClr val="tx1"/>
                          </a:solidFill>
                        </a:rPr>
                        <a:t>(absolute)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10.6% (8.6-12.6%) increase in FEV</a:t>
                      </a:r>
                      <a:r>
                        <a:rPr lang="en-CA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CA" b="0" baseline="0" dirty="0">
                          <a:solidFill>
                            <a:schemeClr val="tx1"/>
                          </a:solidFill>
                        </a:rPr>
                        <a:t> in treatment group vs. placebo at 24 weeks (10.5% (8.5-12.5%) p &lt; 0.001) at 48 weeks)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101341"/>
                  </a:ext>
                </a:extLst>
              </a:tr>
              <a:tr h="733646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Change in FEV</a:t>
                      </a:r>
                      <a:r>
                        <a:rPr lang="en-CA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CA" b="0" baseline="0" dirty="0">
                          <a:solidFill>
                            <a:schemeClr val="tx1"/>
                          </a:solidFill>
                        </a:rPr>
                        <a:t> (relative)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16.9% (13.6-20.2%) change from baseline in ivacaftor group, 0.1% change in placebo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317919"/>
                  </a:ext>
                </a:extLst>
              </a:tr>
              <a:tr h="733646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Risk of pulmonary exacerbation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Hazard ratio 0.455 (55% reduction) in ivacaftor group vs 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729446"/>
                  </a:ext>
                </a:extLst>
              </a:tr>
              <a:tr h="733646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Score on CFQ-R respiratory domain*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Increase of 5.9 points in ivacaftor group, decrease of 2.7 points in placebo group (treatment effect 8.6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509883"/>
                  </a:ext>
                </a:extLst>
              </a:tr>
              <a:tr h="733646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Sweat chloride change from baseline </a:t>
                      </a:r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(mean in both groups ~ 100 mmol/L)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-48.7 mmol/L ivacaftor group, -0.8 mmol/L placebo group (treatment effect = -47.9 mmol/L (-51.3 to -44.5 mmol/L)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1912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E95BFE-0C0D-9FBF-F2C1-F3EF20AAE646}"/>
              </a:ext>
            </a:extLst>
          </p:cNvPr>
          <p:cNvSpPr txBox="1"/>
          <p:nvPr/>
        </p:nvSpPr>
        <p:spPr>
          <a:xfrm>
            <a:off x="4289805" y="6181647"/>
            <a:ext cx="6904364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sz="16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*A difference of 4 points was considered a clinically significant change</a:t>
            </a:r>
          </a:p>
        </p:txBody>
      </p:sp>
    </p:spTree>
    <p:extLst>
      <p:ext uri="{BB962C8B-B14F-4D97-AF65-F5344CB8AC3E}">
        <p14:creationId xmlns:p14="http://schemas.microsoft.com/office/powerpoint/2010/main" val="342341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Disclosures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2092A-64CB-1FCC-290A-CEDA796A89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CA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No disclosures or conflicts of interest with the presented material.</a:t>
            </a:r>
          </a:p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53330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Cystic Fibrosis Questionnaire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20</a:t>
            </a:fld>
            <a:endParaRPr lang="en-US" altLang="zh-C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53317-B21F-46F4-08D2-397D6148E44A}"/>
              </a:ext>
            </a:extLst>
          </p:cNvPr>
          <p:cNvSpPr txBox="1"/>
          <p:nvPr/>
        </p:nvSpPr>
        <p:spPr>
          <a:xfrm>
            <a:off x="587829" y="1622510"/>
            <a:ext cx="10880271" cy="45243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sz="18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A scoring tool of self-reported symptoms to gauge perceived quality of life for patients with CF.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CA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sz="18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Validated tool, used clinically and in research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CA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Scored 0-100 with higher scores indicating greater quality of life.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CA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Ex. Respiratory section: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CA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CA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CA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CA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CA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CA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CA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CA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CA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12349C5-A479-8E4E-7F5B-B38BAE4078A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84632" y="6217920"/>
            <a:ext cx="4114800" cy="365125"/>
          </a:xfrm>
        </p:spPr>
        <p:txBody>
          <a:bodyPr/>
          <a:lstStyle/>
          <a:p>
            <a:r>
              <a:rPr lang="en-US" dirty="0"/>
              <a:t>Henry (2003)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2A988B-4353-E2BD-8744-3944DA2A3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864" y="3884667"/>
            <a:ext cx="6569529" cy="26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21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Kalydeco (ivacaftor) Trial Results: Safety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Ramsey (2011)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21</a:t>
            </a:fld>
            <a:endParaRPr lang="en-US" altLang="zh-CN" dirty="0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EA0F1556-42AC-899A-B1D9-21035AD2E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802800"/>
              </p:ext>
            </p:extLst>
          </p:nvPr>
        </p:nvGraphicFramePr>
        <p:xfrm>
          <a:off x="678567" y="1508630"/>
          <a:ext cx="10424861" cy="445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283187">
                  <a:extLst>
                    <a:ext uri="{9D8B030D-6E8A-4147-A177-3AD203B41FA5}">
                      <a16:colId xmlns:a16="http://schemas.microsoft.com/office/drawing/2014/main" val="361733238"/>
                    </a:ext>
                  </a:extLst>
                </a:gridCol>
                <a:gridCol w="3439510">
                  <a:extLst>
                    <a:ext uri="{9D8B030D-6E8A-4147-A177-3AD203B41FA5}">
                      <a16:colId xmlns:a16="http://schemas.microsoft.com/office/drawing/2014/main" val="2248687457"/>
                    </a:ext>
                  </a:extLst>
                </a:gridCol>
                <a:gridCol w="3702164">
                  <a:extLst>
                    <a:ext uri="{9D8B030D-6E8A-4147-A177-3AD203B41FA5}">
                      <a16:colId xmlns:a16="http://schemas.microsoft.com/office/drawing/2014/main" val="2315391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989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Adverse Effect with D/C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10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Serious adverse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31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Pulmonary exacerbation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64.1%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41.0%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72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Cough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42.2%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32.5%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509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1"/>
                          </a:solidFill>
                        </a:rPr>
                        <a:t>Headache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16.7%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1"/>
                          </a:solidFill>
                        </a:rPr>
                        <a:t>22.9%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046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Nasal congestion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15.4%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20.5%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49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u="none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12.0%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145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Hemoptysis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354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1"/>
                          </a:solidFill>
                        </a:rPr>
                        <a:t>Nausea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1"/>
                          </a:solidFill>
                        </a:rPr>
                        <a:t>15.7%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607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i="0" u="none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Rash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5.1%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14.5%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669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Diarrhea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954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699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Orkambi</a:t>
            </a:r>
            <a:r>
              <a:rPr lang="en-CA" dirty="0"/>
              <a:t> (lumacaftor/ivacaftor) Phase 3 Trial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Wainwright (2015)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22</a:t>
            </a:fld>
            <a:endParaRPr lang="en-US" altLang="zh-CN" dirty="0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75F59B16-90FA-ED1F-1C96-35D9B7C88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398782"/>
              </p:ext>
            </p:extLst>
          </p:nvPr>
        </p:nvGraphicFramePr>
        <p:xfrm>
          <a:off x="1137161" y="4407487"/>
          <a:ext cx="10515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281">
                  <a:extLst>
                    <a:ext uri="{9D8B030D-6E8A-4147-A177-3AD203B41FA5}">
                      <a16:colId xmlns:a16="http://schemas.microsoft.com/office/drawing/2014/main" val="361733238"/>
                    </a:ext>
                  </a:extLst>
                </a:gridCol>
                <a:gridCol w="9905319">
                  <a:extLst>
                    <a:ext uri="{9D8B030D-6E8A-4147-A177-3AD203B41FA5}">
                      <a16:colId xmlns:a16="http://schemas.microsoft.com/office/drawing/2014/main" val="2248687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P: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1108 patients with CF at least 12 years or older who were homozygous for F508del mutations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10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I: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Lumacaftor 600 mg PO daily + Ivacaftor 250 mg PO BID or Lumacaftor 400 mg po BID + Ivacaftor 250 mg PO BID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72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C: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Placebo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509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O: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Estimated mean change in FEV</a:t>
                      </a:r>
                      <a:r>
                        <a:rPr lang="en-CA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CA" baseline="0" dirty="0">
                          <a:solidFill>
                            <a:schemeClr val="tx1"/>
                          </a:solidFill>
                        </a:rPr>
                        <a:t> from baseline at 24 weeks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519123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E9D9A03-C87F-C0BD-3263-24906378F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712" y="1648740"/>
            <a:ext cx="7479833" cy="2495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AB22EE-91A6-0D66-9E9B-C74A43AFD4B6}"/>
              </a:ext>
            </a:extLst>
          </p:cNvPr>
          <p:cNvSpPr txBox="1"/>
          <p:nvPr/>
        </p:nvSpPr>
        <p:spPr>
          <a:xfrm>
            <a:off x="10224321" y="2168613"/>
            <a:ext cx="1604211" cy="16927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sz="16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Pooled analysis of 2 studies: TRAFFIC and TRANSPORT </a:t>
            </a:r>
            <a:r>
              <a:rPr lang="en-CA" sz="12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(each studied both dosages)</a:t>
            </a:r>
            <a:endParaRPr lang="en-CA" sz="1600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044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err="1"/>
              <a:t>Orkambi</a:t>
            </a:r>
            <a:r>
              <a:rPr lang="en-CA" sz="3600" dirty="0"/>
              <a:t> (lumacaftor/ivacaftor) Trial Results: Efficacy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Wainwright (2015)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23</a:t>
            </a:fld>
            <a:endParaRPr lang="en-US" altLang="zh-CN" dirty="0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53D8BDA5-811E-3833-B564-60FF107B3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495340"/>
              </p:ext>
            </p:extLst>
          </p:nvPr>
        </p:nvGraphicFramePr>
        <p:xfrm>
          <a:off x="678568" y="1643379"/>
          <a:ext cx="10515601" cy="414140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28055">
                  <a:extLst>
                    <a:ext uri="{9D8B030D-6E8A-4147-A177-3AD203B41FA5}">
                      <a16:colId xmlns:a16="http://schemas.microsoft.com/office/drawing/2014/main" val="361733238"/>
                    </a:ext>
                  </a:extLst>
                </a:gridCol>
                <a:gridCol w="7400544">
                  <a:extLst>
                    <a:ext uri="{9D8B030D-6E8A-4147-A177-3AD203B41FA5}">
                      <a16:colId xmlns:a16="http://schemas.microsoft.com/office/drawing/2014/main" val="2248687457"/>
                    </a:ext>
                  </a:extLst>
                </a:gridCol>
                <a:gridCol w="1087002">
                  <a:extLst>
                    <a:ext uri="{9D8B030D-6E8A-4147-A177-3AD203B41FA5}">
                      <a16:colId xmlns:a16="http://schemas.microsoft.com/office/drawing/2014/main" val="2403182792"/>
                    </a:ext>
                  </a:extLst>
                </a:gridCol>
              </a:tblGrid>
              <a:tr h="523956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989252"/>
                  </a:ext>
                </a:extLst>
              </a:tr>
              <a:tr h="904362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Change in FEV</a:t>
                      </a:r>
                      <a:r>
                        <a:rPr lang="en-CA" b="0" baseline="-2500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CA" b="0" baseline="0" dirty="0">
                          <a:solidFill>
                            <a:schemeClr val="tx1"/>
                          </a:solidFill>
                        </a:rPr>
                        <a:t>(absolute)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3.3% (2.3 – 4.3%) increase in FEV</a:t>
                      </a:r>
                      <a:r>
                        <a:rPr lang="en-CA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CA" b="0" baseline="0" dirty="0">
                          <a:solidFill>
                            <a:schemeClr val="tx1"/>
                          </a:solidFill>
                        </a:rPr>
                        <a:t> in LUM 600 mg/day group</a:t>
                      </a:r>
                    </a:p>
                    <a:p>
                      <a:r>
                        <a:rPr lang="en-CA" b="0" baseline="0" dirty="0">
                          <a:solidFill>
                            <a:schemeClr val="tx1"/>
                          </a:solidFill>
                        </a:rPr>
                        <a:t>2.8% (1.8 – 3.8%) increase in FEV</a:t>
                      </a:r>
                      <a:r>
                        <a:rPr lang="en-CA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CA" b="0" baseline="0" dirty="0">
                          <a:solidFill>
                            <a:schemeClr val="tx1"/>
                          </a:solidFill>
                        </a:rPr>
                        <a:t> in LUM 400 mg BID group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101341"/>
                  </a:ext>
                </a:extLst>
              </a:tr>
              <a:tr h="904362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Change in FEV</a:t>
                      </a:r>
                      <a:r>
                        <a:rPr lang="en-CA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CA" b="0" baseline="0" dirty="0">
                          <a:solidFill>
                            <a:schemeClr val="tx1"/>
                          </a:solidFill>
                        </a:rPr>
                        <a:t> (relative)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5.6% (3.8 – 7.3%) change in FEV</a:t>
                      </a:r>
                      <a:r>
                        <a:rPr lang="en-CA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CA" b="0" baseline="0" dirty="0">
                          <a:solidFill>
                            <a:schemeClr val="tx1"/>
                          </a:solidFill>
                        </a:rPr>
                        <a:t> in LUM 600 mg/day group</a:t>
                      </a:r>
                    </a:p>
                    <a:p>
                      <a:r>
                        <a:rPr lang="en-CA" b="0" baseline="0" dirty="0">
                          <a:solidFill>
                            <a:schemeClr val="tx1"/>
                          </a:solidFill>
                        </a:rPr>
                        <a:t>4.8% (3.0 – 6.6%) change in FEV</a:t>
                      </a:r>
                      <a:r>
                        <a:rPr lang="en-CA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CA" b="0" baseline="0" dirty="0">
                          <a:solidFill>
                            <a:schemeClr val="tx1"/>
                          </a:solidFill>
                        </a:rPr>
                        <a:t> in LUM 400 mg BID group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317919"/>
                  </a:ext>
                </a:extLst>
              </a:tr>
              <a:tr h="904362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Risk of pulmonary exacerbation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0.70 (0.56-0.87) rate ratio for LUM 600 mg/day group</a:t>
                      </a:r>
                    </a:p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0.61 (0.49-0.76) rate ratio for LUM 400 mg BID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0.001</a:t>
                      </a:r>
                      <a:br>
                        <a:rPr lang="en-CA" dirty="0">
                          <a:solidFill>
                            <a:schemeClr val="tx1"/>
                          </a:solidFill>
                        </a:rPr>
                      </a:b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729446"/>
                  </a:ext>
                </a:extLst>
              </a:tr>
              <a:tr h="904362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Score on CFQ-R respiratory 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Increase of 3.1 points (0.8-5.3) in 600 mg/day LUM group</a:t>
                      </a:r>
                    </a:p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Increase of 2.2 points (</a:t>
                      </a:r>
                      <a:r>
                        <a:rPr lang="en-CA" u="none" dirty="0">
                          <a:solidFill>
                            <a:schemeClr val="tx1"/>
                          </a:solidFill>
                        </a:rPr>
                        <a:t>0.0</a:t>
                      </a: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-4.5) in 400 mg BID LUM group.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0.007</a:t>
                      </a:r>
                    </a:p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5098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3F3CDC6-4806-430E-6016-6B86111E36D9}"/>
              </a:ext>
            </a:extLst>
          </p:cNvPr>
          <p:cNvSpPr txBox="1"/>
          <p:nvPr/>
        </p:nvSpPr>
        <p:spPr>
          <a:xfrm>
            <a:off x="4289805" y="6206221"/>
            <a:ext cx="6904364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sz="16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*A difference of 4 points was considered a clinically significant change</a:t>
            </a:r>
          </a:p>
        </p:txBody>
      </p:sp>
    </p:spTree>
    <p:extLst>
      <p:ext uri="{BB962C8B-B14F-4D97-AF65-F5344CB8AC3E}">
        <p14:creationId xmlns:p14="http://schemas.microsoft.com/office/powerpoint/2010/main" val="2702164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err="1"/>
              <a:t>Orkambi</a:t>
            </a:r>
            <a:r>
              <a:rPr lang="en-CA" sz="3600" dirty="0"/>
              <a:t> (lumacaftor/ivacaftor) Trial Results: Safety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Wainwright (2015)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24</a:t>
            </a:fld>
            <a:endParaRPr lang="en-US" altLang="zh-CN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1AD143C7-5C02-307B-40FA-0B68022F5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451866"/>
              </p:ext>
            </p:extLst>
          </p:nvPr>
        </p:nvGraphicFramePr>
        <p:xfrm>
          <a:off x="678568" y="1508630"/>
          <a:ext cx="10515602" cy="445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526645">
                  <a:extLst>
                    <a:ext uri="{9D8B030D-6E8A-4147-A177-3AD203B41FA5}">
                      <a16:colId xmlns:a16="http://schemas.microsoft.com/office/drawing/2014/main" val="361733238"/>
                    </a:ext>
                  </a:extLst>
                </a:gridCol>
                <a:gridCol w="2646947">
                  <a:extLst>
                    <a:ext uri="{9D8B030D-6E8A-4147-A177-3AD203B41FA5}">
                      <a16:colId xmlns:a16="http://schemas.microsoft.com/office/drawing/2014/main" val="2248687457"/>
                    </a:ext>
                  </a:extLst>
                </a:gridCol>
                <a:gridCol w="2849078">
                  <a:extLst>
                    <a:ext uri="{9D8B030D-6E8A-4147-A177-3AD203B41FA5}">
                      <a16:colId xmlns:a16="http://schemas.microsoft.com/office/drawing/2014/main" val="2315391042"/>
                    </a:ext>
                  </a:extLst>
                </a:gridCol>
                <a:gridCol w="2492932">
                  <a:extLst>
                    <a:ext uri="{9D8B030D-6E8A-4147-A177-3AD203B41FA5}">
                      <a16:colId xmlns:a16="http://schemas.microsoft.com/office/drawing/2014/main" val="2403182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LUM 600 mg/day + 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LUM 400 mg BID + 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989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Adverse Effect with D/C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3.8%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4.6%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10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Serious adverse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28.6%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22.8%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17.3%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31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Pulmonary exacerbation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49.2%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39.3%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35.8%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72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Cough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40.0%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32.8%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28.2%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509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Headache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15.7%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15.7%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15.7%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046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Increase in sputum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18.9%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13.0%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49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u="none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Dyspnea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14.9%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13.0%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145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Hemoptysis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13.5%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13.6%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354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Nausea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7.6%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7.9%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1"/>
                          </a:solidFill>
                        </a:rPr>
                        <a:t>12.5%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607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i="0" u="none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Chest tightness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5.9%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10.8%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8.7%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669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Nasopharyngitis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6.2%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13.0%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954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573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Symdeko</a:t>
            </a:r>
            <a:r>
              <a:rPr lang="en-CA" dirty="0"/>
              <a:t> (</a:t>
            </a:r>
            <a:r>
              <a:rPr lang="en-CA" dirty="0" err="1"/>
              <a:t>tezacaftor</a:t>
            </a:r>
            <a:r>
              <a:rPr lang="en-CA" dirty="0"/>
              <a:t>/ivacaftor) Phase 3 Trial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Taylor-</a:t>
            </a:r>
            <a:r>
              <a:rPr lang="en-US" dirty="0" err="1"/>
              <a:t>Cousar</a:t>
            </a:r>
            <a:r>
              <a:rPr lang="en-US" dirty="0"/>
              <a:t> (2017)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25</a:t>
            </a:fld>
            <a:endParaRPr lang="en-US" altLang="zh-CN" dirty="0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470B1D0B-E521-ECED-EF49-18923FCAB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000539"/>
              </p:ext>
            </p:extLst>
          </p:nvPr>
        </p:nvGraphicFramePr>
        <p:xfrm>
          <a:off x="1137161" y="4407487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281">
                  <a:extLst>
                    <a:ext uri="{9D8B030D-6E8A-4147-A177-3AD203B41FA5}">
                      <a16:colId xmlns:a16="http://schemas.microsoft.com/office/drawing/2014/main" val="361733238"/>
                    </a:ext>
                  </a:extLst>
                </a:gridCol>
                <a:gridCol w="9905319">
                  <a:extLst>
                    <a:ext uri="{9D8B030D-6E8A-4147-A177-3AD203B41FA5}">
                      <a16:colId xmlns:a16="http://schemas.microsoft.com/office/drawing/2014/main" val="2248687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P: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510 patients with CF at least 12 years or older who were homozygous for F508del mutations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10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I: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err="1">
                          <a:solidFill>
                            <a:schemeClr val="tx1"/>
                          </a:solidFill>
                        </a:rPr>
                        <a:t>Tezacaftor</a:t>
                      </a: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 100 mg PO daily + Ivacaftor 150 mg PO BID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72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C: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Placebo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509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O: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Estimated mean change in FEV</a:t>
                      </a:r>
                      <a:r>
                        <a:rPr lang="en-CA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CA" baseline="0" dirty="0">
                          <a:solidFill>
                            <a:schemeClr val="tx1"/>
                          </a:solidFill>
                        </a:rPr>
                        <a:t> from baseline at 24 weeks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519123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3A620EE-B63D-2BA4-EF91-3048E2C71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910" y="1622510"/>
            <a:ext cx="8501634" cy="259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59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err="1"/>
              <a:t>Symdeko</a:t>
            </a:r>
            <a:r>
              <a:rPr lang="en-CA" sz="3600" dirty="0"/>
              <a:t> (</a:t>
            </a:r>
            <a:r>
              <a:rPr lang="en-CA" sz="3600" dirty="0" err="1"/>
              <a:t>tezacaftor</a:t>
            </a:r>
            <a:r>
              <a:rPr lang="en-CA" sz="3600" dirty="0"/>
              <a:t>/ivacaftor) Trial Results: Efficacy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Taylor-</a:t>
            </a:r>
            <a:r>
              <a:rPr lang="en-US" dirty="0" err="1"/>
              <a:t>Cousar</a:t>
            </a:r>
            <a:r>
              <a:rPr lang="en-US" dirty="0"/>
              <a:t> (2017)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26</a:t>
            </a:fld>
            <a:endParaRPr lang="en-US" altLang="zh-CN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5DA3533-44DE-4C09-4F0C-81C2B7888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59316"/>
              </p:ext>
            </p:extLst>
          </p:nvPr>
        </p:nvGraphicFramePr>
        <p:xfrm>
          <a:off x="678568" y="1643379"/>
          <a:ext cx="10515601" cy="430503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68379">
                  <a:extLst>
                    <a:ext uri="{9D8B030D-6E8A-4147-A177-3AD203B41FA5}">
                      <a16:colId xmlns:a16="http://schemas.microsoft.com/office/drawing/2014/main" val="361733238"/>
                    </a:ext>
                  </a:extLst>
                </a:gridCol>
                <a:gridCol w="7460220">
                  <a:extLst>
                    <a:ext uri="{9D8B030D-6E8A-4147-A177-3AD203B41FA5}">
                      <a16:colId xmlns:a16="http://schemas.microsoft.com/office/drawing/2014/main" val="2248687457"/>
                    </a:ext>
                  </a:extLst>
                </a:gridCol>
                <a:gridCol w="1087002">
                  <a:extLst>
                    <a:ext uri="{9D8B030D-6E8A-4147-A177-3AD203B41FA5}">
                      <a16:colId xmlns:a16="http://schemas.microsoft.com/office/drawing/2014/main" val="2403182792"/>
                    </a:ext>
                  </a:extLst>
                </a:gridCol>
              </a:tblGrid>
              <a:tr h="396302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989252"/>
                  </a:ext>
                </a:extLst>
              </a:tr>
              <a:tr h="977183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Change in FEV</a:t>
                      </a:r>
                      <a:r>
                        <a:rPr lang="en-CA" b="0" baseline="-2500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CA" b="0" baseline="0" dirty="0">
                          <a:solidFill>
                            <a:schemeClr val="tx1"/>
                          </a:solidFill>
                        </a:rPr>
                        <a:t>(absolute)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4.0% (3.1-4.8%) increase in FEV</a:t>
                      </a:r>
                      <a:r>
                        <a:rPr lang="en-CA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CA" b="0" baseline="0" dirty="0">
                          <a:solidFill>
                            <a:schemeClr val="tx1"/>
                          </a:solidFill>
                        </a:rPr>
                        <a:t> points in TEZ/IVA group vs placebo</a:t>
                      </a:r>
                    </a:p>
                    <a:p>
                      <a:r>
                        <a:rPr lang="en-CA" b="0" baseline="0" dirty="0">
                          <a:solidFill>
                            <a:schemeClr val="tx1"/>
                          </a:solidFill>
                        </a:rPr>
                        <a:t>(3.4% (2.7-4.0) increase with TEZ/IVA vs -0.6% (-1.3-0.0%) with placebo) maintained to 24 weeks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101341"/>
                  </a:ext>
                </a:extLst>
              </a:tr>
              <a:tr h="1270338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Change in FEV</a:t>
                      </a:r>
                      <a:r>
                        <a:rPr lang="en-CA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CA" b="0" baseline="0" dirty="0">
                          <a:solidFill>
                            <a:schemeClr val="tx1"/>
                          </a:solidFill>
                        </a:rPr>
                        <a:t> (relative)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6.8% (5.3-8.3%) relative difference from baseline with TEZ/IVA group vs placebo </a:t>
                      </a:r>
                      <a:br>
                        <a:rPr lang="en-CA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(6.3% (5.1-7.4) increase with TEZ/IVA vs -0.5% (-1.7-0.6%) with placebo) maintained to 24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317919"/>
                  </a:ext>
                </a:extLst>
              </a:tr>
              <a:tr h="684028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Risk of pulmonary exacerbation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0.65 (0.48 – 0.88) risk ratio TEZ/IVA vs placebo maintained to 24 weeks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729446"/>
                  </a:ext>
                </a:extLst>
              </a:tr>
              <a:tr h="977183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Score on CFQ-R respiratory domain*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5.1 (3.2-7.0) point differences in TEZ/IVA vs placebo </a:t>
                      </a:r>
                      <a:br>
                        <a:rPr lang="en-CA" dirty="0">
                          <a:solidFill>
                            <a:schemeClr val="tx1"/>
                          </a:solidFill>
                        </a:rPr>
                      </a:b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(5.0 (3.5-6.5) increase with TEZ/IVA vs -0.1 (-1.6-1.4) with placebo) maintained to 24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5098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F60E2DD-7C79-8C13-3508-23C23F0E2F03}"/>
              </a:ext>
            </a:extLst>
          </p:cNvPr>
          <p:cNvSpPr txBox="1"/>
          <p:nvPr/>
        </p:nvSpPr>
        <p:spPr>
          <a:xfrm>
            <a:off x="4289805" y="6206221"/>
            <a:ext cx="6904364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sz="16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*A difference of 4 points was considered a clinically significant change</a:t>
            </a:r>
          </a:p>
        </p:txBody>
      </p:sp>
    </p:spTree>
    <p:extLst>
      <p:ext uri="{BB962C8B-B14F-4D97-AF65-F5344CB8AC3E}">
        <p14:creationId xmlns:p14="http://schemas.microsoft.com/office/powerpoint/2010/main" val="2567041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247193"/>
            <a:ext cx="10515600" cy="1115434"/>
          </a:xfrm>
        </p:spPr>
        <p:txBody>
          <a:bodyPr/>
          <a:lstStyle/>
          <a:p>
            <a:r>
              <a:rPr lang="en-CA" sz="3600" dirty="0" err="1"/>
              <a:t>Symdeko</a:t>
            </a:r>
            <a:r>
              <a:rPr lang="en-CA" sz="3600" dirty="0"/>
              <a:t> (</a:t>
            </a:r>
            <a:r>
              <a:rPr lang="en-CA" sz="3600" dirty="0" err="1"/>
              <a:t>tezacaftor</a:t>
            </a:r>
            <a:r>
              <a:rPr lang="en-CA" sz="3600" dirty="0"/>
              <a:t>/ivacaftor) Trial Results: Safety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Taylor-</a:t>
            </a:r>
            <a:r>
              <a:rPr lang="en-US" dirty="0" err="1"/>
              <a:t>Cousar</a:t>
            </a:r>
            <a:r>
              <a:rPr lang="en-US" dirty="0"/>
              <a:t> (2017)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27</a:t>
            </a:fld>
            <a:endParaRPr lang="en-US" altLang="zh-CN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1AD143C7-5C02-307B-40FA-0B68022F5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377781"/>
              </p:ext>
            </p:extLst>
          </p:nvPr>
        </p:nvGraphicFramePr>
        <p:xfrm>
          <a:off x="587829" y="1287249"/>
          <a:ext cx="10515599" cy="48209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311763">
                  <a:extLst>
                    <a:ext uri="{9D8B030D-6E8A-4147-A177-3AD203B41FA5}">
                      <a16:colId xmlns:a16="http://schemas.microsoft.com/office/drawing/2014/main" val="361733238"/>
                    </a:ext>
                  </a:extLst>
                </a:gridCol>
                <a:gridCol w="3469448">
                  <a:extLst>
                    <a:ext uri="{9D8B030D-6E8A-4147-A177-3AD203B41FA5}">
                      <a16:colId xmlns:a16="http://schemas.microsoft.com/office/drawing/2014/main" val="2248687457"/>
                    </a:ext>
                  </a:extLst>
                </a:gridCol>
                <a:gridCol w="3734388">
                  <a:extLst>
                    <a:ext uri="{9D8B030D-6E8A-4147-A177-3AD203B41FA5}">
                      <a16:colId xmlns:a16="http://schemas.microsoft.com/office/drawing/2014/main" val="2315391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TEZ/IVA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989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Adverse Effect with D/C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3.1%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2.8%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10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Serious adverse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18.2%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12.4%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31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Pulmonary exacerbation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37.2%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29.9%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72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Cough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32.6%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26.3%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509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1"/>
                          </a:solidFill>
                        </a:rPr>
                        <a:t>Headache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14.3%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1"/>
                          </a:solidFill>
                        </a:rPr>
                        <a:t>17.5%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046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Increase in sputum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16.3%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49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u="none" dirty="0">
                          <a:solidFill>
                            <a:schemeClr val="tx1"/>
                          </a:solidFill>
                        </a:rPr>
                        <a:t>Pyrexia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11.2%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145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Hemoptysis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13.6%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10.4%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354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1"/>
                          </a:solidFill>
                        </a:rPr>
                        <a:t>Nasopharyngitis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15.1%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1"/>
                          </a:solidFill>
                        </a:rPr>
                        <a:t>16.7%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954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6.4%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869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Oropharyngeal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8.8%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238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accent1"/>
                          </a:solidFill>
                        </a:rPr>
                        <a:t>Nausea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7.0%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1"/>
                          </a:solidFill>
                        </a:rPr>
                        <a:t>9.2%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459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4D82CF2-5DDB-A816-C6BF-F61DE7978059}"/>
              </a:ext>
            </a:extLst>
          </p:cNvPr>
          <p:cNvSpPr txBox="1"/>
          <p:nvPr/>
        </p:nvSpPr>
        <p:spPr>
          <a:xfrm>
            <a:off x="7074569" y="6217920"/>
            <a:ext cx="359984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sz="14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*One patient in TEZ/IVA group had a life-threatening episode of hemoptysis</a:t>
            </a:r>
          </a:p>
        </p:txBody>
      </p:sp>
    </p:spTree>
    <p:extLst>
      <p:ext uri="{BB962C8B-B14F-4D97-AF65-F5344CB8AC3E}">
        <p14:creationId xmlns:p14="http://schemas.microsoft.com/office/powerpoint/2010/main" val="359780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60772"/>
            <a:ext cx="10606340" cy="1115434"/>
          </a:xfrm>
        </p:spPr>
        <p:txBody>
          <a:bodyPr/>
          <a:lstStyle/>
          <a:p>
            <a:r>
              <a:rPr lang="en-CA" sz="3600" dirty="0" err="1"/>
              <a:t>Trikafta</a:t>
            </a:r>
            <a:r>
              <a:rPr lang="en-CA" sz="3600" dirty="0"/>
              <a:t> (ivacaftor/</a:t>
            </a:r>
            <a:r>
              <a:rPr lang="en-CA" sz="3600" dirty="0" err="1"/>
              <a:t>tezacaftor</a:t>
            </a:r>
            <a:r>
              <a:rPr lang="en-CA" sz="3600" dirty="0"/>
              <a:t>/</a:t>
            </a:r>
            <a:r>
              <a:rPr lang="en-CA" sz="3600" dirty="0" err="1"/>
              <a:t>elexacaftor</a:t>
            </a:r>
            <a:r>
              <a:rPr lang="en-CA" sz="3600" dirty="0"/>
              <a:t>) Phase 3 Trial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Middleton (2019), </a:t>
            </a:r>
            <a:r>
              <a:rPr lang="en-US" dirty="0" err="1"/>
              <a:t>Phuan</a:t>
            </a:r>
            <a:r>
              <a:rPr lang="en-US" dirty="0"/>
              <a:t> (2019)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28</a:t>
            </a:fld>
            <a:endParaRPr lang="en-US" altLang="zh-CN" dirty="0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F2B16EE8-E437-FE08-F6A0-3A9FCDBC0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97669"/>
              </p:ext>
            </p:extLst>
          </p:nvPr>
        </p:nvGraphicFramePr>
        <p:xfrm>
          <a:off x="1137161" y="4407487"/>
          <a:ext cx="10515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281">
                  <a:extLst>
                    <a:ext uri="{9D8B030D-6E8A-4147-A177-3AD203B41FA5}">
                      <a16:colId xmlns:a16="http://schemas.microsoft.com/office/drawing/2014/main" val="361733238"/>
                    </a:ext>
                  </a:extLst>
                </a:gridCol>
                <a:gridCol w="9905319">
                  <a:extLst>
                    <a:ext uri="{9D8B030D-6E8A-4147-A177-3AD203B41FA5}">
                      <a16:colId xmlns:a16="http://schemas.microsoft.com/office/drawing/2014/main" val="2248687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P: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403 patients with CF at least 12 years or older who are heterozygous for F508del and a minimal function mutation*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10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I: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err="1">
                          <a:solidFill>
                            <a:schemeClr val="tx1"/>
                          </a:solidFill>
                        </a:rPr>
                        <a:t>Elexacaftor</a:t>
                      </a: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 200 mg PO daily + </a:t>
                      </a:r>
                      <a:r>
                        <a:rPr lang="en-CA" dirty="0" err="1">
                          <a:solidFill>
                            <a:schemeClr val="tx1"/>
                          </a:solidFill>
                        </a:rPr>
                        <a:t>Tezacaftor</a:t>
                      </a: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 100 mg PO daily + Ivacaftor 150 mg PO BID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72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C: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Placebo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509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O: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Estimated mean change in FEV</a:t>
                      </a:r>
                      <a:r>
                        <a:rPr lang="en-CA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CA" baseline="0" dirty="0">
                          <a:solidFill>
                            <a:schemeClr val="tx1"/>
                          </a:solidFill>
                        </a:rPr>
                        <a:t> from baseline at </a:t>
                      </a:r>
                      <a:r>
                        <a:rPr lang="en-CA" b="1" baseline="0" dirty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en-CA" baseline="0" dirty="0">
                          <a:solidFill>
                            <a:schemeClr val="tx1"/>
                          </a:solidFill>
                        </a:rPr>
                        <a:t>weeks (up to 24 weeks)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519123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3FE4EED-E668-88A3-8A0C-E0F510D7B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31" y="1454870"/>
            <a:ext cx="8188138" cy="2625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AD9295-0BAD-FD3E-92D5-4D8725A38084}"/>
              </a:ext>
            </a:extLst>
          </p:cNvPr>
          <p:cNvSpPr txBox="1"/>
          <p:nvPr/>
        </p:nvSpPr>
        <p:spPr>
          <a:xfrm>
            <a:off x="4815840" y="6487160"/>
            <a:ext cx="803408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sz="14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*Minimal function = no protein created or lack of response to CFTR modulators</a:t>
            </a:r>
            <a:r>
              <a:rPr lang="en-CA" sz="18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1375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78" y="288583"/>
            <a:ext cx="11064932" cy="1115434"/>
          </a:xfrm>
        </p:spPr>
        <p:txBody>
          <a:bodyPr/>
          <a:lstStyle/>
          <a:p>
            <a:r>
              <a:rPr lang="en-CA" sz="3600" dirty="0" err="1"/>
              <a:t>Trikafta</a:t>
            </a:r>
            <a:r>
              <a:rPr lang="en-CA" sz="3600" dirty="0"/>
              <a:t> (</a:t>
            </a:r>
            <a:r>
              <a:rPr lang="en-CA" sz="3600" dirty="0" err="1"/>
              <a:t>elexacaftor</a:t>
            </a:r>
            <a:r>
              <a:rPr lang="en-CA" sz="3600" dirty="0"/>
              <a:t>/</a:t>
            </a:r>
            <a:r>
              <a:rPr lang="en-CA" sz="3600" dirty="0" err="1"/>
              <a:t>tezacaftor</a:t>
            </a:r>
            <a:r>
              <a:rPr lang="en-CA" sz="3600" dirty="0"/>
              <a:t>/ivacaftor) </a:t>
            </a:r>
            <a:br>
              <a:rPr lang="en-CA" sz="3600" dirty="0"/>
            </a:br>
            <a:r>
              <a:rPr lang="en-CA" sz="3600" dirty="0"/>
              <a:t>Trial Results: Efficacy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Middleton (2019)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29</a:t>
            </a:fld>
            <a:endParaRPr lang="en-US" altLang="zh-CN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5DA3533-44DE-4C09-4F0C-81C2B7888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926646"/>
              </p:ext>
            </p:extLst>
          </p:nvPr>
        </p:nvGraphicFramePr>
        <p:xfrm>
          <a:off x="717878" y="1970637"/>
          <a:ext cx="10756244" cy="370826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495856">
                  <a:extLst>
                    <a:ext uri="{9D8B030D-6E8A-4147-A177-3AD203B41FA5}">
                      <a16:colId xmlns:a16="http://schemas.microsoft.com/office/drawing/2014/main" val="361733238"/>
                    </a:ext>
                  </a:extLst>
                </a:gridCol>
                <a:gridCol w="7148511">
                  <a:extLst>
                    <a:ext uri="{9D8B030D-6E8A-4147-A177-3AD203B41FA5}">
                      <a16:colId xmlns:a16="http://schemas.microsoft.com/office/drawing/2014/main" val="2248687457"/>
                    </a:ext>
                  </a:extLst>
                </a:gridCol>
                <a:gridCol w="1111877">
                  <a:extLst>
                    <a:ext uri="{9D8B030D-6E8A-4147-A177-3AD203B41FA5}">
                      <a16:colId xmlns:a16="http://schemas.microsoft.com/office/drawing/2014/main" val="2403182792"/>
                    </a:ext>
                  </a:extLst>
                </a:gridCol>
              </a:tblGrid>
              <a:tr h="468034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989252"/>
                  </a:ext>
                </a:extLst>
              </a:tr>
              <a:tr h="1080078"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Change in FEV</a:t>
                      </a:r>
                      <a:r>
                        <a:rPr lang="en-CA" sz="1800" b="0" baseline="-2500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CA" sz="1800" b="0" baseline="0" dirty="0">
                          <a:solidFill>
                            <a:schemeClr val="tx1"/>
                          </a:solidFill>
                        </a:rPr>
                        <a:t>(absolute) to week 4 (95% CI)</a:t>
                      </a:r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13.8% (12.1-15.4%) increase in FEV</a:t>
                      </a:r>
                      <a:r>
                        <a:rPr lang="en-CA" sz="1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CA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in ELX/TEZ/IVA group vs placebo (13.6% (12.4-14.8%) for ELX/TEZ/IVA vs -0.2% (-1.3-1.0%) for placebo) at week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101341"/>
                  </a:ext>
                </a:extLst>
              </a:tr>
              <a:tr h="1080078"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Change in FEV</a:t>
                      </a:r>
                      <a:r>
                        <a:rPr lang="en-CA" sz="1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CA" sz="1800" b="0" baseline="0" dirty="0">
                          <a:solidFill>
                            <a:schemeClr val="tx1"/>
                          </a:solidFill>
                        </a:rPr>
                        <a:t> (absolute) to week 24 (95% CI)</a:t>
                      </a:r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14.3% (12.7-15.8%) increase in FEV</a:t>
                      </a:r>
                      <a:r>
                        <a:rPr lang="en-CA" sz="1800" b="0" baseline="-2500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CA" sz="1800" b="0" baseline="0" dirty="0">
                          <a:solidFill>
                            <a:schemeClr val="tx1"/>
                          </a:solidFill>
                        </a:rPr>
                        <a:t>in ELX/TEZ/IVA vs placebo (13.9% (12.8-15.0%) for ELX/TEZ/IVA vs -0.4% (-1.5-0.7%) for placebo) at week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317919"/>
                  </a:ext>
                </a:extLst>
              </a:tr>
              <a:tr h="1080078"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Risk of pulmonary exacerbation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0.37 (0.25-0.55) risk ratio for ELX/TEZ/IVA vs placebo (0.37 event rate vs annualized estimated event rate with ELX/TEZ/IVA vs 0.98 event rate vs AEER with placebo) through week 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72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14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53DB0-1936-606E-2ECD-9CCC60A4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802462"/>
          </a:xfrm>
        </p:spPr>
        <p:txBody>
          <a:bodyPr/>
          <a:lstStyle/>
          <a:p>
            <a:r>
              <a:rPr lang="en-CA" dirty="0"/>
              <a:t>Objectives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C6F0D3-DD61-F04B-4A96-FC144E6974B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3</a:t>
            </a:fld>
            <a:endParaRPr lang="en-US" altLang="zh-C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55ED8B-68F7-DB08-ABBD-51AAA0CE4818}"/>
              </a:ext>
            </a:extLst>
          </p:cNvPr>
          <p:cNvSpPr txBox="1"/>
          <p:nvPr/>
        </p:nvSpPr>
        <p:spPr>
          <a:xfrm>
            <a:off x="581709" y="1524000"/>
            <a:ext cx="941954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Describe</a:t>
            </a:r>
            <a:r>
              <a:rPr lang="en-CA" baseline="0" dirty="0"/>
              <a:t> the pathophysiology of cystic fibrosis through review of Cystic Fibrosis Transmembrane Regulator (CFTR) dysfunction.</a:t>
            </a:r>
          </a:p>
          <a:p>
            <a:endParaRPr lang="en-CA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aseline="0" dirty="0"/>
              <a:t>Review some common CF genotypes and their resultant CFTR defects.</a:t>
            </a:r>
          </a:p>
          <a:p>
            <a:endParaRPr lang="en-CA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Describe</a:t>
            </a:r>
            <a:r>
              <a:rPr lang="en-CA" baseline="0" dirty="0"/>
              <a:t> the mechanisms of action of current CFTR modulators (potentiators and correctors). </a:t>
            </a:r>
          </a:p>
          <a:p>
            <a:endParaRPr lang="en-CA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aseline="0" dirty="0"/>
              <a:t>Review the evidence for each of the currently available CFTR modulators in Canada: Kalydeco (ivacaftor), </a:t>
            </a:r>
            <a:r>
              <a:rPr lang="en-CA" baseline="0" dirty="0" err="1"/>
              <a:t>Orkambi</a:t>
            </a:r>
            <a:r>
              <a:rPr lang="en-CA" baseline="0" dirty="0"/>
              <a:t> (lumacaftor/ivacaftor), </a:t>
            </a:r>
            <a:r>
              <a:rPr lang="en-CA" baseline="0" dirty="0" err="1"/>
              <a:t>Symdeko</a:t>
            </a:r>
            <a:r>
              <a:rPr lang="en-CA" baseline="0" dirty="0"/>
              <a:t> (</a:t>
            </a:r>
            <a:r>
              <a:rPr lang="en-CA" baseline="0" dirty="0" err="1"/>
              <a:t>tezacaftor</a:t>
            </a:r>
            <a:r>
              <a:rPr lang="en-CA" baseline="0" dirty="0"/>
              <a:t>/ivacaftor), and </a:t>
            </a:r>
            <a:r>
              <a:rPr lang="en-CA" baseline="0" dirty="0" err="1"/>
              <a:t>Trikafta</a:t>
            </a:r>
            <a:r>
              <a:rPr lang="en-CA" baseline="0" dirty="0"/>
              <a:t> (ivacaftor/</a:t>
            </a:r>
            <a:r>
              <a:rPr lang="en-CA" baseline="0" dirty="0" err="1"/>
              <a:t>tezacaftor</a:t>
            </a:r>
            <a:r>
              <a:rPr lang="en-CA" baseline="0" dirty="0"/>
              <a:t>/</a:t>
            </a:r>
            <a:r>
              <a:rPr lang="en-CA" baseline="0" dirty="0" err="1"/>
              <a:t>elexacaftor</a:t>
            </a:r>
            <a:r>
              <a:rPr lang="en-CA" baseline="0" dirty="0"/>
              <a:t>)</a:t>
            </a:r>
          </a:p>
          <a:p>
            <a:endParaRPr lang="en-CA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aseline="0" dirty="0"/>
              <a:t>Outline indications, administration, and relevant pearls for pharmacy professionals who may encounter CFTR modulators. </a:t>
            </a:r>
          </a:p>
        </p:txBody>
      </p:sp>
    </p:spTree>
    <p:extLst>
      <p:ext uri="{BB962C8B-B14F-4D97-AF65-F5344CB8AC3E}">
        <p14:creationId xmlns:p14="http://schemas.microsoft.com/office/powerpoint/2010/main" val="1432289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28" y="303830"/>
            <a:ext cx="11064932" cy="1115434"/>
          </a:xfrm>
        </p:spPr>
        <p:txBody>
          <a:bodyPr/>
          <a:lstStyle/>
          <a:p>
            <a:r>
              <a:rPr lang="en-CA" sz="3600" dirty="0" err="1"/>
              <a:t>Trikafta</a:t>
            </a:r>
            <a:r>
              <a:rPr lang="en-CA" sz="3600" dirty="0"/>
              <a:t> (</a:t>
            </a:r>
            <a:r>
              <a:rPr lang="en-CA" sz="3600" dirty="0" err="1"/>
              <a:t>elexacaftor</a:t>
            </a:r>
            <a:r>
              <a:rPr lang="en-CA" sz="3600" dirty="0"/>
              <a:t>/</a:t>
            </a:r>
            <a:r>
              <a:rPr lang="en-CA" sz="3600" dirty="0" err="1"/>
              <a:t>tezacaftor</a:t>
            </a:r>
            <a:r>
              <a:rPr lang="en-CA" sz="3600" dirty="0"/>
              <a:t>/ivacaftor) </a:t>
            </a:r>
            <a:br>
              <a:rPr lang="en-CA" sz="3600" dirty="0"/>
            </a:br>
            <a:r>
              <a:rPr lang="en-CA" sz="3600" dirty="0"/>
              <a:t>Trial Results: Efficacy (</a:t>
            </a:r>
            <a:r>
              <a:rPr lang="en-CA" sz="3600" dirty="0" err="1"/>
              <a:t>etc</a:t>
            </a:r>
            <a:r>
              <a:rPr lang="en-CA" sz="3600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Middleton (2019)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30</a:t>
            </a:fld>
            <a:endParaRPr lang="en-US" altLang="zh-CN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5DA3533-44DE-4C09-4F0C-81C2B7888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110222"/>
              </p:ext>
            </p:extLst>
          </p:nvPr>
        </p:nvGraphicFramePr>
        <p:xfrm>
          <a:off x="713928" y="1883076"/>
          <a:ext cx="10709537" cy="370920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485018">
                  <a:extLst>
                    <a:ext uri="{9D8B030D-6E8A-4147-A177-3AD203B41FA5}">
                      <a16:colId xmlns:a16="http://schemas.microsoft.com/office/drawing/2014/main" val="361733238"/>
                    </a:ext>
                  </a:extLst>
                </a:gridCol>
                <a:gridCol w="7117470">
                  <a:extLst>
                    <a:ext uri="{9D8B030D-6E8A-4147-A177-3AD203B41FA5}">
                      <a16:colId xmlns:a16="http://schemas.microsoft.com/office/drawing/2014/main" val="2248687457"/>
                    </a:ext>
                  </a:extLst>
                </a:gridCol>
                <a:gridCol w="1107049">
                  <a:extLst>
                    <a:ext uri="{9D8B030D-6E8A-4147-A177-3AD203B41FA5}">
                      <a16:colId xmlns:a16="http://schemas.microsoft.com/office/drawing/2014/main" val="2403182792"/>
                    </a:ext>
                  </a:extLst>
                </a:gridCol>
              </a:tblGrid>
              <a:tr h="446478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989252"/>
                  </a:ext>
                </a:extLst>
              </a:tr>
              <a:tr h="1339434"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Score on CFQ-R respiratory domain* through week 24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17.5 (15.6 to 19.5) point change in CFQR in ELX/TEZ/IVA group vs     </a:t>
                      </a:r>
                    </a:p>
                    <a:p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-2.7 (-4.6 to -0.8) point change in CFQR in placebo group. </a:t>
                      </a:r>
                    </a:p>
                    <a:p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Treatment effect 20.2 (17.5 to 23.0) at week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748754"/>
                  </a:ext>
                </a:extLst>
              </a:tr>
              <a:tr h="789923"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</a:rPr>
                        <a:t>Sweat chloride at week 4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>
                          <a:solidFill>
                            <a:schemeClr val="tx1"/>
                          </a:solidFill>
                        </a:rPr>
                        <a:t>-41.2 (-43.1 to -39.2) mmol/L change in ELX/TEZ/IVA group vs 0.1 (-1.9 to 2.0) in placebo group at week 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101341"/>
                  </a:ext>
                </a:extLst>
              </a:tr>
              <a:tr h="1133367"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</a:rPr>
                        <a:t>Absolute change in BMI at week 24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>
                          <a:solidFill>
                            <a:schemeClr val="tx1"/>
                          </a:solidFill>
                        </a:rPr>
                        <a:t>1.13 (0.99 to 1.26) in ELX/TEZ/IVA group vs 0.09 (-0.05 to 0.22) in placebo group. Treatment effect 1.04 (0.85 to 1.23)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3179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07664F4-9A17-F37F-71AB-7E6E0E9E214A}"/>
              </a:ext>
            </a:extLst>
          </p:cNvPr>
          <p:cNvSpPr txBox="1"/>
          <p:nvPr/>
        </p:nvSpPr>
        <p:spPr>
          <a:xfrm>
            <a:off x="4289805" y="6519446"/>
            <a:ext cx="6904364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sz="160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*A difference of 4 points was considered a clinically significant change</a:t>
            </a:r>
            <a:endParaRPr lang="en-CA" sz="1600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647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69" y="400083"/>
            <a:ext cx="10515600" cy="1115434"/>
          </a:xfrm>
        </p:spPr>
        <p:txBody>
          <a:bodyPr/>
          <a:lstStyle/>
          <a:p>
            <a:r>
              <a:rPr lang="en-CA" sz="3600" dirty="0" err="1"/>
              <a:t>Trikafta</a:t>
            </a:r>
            <a:r>
              <a:rPr lang="en-CA" sz="3600" dirty="0"/>
              <a:t> (</a:t>
            </a:r>
            <a:r>
              <a:rPr lang="en-CA" sz="3600" dirty="0" err="1"/>
              <a:t>elexacaftor</a:t>
            </a:r>
            <a:r>
              <a:rPr lang="en-CA" sz="3600" dirty="0"/>
              <a:t>/</a:t>
            </a:r>
            <a:r>
              <a:rPr lang="en-CA" sz="3600" dirty="0" err="1"/>
              <a:t>tezacaftor</a:t>
            </a:r>
            <a:r>
              <a:rPr lang="en-CA" sz="3600" dirty="0"/>
              <a:t>/ivacaftor) </a:t>
            </a:r>
            <a:br>
              <a:rPr lang="en-CA" sz="3600" dirty="0"/>
            </a:br>
            <a:r>
              <a:rPr lang="en-CA" sz="3600" dirty="0"/>
              <a:t>Trial Results: Safety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Middleton (2019)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31</a:t>
            </a:fld>
            <a:endParaRPr lang="en-US" altLang="zh-CN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1AD143C7-5C02-307B-40FA-0B68022F5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999986"/>
              </p:ext>
            </p:extLst>
          </p:nvPr>
        </p:nvGraphicFramePr>
        <p:xfrm>
          <a:off x="758089" y="1844040"/>
          <a:ext cx="10356559" cy="31699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261676">
                  <a:extLst>
                    <a:ext uri="{9D8B030D-6E8A-4147-A177-3AD203B41FA5}">
                      <a16:colId xmlns:a16="http://schemas.microsoft.com/office/drawing/2014/main" val="361733238"/>
                    </a:ext>
                  </a:extLst>
                </a:gridCol>
                <a:gridCol w="3416975">
                  <a:extLst>
                    <a:ext uri="{9D8B030D-6E8A-4147-A177-3AD203B41FA5}">
                      <a16:colId xmlns:a16="http://schemas.microsoft.com/office/drawing/2014/main" val="2248687457"/>
                    </a:ext>
                  </a:extLst>
                </a:gridCol>
                <a:gridCol w="3677908">
                  <a:extLst>
                    <a:ext uri="{9D8B030D-6E8A-4147-A177-3AD203B41FA5}">
                      <a16:colId xmlns:a16="http://schemas.microsoft.com/office/drawing/2014/main" val="2315391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ELX/TEZ/IVA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989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</a:rPr>
                        <a:t>Adverse Effect with D/C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</a:rPr>
                        <a:t>1.0%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10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</a:rPr>
                        <a:t>Serious adverse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</a:rPr>
                        <a:t>20.9%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</a:rPr>
                        <a:t>13.9%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31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</a:rPr>
                        <a:t>Pulmonary exacerbation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>
                          <a:solidFill>
                            <a:schemeClr val="tx1"/>
                          </a:solidFill>
                        </a:rPr>
                        <a:t>47.3%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>
                          <a:solidFill>
                            <a:schemeClr val="tx1"/>
                          </a:solidFill>
                        </a:rPr>
                        <a:t>21.8%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72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b="0" u="none" dirty="0">
                          <a:solidFill>
                            <a:schemeClr val="tx1"/>
                          </a:solidFill>
                        </a:rPr>
                        <a:t>Cough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u="none" dirty="0">
                          <a:solidFill>
                            <a:schemeClr val="tx1"/>
                          </a:solidFill>
                        </a:rPr>
                        <a:t>38.3%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u="none" dirty="0">
                          <a:solidFill>
                            <a:schemeClr val="tx1"/>
                          </a:solidFill>
                        </a:rPr>
                        <a:t>16.8%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509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b="0" u="none" dirty="0">
                          <a:solidFill>
                            <a:schemeClr val="tx1"/>
                          </a:solidFill>
                        </a:rPr>
                        <a:t>Increase in sputum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u="none" dirty="0">
                          <a:solidFill>
                            <a:schemeClr val="tx1"/>
                          </a:solidFill>
                        </a:rPr>
                        <a:t>19.8%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u="none" dirty="0">
                          <a:solidFill>
                            <a:schemeClr val="tx1"/>
                          </a:solidFill>
                        </a:rPr>
                        <a:t>19.4%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49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b="0" u="none" dirty="0">
                          <a:solidFill>
                            <a:schemeClr val="tx1"/>
                          </a:solidFill>
                        </a:rPr>
                        <a:t>Hemoptysis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u="none" dirty="0">
                          <a:solidFill>
                            <a:schemeClr val="tx1"/>
                          </a:solidFill>
                        </a:rPr>
                        <a:t>13.9%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u="none" dirty="0">
                          <a:solidFill>
                            <a:schemeClr val="tx1"/>
                          </a:solidFill>
                        </a:rPr>
                        <a:t>5.4%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010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b="0" u="none" dirty="0">
                          <a:solidFill>
                            <a:schemeClr val="tx1"/>
                          </a:solidFill>
                        </a:rPr>
                        <a:t>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u="none" dirty="0">
                          <a:solidFill>
                            <a:schemeClr val="tx1"/>
                          </a:solidFill>
                        </a:rPr>
                        <a:t>10.0%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u="none" dirty="0">
                          <a:solidFill>
                            <a:schemeClr val="tx1"/>
                          </a:solidFill>
                        </a:rPr>
                        <a:t>4.5%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148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760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955"/>
            <a:ext cx="10515600" cy="1115434"/>
          </a:xfrm>
        </p:spPr>
        <p:txBody>
          <a:bodyPr/>
          <a:lstStyle/>
          <a:p>
            <a:r>
              <a:rPr lang="en-CA" sz="3600" dirty="0" err="1"/>
              <a:t>Trikafta</a:t>
            </a:r>
            <a:r>
              <a:rPr lang="en-CA" sz="3600" dirty="0"/>
              <a:t> (</a:t>
            </a:r>
            <a:r>
              <a:rPr lang="en-CA" sz="3600" dirty="0" err="1"/>
              <a:t>elexacaftor</a:t>
            </a:r>
            <a:r>
              <a:rPr lang="en-CA" sz="3600" dirty="0"/>
              <a:t>/</a:t>
            </a:r>
            <a:r>
              <a:rPr lang="en-CA" sz="3600" dirty="0" err="1"/>
              <a:t>tezacaftor</a:t>
            </a:r>
            <a:r>
              <a:rPr lang="en-CA" sz="3600" dirty="0"/>
              <a:t>/ivacaftor) </a:t>
            </a:r>
            <a:br>
              <a:rPr lang="en-CA" sz="3600" dirty="0"/>
            </a:br>
            <a:r>
              <a:rPr lang="en-CA" sz="3600" dirty="0"/>
              <a:t>Trial Results: Safety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Middleton (2019)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32</a:t>
            </a:fld>
            <a:endParaRPr lang="en-US" altLang="zh-CN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1AD143C7-5C02-307B-40FA-0B68022F5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634974"/>
              </p:ext>
            </p:extLst>
          </p:nvPr>
        </p:nvGraphicFramePr>
        <p:xfrm>
          <a:off x="837398" y="1920240"/>
          <a:ext cx="10075935" cy="327740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173296">
                  <a:extLst>
                    <a:ext uri="{9D8B030D-6E8A-4147-A177-3AD203B41FA5}">
                      <a16:colId xmlns:a16="http://schemas.microsoft.com/office/drawing/2014/main" val="361733238"/>
                    </a:ext>
                  </a:extLst>
                </a:gridCol>
                <a:gridCol w="3324388">
                  <a:extLst>
                    <a:ext uri="{9D8B030D-6E8A-4147-A177-3AD203B41FA5}">
                      <a16:colId xmlns:a16="http://schemas.microsoft.com/office/drawing/2014/main" val="2248687457"/>
                    </a:ext>
                  </a:extLst>
                </a:gridCol>
                <a:gridCol w="3578251">
                  <a:extLst>
                    <a:ext uri="{9D8B030D-6E8A-4147-A177-3AD203B41FA5}">
                      <a16:colId xmlns:a16="http://schemas.microsoft.com/office/drawing/2014/main" val="2315391042"/>
                    </a:ext>
                  </a:extLst>
                </a:gridCol>
              </a:tblGrid>
              <a:tr h="430366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ELX/TEZ/IVA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989252"/>
                  </a:ext>
                </a:extLst>
              </a:tr>
              <a:tr h="430366">
                <a:tc>
                  <a:txBody>
                    <a:bodyPr/>
                    <a:lstStyle/>
                    <a:p>
                      <a:r>
                        <a:rPr lang="en-CA" sz="2000" b="1" u="none" dirty="0">
                          <a:solidFill>
                            <a:schemeClr val="accent1"/>
                          </a:solidFill>
                        </a:rPr>
                        <a:t>Headache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u="none" dirty="0">
                          <a:solidFill>
                            <a:schemeClr val="tx1"/>
                          </a:solidFill>
                        </a:rPr>
                        <a:t>14.9%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u="none" dirty="0">
                          <a:solidFill>
                            <a:schemeClr val="accent1"/>
                          </a:solidFill>
                        </a:rPr>
                        <a:t>17.3%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354233"/>
                  </a:ext>
                </a:extLst>
              </a:tr>
              <a:tr h="430366">
                <a:tc>
                  <a:txBody>
                    <a:bodyPr/>
                    <a:lstStyle/>
                    <a:p>
                      <a:r>
                        <a:rPr lang="en-CA" sz="2000" b="0" u="none" dirty="0">
                          <a:solidFill>
                            <a:schemeClr val="tx1"/>
                          </a:solidFill>
                        </a:rPr>
                        <a:t>Nasopharyngitis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u="none" dirty="0">
                          <a:solidFill>
                            <a:schemeClr val="tx1"/>
                          </a:solidFill>
                        </a:rPr>
                        <a:t>12.9%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u="none" dirty="0">
                          <a:solidFill>
                            <a:schemeClr val="tx1"/>
                          </a:solidFill>
                        </a:rPr>
                        <a:t>10.9%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954632"/>
                  </a:ext>
                </a:extLst>
              </a:tr>
              <a:tr h="430366">
                <a:tc>
                  <a:txBody>
                    <a:bodyPr/>
                    <a:lstStyle/>
                    <a:p>
                      <a:r>
                        <a:rPr lang="en-CA" sz="2000" b="0" u="none" dirty="0">
                          <a:solidFill>
                            <a:schemeClr val="tx1"/>
                          </a:solidFill>
                        </a:rPr>
                        <a:t>Oropharyngeal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u="none" dirty="0">
                          <a:solidFill>
                            <a:schemeClr val="tx1"/>
                          </a:solidFill>
                        </a:rPr>
                        <a:t>12.4%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u="none" dirty="0">
                          <a:solidFill>
                            <a:schemeClr val="tx1"/>
                          </a:solidFill>
                        </a:rPr>
                        <a:t>9.9%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382813"/>
                  </a:ext>
                </a:extLst>
              </a:tr>
              <a:tr h="695206">
                <a:tc>
                  <a:txBody>
                    <a:bodyPr/>
                    <a:lstStyle/>
                    <a:p>
                      <a:r>
                        <a:rPr lang="en-CA" sz="1800" b="0" u="none" dirty="0">
                          <a:solidFill>
                            <a:schemeClr val="tx1"/>
                          </a:solidFill>
                        </a:rPr>
                        <a:t>Upper Respiratory Tract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u="none" dirty="0">
                          <a:solidFill>
                            <a:schemeClr val="tx1"/>
                          </a:solidFill>
                        </a:rPr>
                        <a:t>10.9%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u="none" dirty="0">
                          <a:solidFill>
                            <a:schemeClr val="tx1"/>
                          </a:solidFill>
                        </a:rPr>
                        <a:t>11.9%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324620"/>
                  </a:ext>
                </a:extLst>
              </a:tr>
              <a:tr h="430366">
                <a:tc>
                  <a:txBody>
                    <a:bodyPr/>
                    <a:lstStyle/>
                    <a:p>
                      <a:r>
                        <a:rPr lang="en-CA" sz="1800" b="1" u="none" dirty="0">
                          <a:solidFill>
                            <a:schemeClr val="accent1"/>
                          </a:solidFill>
                        </a:rPr>
                        <a:t>Increased LFTs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u="none" dirty="0">
                          <a:solidFill>
                            <a:schemeClr val="tx1"/>
                          </a:solidFill>
                        </a:rPr>
                        <a:t>4.0%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u="none" dirty="0">
                          <a:solidFill>
                            <a:schemeClr val="accent1"/>
                          </a:solidFill>
                        </a:rPr>
                        <a:t>10.9%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802019"/>
                  </a:ext>
                </a:extLst>
              </a:tr>
              <a:tr h="430366">
                <a:tc>
                  <a:txBody>
                    <a:bodyPr/>
                    <a:lstStyle/>
                    <a:p>
                      <a:r>
                        <a:rPr lang="en-CA" sz="1800" b="1" u="none" dirty="0">
                          <a:solidFill>
                            <a:schemeClr val="accent1"/>
                          </a:solidFill>
                        </a:rPr>
                        <a:t>Rash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u="none" dirty="0">
                          <a:solidFill>
                            <a:schemeClr val="tx1"/>
                          </a:solidFill>
                        </a:rPr>
                        <a:t>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u="none" dirty="0">
                          <a:solidFill>
                            <a:schemeClr val="accent1"/>
                          </a:solidFill>
                        </a:rPr>
                        <a:t>10.9%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75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900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CF187-787A-336D-B8B3-34D9C962A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79" y="1856195"/>
            <a:ext cx="5553682" cy="1688906"/>
          </a:xfrm>
        </p:spPr>
        <p:txBody>
          <a:bodyPr/>
          <a:lstStyle/>
          <a:p>
            <a:r>
              <a:rPr lang="en-CA" sz="3600" dirty="0"/>
              <a:t>CFTR Modulator Pearls </a:t>
            </a:r>
            <a:br>
              <a:rPr lang="en-CA" sz="3600" dirty="0"/>
            </a:br>
            <a:r>
              <a:rPr lang="en-CA" sz="3600" dirty="0"/>
              <a:t>for Pharmacy Professionals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57236-D796-0426-72FE-BB76440C98D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9" y="3695015"/>
            <a:ext cx="5098170" cy="1688906"/>
          </a:xfrm>
        </p:spPr>
        <p:txBody>
          <a:bodyPr/>
          <a:lstStyle/>
          <a:p>
            <a:r>
              <a:rPr lang="en-CA" sz="2400" dirty="0"/>
              <a:t>Administration, side effects, drug interactions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860FA3-FF17-5C72-03F4-C9501A0FDE2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33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370624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126898"/>
            <a:ext cx="10515600" cy="1115434"/>
          </a:xfrm>
        </p:spPr>
        <p:txBody>
          <a:bodyPr/>
          <a:lstStyle/>
          <a:p>
            <a:r>
              <a:rPr lang="en-CA" sz="3600" dirty="0"/>
              <a:t>Kalydeco (ivacaftor)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dirty="0"/>
              <a:t>Kalydeco Product Monograph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34</a:t>
            </a:fld>
            <a:endParaRPr lang="en-US" altLang="zh-CN" dirty="0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7D7ECE70-D5AA-4BE7-4FE1-2E7DAC2D0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97667"/>
              </p:ext>
            </p:extLst>
          </p:nvPr>
        </p:nvGraphicFramePr>
        <p:xfrm>
          <a:off x="484632" y="1242332"/>
          <a:ext cx="10594046" cy="3958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686">
                  <a:extLst>
                    <a:ext uri="{9D8B030D-6E8A-4147-A177-3AD203B41FA5}">
                      <a16:colId xmlns:a16="http://schemas.microsoft.com/office/drawing/2014/main" val="2707900300"/>
                    </a:ext>
                  </a:extLst>
                </a:gridCol>
                <a:gridCol w="8578360">
                  <a:extLst>
                    <a:ext uri="{9D8B030D-6E8A-4147-A177-3AD203B41FA5}">
                      <a16:colId xmlns:a16="http://schemas.microsoft.com/office/drawing/2014/main" val="4276414799"/>
                    </a:ext>
                  </a:extLst>
                </a:gridCol>
              </a:tblGrid>
              <a:tr h="1209592">
                <a:tc>
                  <a:txBody>
                    <a:bodyPr/>
                    <a:lstStyle/>
                    <a:p>
                      <a:r>
                        <a:rPr lang="en-CA" sz="2000" dirty="0">
                          <a:solidFill>
                            <a:schemeClr val="tx1"/>
                          </a:solidFill>
                        </a:rPr>
                        <a:t>Indication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Approved in Canada for patients 4 months or older (and &gt; 5 kg) with at least one </a:t>
                      </a: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G551D, G1244E, G1349D, G178R, G551S, S1251N, S1255P, S549N, S549R, or R117H mutation. (not effective for homozygous F508del)</a:t>
                      </a:r>
                      <a:endParaRPr lang="en-CA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480214"/>
                  </a:ext>
                </a:extLst>
              </a:tr>
              <a:tr h="989666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Dosage Forms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Oral granules: 25 mg/packet, 50 mg/packet, 75 mg/packet </a:t>
                      </a:r>
                    </a:p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Oral tablets: 150 mg tablets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075922"/>
                  </a:ext>
                </a:extLst>
              </a:tr>
              <a:tr h="549815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Dosing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Weight based BID dosing using packets until </a:t>
                      </a:r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</a:t>
                      </a: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25 kg, then 150 mg PO BID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264284"/>
                  </a:ext>
                </a:extLst>
              </a:tr>
              <a:tr h="1209592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Dosage adjustment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Renal: No dosage adjustment until &lt; 30 mL/min, then use with caution (not studied)</a:t>
                      </a:r>
                    </a:p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Hepatic: dose adjustments for Child-Pugh Class B, not recommended for Class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292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702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126898"/>
            <a:ext cx="10515600" cy="1115434"/>
          </a:xfrm>
        </p:spPr>
        <p:txBody>
          <a:bodyPr/>
          <a:lstStyle/>
          <a:p>
            <a:r>
              <a:rPr lang="en-CA" sz="3600" dirty="0"/>
              <a:t>Kalydeco (ivacaftor)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dirty="0"/>
              <a:t>Kalydeco Product Monograph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35</a:t>
            </a:fld>
            <a:endParaRPr lang="en-US" altLang="zh-CN" dirty="0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7D7ECE70-D5AA-4BE7-4FE1-2E7DAC2D0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778516"/>
              </p:ext>
            </p:extLst>
          </p:nvPr>
        </p:nvGraphicFramePr>
        <p:xfrm>
          <a:off x="616097" y="1315979"/>
          <a:ext cx="10959806" cy="4083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011">
                  <a:extLst>
                    <a:ext uri="{9D8B030D-6E8A-4147-A177-3AD203B41FA5}">
                      <a16:colId xmlns:a16="http://schemas.microsoft.com/office/drawing/2014/main" val="2707900300"/>
                    </a:ext>
                  </a:extLst>
                </a:gridCol>
                <a:gridCol w="8938795">
                  <a:extLst>
                    <a:ext uri="{9D8B030D-6E8A-4147-A177-3AD203B41FA5}">
                      <a16:colId xmlns:a16="http://schemas.microsoft.com/office/drawing/2014/main" val="4276414799"/>
                    </a:ext>
                  </a:extLst>
                </a:gridCol>
              </a:tblGrid>
              <a:tr h="1004211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Granules dissolved in 5 mL soft food or liquid at or below room temperature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Take tablets or granules with fat-containing food (improves absorption)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Do not chew, crush or split tablets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26037"/>
                  </a:ext>
                </a:extLst>
              </a:tr>
              <a:tr h="769895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Drug interactions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3A4 substrate – dosage adjustments in monograph when combined with strong and moderate inhibitors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667613"/>
                  </a:ext>
                </a:extLst>
              </a:tr>
              <a:tr h="1004211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Adverse Effects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Headache (17%), URTI (16%), nasal congestion (16%), nausea (10%), rash (10%), rhinitis (6%), dizziness (5%), arthralgia (5%), increased LFTs (&lt;1%), hypoglycemia (&lt;1%), abdominal pain (&lt;1%)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475540"/>
                  </a:ext>
                </a:extLst>
              </a:tr>
              <a:tr h="1305475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Monitoring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Ophthalmologist follow up (possible association with cataracts w/o impact on vision in children)</a:t>
                      </a:r>
                    </a:p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Monitor AST, ALT prior to starting and q3/12 for first year, then annually</a:t>
                      </a:r>
                    </a:p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Ivacaftor affected male and female fertility in doses &gt;200 mg/kg/day in animal studies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307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645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126898"/>
            <a:ext cx="10515600" cy="1115434"/>
          </a:xfrm>
        </p:spPr>
        <p:txBody>
          <a:bodyPr/>
          <a:lstStyle/>
          <a:p>
            <a:r>
              <a:rPr lang="en-CA" sz="3600" dirty="0" err="1"/>
              <a:t>Orkambi</a:t>
            </a:r>
            <a:r>
              <a:rPr lang="en-CA" sz="3600" dirty="0"/>
              <a:t> (lumacaftor/ivacaftor)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dirty="0" err="1"/>
              <a:t>Orkambi</a:t>
            </a:r>
            <a:r>
              <a:rPr lang="en-US" dirty="0"/>
              <a:t> Product Monograph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36</a:t>
            </a:fld>
            <a:endParaRPr lang="en-US" altLang="zh-CN" dirty="0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7D7ECE70-D5AA-4BE7-4FE1-2E7DAC2D0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163911"/>
              </p:ext>
            </p:extLst>
          </p:nvPr>
        </p:nvGraphicFramePr>
        <p:xfrm>
          <a:off x="484632" y="1242332"/>
          <a:ext cx="10515600" cy="4180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099">
                  <a:extLst>
                    <a:ext uri="{9D8B030D-6E8A-4147-A177-3AD203B41FA5}">
                      <a16:colId xmlns:a16="http://schemas.microsoft.com/office/drawing/2014/main" val="2707900300"/>
                    </a:ext>
                  </a:extLst>
                </a:gridCol>
                <a:gridCol w="8576501">
                  <a:extLst>
                    <a:ext uri="{9D8B030D-6E8A-4147-A177-3AD203B41FA5}">
                      <a16:colId xmlns:a16="http://schemas.microsoft.com/office/drawing/2014/main" val="4276414799"/>
                    </a:ext>
                  </a:extLst>
                </a:gridCol>
              </a:tblGrid>
              <a:tr h="844048">
                <a:tc>
                  <a:txBody>
                    <a:bodyPr/>
                    <a:lstStyle/>
                    <a:p>
                      <a:r>
                        <a:rPr lang="en-CA" sz="2000" dirty="0">
                          <a:solidFill>
                            <a:schemeClr val="tx1"/>
                          </a:solidFill>
                        </a:rPr>
                        <a:t>Indication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Approved in Canada for patients 1 year or older who are homozygous for the F508del mutation</a:t>
                      </a:r>
                      <a:endParaRPr lang="en-CA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480214"/>
                  </a:ext>
                </a:extLst>
              </a:tr>
              <a:tr h="1205783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Dosage Forms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Oral granules: 75 mg IVA/94 mg LUM packet, 100 mg LUM/125 mg IVA packet, 150 mg LUM/188 mg IVA packet </a:t>
                      </a:r>
                    </a:p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Oral Tablets: 100 mg LUM/125 mg IVA tablets, 200 mg LUM/125 mg IVA tablets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075922"/>
                  </a:ext>
                </a:extLst>
              </a:tr>
              <a:tr h="1205783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Dosing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&lt; 6 years old: Weight based BID dosing using packets</a:t>
                      </a:r>
                    </a:p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6-11 years: 100 mg LUM/125 mg IVA tablets: 2 tabs po BID</a:t>
                      </a:r>
                    </a:p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&gt; 12 years: 200 mg LUM/125 mg IVA tablets: 2 tabs po BID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264284"/>
                  </a:ext>
                </a:extLst>
              </a:tr>
              <a:tr h="924433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Dosage adjustment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Renal: No dosage adjustment until &lt; 30 mL/min, then use with caution (not studied)</a:t>
                      </a:r>
                    </a:p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Hepatic: dose adjustments for Child-Pugh Class B, not recommended for Class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292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237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126898"/>
            <a:ext cx="10515600" cy="1115434"/>
          </a:xfrm>
        </p:spPr>
        <p:txBody>
          <a:bodyPr/>
          <a:lstStyle/>
          <a:p>
            <a:r>
              <a:rPr lang="en-CA" sz="3600" dirty="0" err="1"/>
              <a:t>Orkambi</a:t>
            </a:r>
            <a:r>
              <a:rPr lang="en-CA" sz="3600" dirty="0"/>
              <a:t> (lumacaftor/ivacaftor)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dirty="0" err="1"/>
              <a:t>Orkambi</a:t>
            </a:r>
            <a:r>
              <a:rPr lang="en-US" dirty="0"/>
              <a:t> Product Monograph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37</a:t>
            </a:fld>
            <a:endParaRPr lang="en-US" altLang="zh-CN" dirty="0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7D7ECE70-D5AA-4BE7-4FE1-2E7DAC2D0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807023"/>
              </p:ext>
            </p:extLst>
          </p:nvPr>
        </p:nvGraphicFramePr>
        <p:xfrm>
          <a:off x="484632" y="1242332"/>
          <a:ext cx="11027183" cy="4462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436">
                  <a:extLst>
                    <a:ext uri="{9D8B030D-6E8A-4147-A177-3AD203B41FA5}">
                      <a16:colId xmlns:a16="http://schemas.microsoft.com/office/drawing/2014/main" val="2707900300"/>
                    </a:ext>
                  </a:extLst>
                </a:gridCol>
                <a:gridCol w="8993747">
                  <a:extLst>
                    <a:ext uri="{9D8B030D-6E8A-4147-A177-3AD203B41FA5}">
                      <a16:colId xmlns:a16="http://schemas.microsoft.com/office/drawing/2014/main" val="4276414799"/>
                    </a:ext>
                  </a:extLst>
                </a:gridCol>
              </a:tblGrid>
              <a:tr h="1170571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Granules dissolved in 5 mL soft food or liquid at or below room temperature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Take tablets or granules with fat-containing food (improves absorption)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Do not chew, crush or split tablets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26037"/>
                  </a:ext>
                </a:extLst>
              </a:tr>
              <a:tr h="823735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Drug interactions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Ivacaftor – 3A4 substrate</a:t>
                      </a:r>
                    </a:p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Lumacaftor – </a:t>
                      </a:r>
                      <a:r>
                        <a:rPr lang="en-CA" sz="1800" b="1" dirty="0">
                          <a:solidFill>
                            <a:schemeClr val="tx1"/>
                          </a:solidFill>
                        </a:rPr>
                        <a:t>strong 3A4 inducer</a:t>
                      </a: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. Substantial decrease in hormonal contraceptive exposure. </a:t>
                      </a:r>
                      <a:endParaRPr lang="en-CA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667613"/>
                  </a:ext>
                </a:extLst>
              </a:tr>
              <a:tr h="913926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Adverse Effects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Dyspnea (13% - especially if FEV</a:t>
                      </a:r>
                      <a:r>
                        <a:rPr lang="en-CA" sz="1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CA" sz="1800" b="0" baseline="0" dirty="0">
                          <a:solidFill>
                            <a:schemeClr val="tx1"/>
                          </a:solidFill>
                        </a:rPr>
                        <a:t> &lt; 40%), nasopharyngitis (13%), nausea (13%), diarrhea (12%), URTI (10%). Possible, incidence &lt; 1%: pneumonia, hemoptysis, increased LFTs, hepatic encephalopathy</a:t>
                      </a:r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475540"/>
                  </a:ext>
                </a:extLst>
              </a:tr>
              <a:tr h="1117810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Monitoring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Monitor AST, ALT and bilirubin prior to starting and q3/12 for first year, then annually</a:t>
                      </a:r>
                    </a:p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Blood pressure monitoring periodically (can increase BP)</a:t>
                      </a:r>
                    </a:p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Additional respiratory status monitoring if FEV</a:t>
                      </a:r>
                      <a:r>
                        <a:rPr lang="en-CA" sz="1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CA" sz="1800" b="0" baseline="0" dirty="0">
                          <a:solidFill>
                            <a:schemeClr val="tx1"/>
                          </a:solidFill>
                        </a:rPr>
                        <a:t> &lt; 40%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Ophthalmologist follow up (possible association with cataracts w/o impact on vision in children)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307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589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126898"/>
            <a:ext cx="10515600" cy="1115434"/>
          </a:xfrm>
        </p:spPr>
        <p:txBody>
          <a:bodyPr/>
          <a:lstStyle/>
          <a:p>
            <a:r>
              <a:rPr lang="en-CA" sz="3600" dirty="0" err="1"/>
              <a:t>Symdeko</a:t>
            </a:r>
            <a:r>
              <a:rPr lang="en-CA" sz="3600" dirty="0"/>
              <a:t> (</a:t>
            </a:r>
            <a:r>
              <a:rPr lang="en-CA" sz="3600" dirty="0" err="1"/>
              <a:t>tezacaftor</a:t>
            </a:r>
            <a:r>
              <a:rPr lang="en-CA" sz="3600" dirty="0"/>
              <a:t>/ivacaftor)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dirty="0" err="1"/>
              <a:t>Symdeko</a:t>
            </a:r>
            <a:r>
              <a:rPr lang="en-US" dirty="0"/>
              <a:t> Product Monograph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38</a:t>
            </a:fld>
            <a:endParaRPr lang="en-US" altLang="zh-CN" dirty="0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7D7ECE70-D5AA-4BE7-4FE1-2E7DAC2D0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194815"/>
              </p:ext>
            </p:extLst>
          </p:nvPr>
        </p:nvGraphicFramePr>
        <p:xfrm>
          <a:off x="484632" y="1242332"/>
          <a:ext cx="11027183" cy="3612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436">
                  <a:extLst>
                    <a:ext uri="{9D8B030D-6E8A-4147-A177-3AD203B41FA5}">
                      <a16:colId xmlns:a16="http://schemas.microsoft.com/office/drawing/2014/main" val="2707900300"/>
                    </a:ext>
                  </a:extLst>
                </a:gridCol>
                <a:gridCol w="8993747">
                  <a:extLst>
                    <a:ext uri="{9D8B030D-6E8A-4147-A177-3AD203B41FA5}">
                      <a16:colId xmlns:a16="http://schemas.microsoft.com/office/drawing/2014/main" val="4276414799"/>
                    </a:ext>
                  </a:extLst>
                </a:gridCol>
              </a:tblGrid>
              <a:tr h="1148176">
                <a:tc>
                  <a:txBody>
                    <a:bodyPr/>
                    <a:lstStyle/>
                    <a:p>
                      <a:r>
                        <a:rPr lang="en-CA" sz="2000" dirty="0">
                          <a:solidFill>
                            <a:schemeClr val="tx1"/>
                          </a:solidFill>
                        </a:rPr>
                        <a:t>Indication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Approved in Canada for patients 12 years or older who are homozygous for F508del mutation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OR heterozygous + one 15 approved residual function mutations (</a:t>
                      </a:r>
                      <a:r>
                        <a:rPr lang="pt-BR" sz="1400" b="0" dirty="0">
                          <a:solidFill>
                            <a:schemeClr val="tx1"/>
                          </a:solidFill>
                        </a:rPr>
                        <a:t>P67L, D110H, R117C, L206W, R352Q, A455E, D579G, 711+3A→G, S945L, S977F, R1070W, D1152H, 2789+5G→A, 3272-26A→G, and 3849+10kbC→T)</a:t>
                      </a:r>
                      <a:endParaRPr lang="en-CA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480214"/>
                  </a:ext>
                </a:extLst>
              </a:tr>
              <a:tr h="688562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Dosage Forms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Oral Tablets: 100 mg TEZ/150 mg IVA tablet + 150 mg IVA tablet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075922"/>
                  </a:ext>
                </a:extLst>
              </a:tr>
              <a:tr h="643504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Dosing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12+ years: One 100 mg TEZ/150 mg IVA tab po AM, one 150 mg IVA tab po 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264284"/>
                  </a:ext>
                </a:extLst>
              </a:tr>
              <a:tr h="939407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Dosage adjustment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Renal: No dosage adjustment until &lt; 30 mL/min, then use with caution (not studied)</a:t>
                      </a:r>
                    </a:p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Hepatic: dose adjustments starting at Child-Pugh Class B and up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292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471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126898"/>
            <a:ext cx="10515600" cy="1115434"/>
          </a:xfrm>
        </p:spPr>
        <p:txBody>
          <a:bodyPr/>
          <a:lstStyle/>
          <a:p>
            <a:r>
              <a:rPr lang="en-CA" sz="3600" dirty="0" err="1"/>
              <a:t>Symdeko</a:t>
            </a:r>
            <a:r>
              <a:rPr lang="en-CA" sz="3600" dirty="0"/>
              <a:t> (</a:t>
            </a:r>
            <a:r>
              <a:rPr lang="en-CA" sz="3600" dirty="0" err="1"/>
              <a:t>tezacaftor</a:t>
            </a:r>
            <a:r>
              <a:rPr lang="en-CA" sz="3600" dirty="0"/>
              <a:t>/ivacaftor)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dirty="0" err="1"/>
              <a:t>Symdeko</a:t>
            </a:r>
            <a:r>
              <a:rPr lang="en-US" dirty="0"/>
              <a:t> Product Monograph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39</a:t>
            </a:fld>
            <a:endParaRPr lang="en-US" altLang="zh-CN" dirty="0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7D7ECE70-D5AA-4BE7-4FE1-2E7DAC2D0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320564"/>
              </p:ext>
            </p:extLst>
          </p:nvPr>
        </p:nvGraphicFramePr>
        <p:xfrm>
          <a:off x="484632" y="1402607"/>
          <a:ext cx="11027184" cy="357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437">
                  <a:extLst>
                    <a:ext uri="{9D8B030D-6E8A-4147-A177-3AD203B41FA5}">
                      <a16:colId xmlns:a16="http://schemas.microsoft.com/office/drawing/2014/main" val="2707900300"/>
                    </a:ext>
                  </a:extLst>
                </a:gridCol>
                <a:gridCol w="8993747">
                  <a:extLst>
                    <a:ext uri="{9D8B030D-6E8A-4147-A177-3AD203B41FA5}">
                      <a16:colId xmlns:a16="http://schemas.microsoft.com/office/drawing/2014/main" val="4276414799"/>
                    </a:ext>
                  </a:extLst>
                </a:gridCol>
              </a:tblGrid>
              <a:tr h="736000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Take with fat-containing food (improves absorption)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Do not chew, crush or split tablets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26037"/>
                  </a:ext>
                </a:extLst>
              </a:tr>
              <a:tr h="1048319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Drug interactions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Ivacaftor and </a:t>
                      </a:r>
                      <a:r>
                        <a:rPr lang="en-CA" sz="1800" b="0" dirty="0" err="1">
                          <a:solidFill>
                            <a:schemeClr val="tx1"/>
                          </a:solidFill>
                        </a:rPr>
                        <a:t>tezacaftor</a:t>
                      </a: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: 3A4 substrates – dosage adjustments in monograph when combined with strong and moderate inhibitors </a:t>
                      </a:r>
                    </a:p>
                    <a:p>
                      <a:r>
                        <a:rPr lang="en-CA" sz="1800" b="0" dirty="0" err="1">
                          <a:solidFill>
                            <a:schemeClr val="tx1"/>
                          </a:solidFill>
                        </a:rPr>
                        <a:t>Tezacaftor</a:t>
                      </a: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: P-</a:t>
                      </a:r>
                      <a:r>
                        <a:rPr lang="en-CA" sz="1800" b="0" dirty="0" err="1">
                          <a:solidFill>
                            <a:schemeClr val="tx1"/>
                          </a:solidFill>
                        </a:rPr>
                        <a:t>gp</a:t>
                      </a: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 substrate, mild P-</a:t>
                      </a:r>
                      <a:r>
                        <a:rPr lang="en-CA" sz="1800" b="0" dirty="0" err="1">
                          <a:solidFill>
                            <a:schemeClr val="tx1"/>
                          </a:solidFill>
                        </a:rPr>
                        <a:t>gp</a:t>
                      </a: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 inhibitor, mild 3A4 inhibitor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667613"/>
                  </a:ext>
                </a:extLst>
              </a:tr>
              <a:tr h="741016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Adverse Effects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Headache (14%), nasopharyngitis (12%), dizziness (3%), sinus congestion (3%), nausea (8%), increased LFTs (similar incidence to placebo)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475540"/>
                  </a:ext>
                </a:extLst>
              </a:tr>
              <a:tr h="1048319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Monitoring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Ophthalmologist follow up (possible association with cataracts w/o impact on vision in children)</a:t>
                      </a:r>
                    </a:p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Monitor LFTs prior to starting and q3/12 for first year, then annually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307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0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Cystic Fibrosis?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Cystic Fibrosis Canada (2023), Ren (2016)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4</a:t>
            </a:fld>
            <a:endParaRPr lang="en-US" altLang="zh-C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53317-B21F-46F4-08D2-397D6148E44A}"/>
              </a:ext>
            </a:extLst>
          </p:cNvPr>
          <p:cNvSpPr txBox="1"/>
          <p:nvPr/>
        </p:nvSpPr>
        <p:spPr>
          <a:xfrm>
            <a:off x="587829" y="1622510"/>
            <a:ext cx="10880271" cy="39703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ea typeface="微软雅黑"/>
                <a:cs typeface="Posterama" panose="020B0504020200020000" pitchFamily="34" charset="0"/>
              </a:rPr>
              <a:t>Rare disease affecting more than 4,300 Canadians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ea typeface="微软雅黑"/>
                <a:cs typeface="Posterama" panose="020B0504020200020000" pitchFamily="34" charset="0"/>
              </a:rPr>
              <a:t>Multisystem, most morbidity &amp; mortality from lung and digestive system effects.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ea typeface="微软雅黑"/>
                <a:cs typeface="Posterama" panose="020B0504020200020000" pitchFamily="34" charset="0"/>
              </a:rPr>
              <a:t>Defects in the Cystic Fibrosis Transmembrane Regulator (CFTR) protein causes thick mucus and protein build up that damages the lung, digestive tract, pancreas, liver, etc.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ea typeface="微软雅黑"/>
                <a:cs typeface="Posterama" panose="020B0504020200020000" pitchFamily="34" charset="0"/>
              </a:rPr>
              <a:t>Secondary complications: micro and macronutrient malabsorption, CF Related Diabetes (CFRD), infertility, osteoporosis, chronic sinusitis, nephrolithiasis, Distal Intestinal Obstruction Syndrome (DIOS), CF-associated Liver Disease (CFLD), psychiatric complications</a:t>
            </a:r>
            <a:br>
              <a:rPr lang="en-CA" dirty="0">
                <a:ea typeface="微软雅黑"/>
                <a:cs typeface="Posterama" panose="020B0504020200020000" pitchFamily="34" charset="0"/>
              </a:rPr>
            </a:br>
            <a:endParaRPr lang="en-CA" dirty="0"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ea typeface="微软雅黑"/>
                <a:cs typeface="Posterama" panose="020B0504020200020000" pitchFamily="34" charset="0"/>
              </a:rPr>
              <a:t>Estimated </a:t>
            </a:r>
            <a:r>
              <a:rPr lang="en-CA" dirty="0">
                <a:ea typeface="微软雅黑"/>
                <a:cs typeface="Posterama" panose="020B0504020200020000" pitchFamily="34" charset="0"/>
              </a:rPr>
              <a:t>median age of survival in Canada is increasing as treatments improve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a typeface="微软雅黑"/>
                <a:cs typeface="Posterama" panose="020B0504020200020000" pitchFamily="34" charset="0"/>
              </a:rPr>
              <a:t>35.9 in 2001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a typeface="微软雅黑"/>
                <a:cs typeface="Posterama" panose="020B0504020200020000" pitchFamily="34" charset="0"/>
              </a:rPr>
              <a:t>57.3 in 2021 </a:t>
            </a:r>
          </a:p>
        </p:txBody>
      </p:sp>
    </p:spTree>
    <p:extLst>
      <p:ext uri="{BB962C8B-B14F-4D97-AF65-F5344CB8AC3E}">
        <p14:creationId xmlns:p14="http://schemas.microsoft.com/office/powerpoint/2010/main" val="40093495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126898"/>
            <a:ext cx="10515600" cy="1115434"/>
          </a:xfrm>
        </p:spPr>
        <p:txBody>
          <a:bodyPr/>
          <a:lstStyle/>
          <a:p>
            <a:r>
              <a:rPr lang="en-CA" sz="3600" dirty="0" err="1"/>
              <a:t>Trikafta</a:t>
            </a:r>
            <a:r>
              <a:rPr lang="en-CA" sz="3600" dirty="0"/>
              <a:t> (</a:t>
            </a:r>
            <a:r>
              <a:rPr lang="en-CA" sz="3600" dirty="0" err="1"/>
              <a:t>elexacaftor</a:t>
            </a:r>
            <a:r>
              <a:rPr lang="en-CA" sz="3600" dirty="0"/>
              <a:t>/</a:t>
            </a:r>
            <a:r>
              <a:rPr lang="en-CA" sz="3600" dirty="0" err="1"/>
              <a:t>tezacaftor</a:t>
            </a:r>
            <a:r>
              <a:rPr lang="en-CA" sz="3600" dirty="0"/>
              <a:t>/ivacaftor)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dirty="0" err="1"/>
              <a:t>Trikafta</a:t>
            </a:r>
            <a:r>
              <a:rPr lang="en-US" dirty="0"/>
              <a:t> Product Monograph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40</a:t>
            </a:fld>
            <a:endParaRPr lang="en-US" altLang="zh-CN" dirty="0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7D7ECE70-D5AA-4BE7-4FE1-2E7DAC2D0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82340"/>
              </p:ext>
            </p:extLst>
          </p:nvPr>
        </p:nvGraphicFramePr>
        <p:xfrm>
          <a:off x="507973" y="1242332"/>
          <a:ext cx="11144788" cy="4222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348">
                  <a:extLst>
                    <a:ext uri="{9D8B030D-6E8A-4147-A177-3AD203B41FA5}">
                      <a16:colId xmlns:a16="http://schemas.microsoft.com/office/drawing/2014/main" val="2707900300"/>
                    </a:ext>
                  </a:extLst>
                </a:gridCol>
                <a:gridCol w="9057440">
                  <a:extLst>
                    <a:ext uri="{9D8B030D-6E8A-4147-A177-3AD203B41FA5}">
                      <a16:colId xmlns:a16="http://schemas.microsoft.com/office/drawing/2014/main" val="4276414799"/>
                    </a:ext>
                  </a:extLst>
                </a:gridCol>
              </a:tblGrid>
              <a:tr h="894476">
                <a:tc>
                  <a:txBody>
                    <a:bodyPr/>
                    <a:lstStyle/>
                    <a:p>
                      <a:r>
                        <a:rPr lang="en-CA" sz="2000" dirty="0">
                          <a:solidFill>
                            <a:schemeClr val="tx1"/>
                          </a:solidFill>
                        </a:rPr>
                        <a:t>Indication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Approved in Canada for patients 6 years or older who have at least one F508del mutation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26037"/>
                  </a:ext>
                </a:extLst>
              </a:tr>
              <a:tr h="934286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Dosage Forms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Two strengths of oral tablets:</a:t>
                      </a:r>
                      <a:br>
                        <a:rPr lang="en-CA" sz="1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50 mg ELX/25 mg TEZ/37.5 mg IVA tablet + 150 mg IVA tablet</a:t>
                      </a:r>
                      <a:b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100 mg ELX/50 mg TEZ/75 mg IVA tablet + 150 mg IVA tablet</a:t>
                      </a:r>
                    </a:p>
                    <a:p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667613"/>
                  </a:ext>
                </a:extLst>
              </a:tr>
              <a:tr h="1069736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Dosing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6 to &lt;12 years (&lt;30 kg): Two tablets 50/25/37.5 mg AM, one tablet 150 mg IVA PM</a:t>
                      </a:r>
                      <a:endParaRPr lang="en-CA" sz="2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to &lt;12 years (≥ 30 kg): </a:t>
                      </a: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Two tablets 100/50/75 mg AM, one tablet150 mg IVA PM</a:t>
                      </a:r>
                      <a:endParaRPr lang="en-CA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12 years: </a:t>
                      </a: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Two tablets 100/50/75 mg AM, one tablet150 mg IVA 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475540"/>
                  </a:ext>
                </a:extLst>
              </a:tr>
              <a:tr h="1069736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Dosage adjustment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Renal: No dosage adjustment until &lt; 30 mL/min, then use with caution (not studied)</a:t>
                      </a:r>
                    </a:p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Hepatic: dose adjustments for Child-Pugh Class B (use with caution), not recommended for Class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307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061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126898"/>
            <a:ext cx="10515600" cy="1115434"/>
          </a:xfrm>
        </p:spPr>
        <p:txBody>
          <a:bodyPr/>
          <a:lstStyle/>
          <a:p>
            <a:r>
              <a:rPr lang="en-CA" sz="3600" dirty="0" err="1"/>
              <a:t>Trikafta</a:t>
            </a:r>
            <a:r>
              <a:rPr lang="en-CA" sz="3600" dirty="0"/>
              <a:t> (</a:t>
            </a:r>
            <a:r>
              <a:rPr lang="en-CA" sz="3600" dirty="0" err="1"/>
              <a:t>elexacaftor</a:t>
            </a:r>
            <a:r>
              <a:rPr lang="en-CA" sz="3600" dirty="0"/>
              <a:t>/</a:t>
            </a:r>
            <a:r>
              <a:rPr lang="en-CA" sz="3600" dirty="0" err="1"/>
              <a:t>tezacaftor</a:t>
            </a:r>
            <a:r>
              <a:rPr lang="en-CA" sz="3600" dirty="0"/>
              <a:t>/ivacaftor)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dirty="0" err="1"/>
              <a:t>Trikafta</a:t>
            </a:r>
            <a:r>
              <a:rPr lang="en-US" dirty="0"/>
              <a:t> Product Monograph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41</a:t>
            </a:fld>
            <a:endParaRPr lang="en-US" altLang="zh-CN" dirty="0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7D7ECE70-D5AA-4BE7-4FE1-2E7DAC2D0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78264"/>
              </p:ext>
            </p:extLst>
          </p:nvPr>
        </p:nvGraphicFramePr>
        <p:xfrm>
          <a:off x="539239" y="1171029"/>
          <a:ext cx="10767301" cy="4955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114">
                  <a:extLst>
                    <a:ext uri="{9D8B030D-6E8A-4147-A177-3AD203B41FA5}">
                      <a16:colId xmlns:a16="http://schemas.microsoft.com/office/drawing/2014/main" val="2707900300"/>
                    </a:ext>
                  </a:extLst>
                </a:gridCol>
                <a:gridCol w="8810187">
                  <a:extLst>
                    <a:ext uri="{9D8B030D-6E8A-4147-A177-3AD203B41FA5}">
                      <a16:colId xmlns:a16="http://schemas.microsoft.com/office/drawing/2014/main" val="4276414799"/>
                    </a:ext>
                  </a:extLst>
                </a:gridCol>
              </a:tblGrid>
              <a:tr h="1038855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Take with fat-containing food (improves absorption)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Do not chew, crush or split tablets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26037"/>
                  </a:ext>
                </a:extLst>
              </a:tr>
              <a:tr h="864819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Drug interactions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 err="1">
                          <a:solidFill>
                            <a:schemeClr val="tx1"/>
                          </a:solidFill>
                        </a:rPr>
                        <a:t>Elexacaftor</a:t>
                      </a: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CA" sz="1800" b="0" dirty="0" err="1">
                          <a:solidFill>
                            <a:schemeClr val="tx1"/>
                          </a:solidFill>
                        </a:rPr>
                        <a:t>tezacaftor</a:t>
                      </a: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 and ivacaftor are 3A4 substrates – dosage adjustments in monograph when combined with strong and moderate inhibitors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 err="1">
                          <a:solidFill>
                            <a:schemeClr val="tx1"/>
                          </a:solidFill>
                        </a:rPr>
                        <a:t>Tezacaftor</a:t>
                      </a: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: P-</a:t>
                      </a:r>
                      <a:r>
                        <a:rPr lang="en-CA" sz="1800" b="0" dirty="0" err="1">
                          <a:solidFill>
                            <a:schemeClr val="tx1"/>
                          </a:solidFill>
                        </a:rPr>
                        <a:t>gp</a:t>
                      </a: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 substrate, mild P-</a:t>
                      </a:r>
                      <a:r>
                        <a:rPr lang="en-CA" sz="1800" b="0" dirty="0" err="1">
                          <a:solidFill>
                            <a:schemeClr val="tx1"/>
                          </a:solidFill>
                        </a:rPr>
                        <a:t>gp</a:t>
                      </a: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 inhibitor, mild 3A4 inhibitor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667613"/>
                  </a:ext>
                </a:extLst>
              </a:tr>
              <a:tr h="990198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Adverse Effects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URTI (16% ), headache (17%), diarrhea (13%), increase in AST (9%), ALT (10%), bilirubin (5%), abdominal pain (10%), influenza (7%), rhinorrhea (17%) rash (10% </a:t>
                      </a:r>
                      <a:r>
                        <a:rPr lang="en-CA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F&gt;M and + if taking hormonal contraception</a:t>
                      </a:r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), post market case reports: acne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475540"/>
                  </a:ext>
                </a:extLst>
              </a:tr>
              <a:tr h="990198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</a:rPr>
                        <a:t>Monitoring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Ophthalmologist follow up (possible association with cataracts w/o impact on vision in children)</a:t>
                      </a:r>
                    </a:p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Blood pressure monitoring periodically (can increase BP)</a:t>
                      </a:r>
                    </a:p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Monitor LFTs and bilirubin prior to starting and q3/12 for first year, then annually</a:t>
                      </a:r>
                    </a:p>
                    <a:p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“Purge”: coughing and sputum production transiently increases for first few days-weeks. Believed to be clearing mucus that was previously too thick.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307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758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5085B-CABC-BBAD-FDDC-B7CF5BC7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Upcoming Research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2D6C2-F0BF-3252-B62E-EA488DB2784B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Cystic Fibrosis Foundation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79CAB-30B4-1356-3B02-FB1DA83A6B8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42</a:t>
            </a:fld>
            <a:endParaRPr lang="en-US" altLang="zh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58D85-8F4D-E032-713F-C804A179B8CD}"/>
              </a:ext>
            </a:extLst>
          </p:cNvPr>
          <p:cNvSpPr txBox="1"/>
          <p:nvPr/>
        </p:nvSpPr>
        <p:spPr>
          <a:xfrm>
            <a:off x="750771" y="1742173"/>
            <a:ext cx="9615637" cy="28623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Studies researching whether or not patients may stop their other CF therapies, such as mucolytics or inhaled antibiotics for Pseudomonas colonization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Therapies for nonsense mutations which causes no functional CFTR protein to be made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1800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Inhaled therapies delivering functional CFTR mRNA to the lung regardless of mutation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1800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1800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1800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54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D2C8D04-263D-9589-1CFF-A5968D7C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993E4D5-4AD0-4740-096D-6822944C8F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96000" y="3093990"/>
            <a:ext cx="3895725" cy="1879791"/>
          </a:xfrm>
        </p:spPr>
        <p:txBody>
          <a:bodyPr/>
          <a:lstStyle/>
          <a:p>
            <a:r>
              <a:rPr lang="en-US" dirty="0"/>
              <a:t>Lexi Symonds</a:t>
            </a:r>
          </a:p>
          <a:p>
            <a:pPr lvl="0"/>
            <a:r>
              <a:rPr lang="en-US" dirty="0"/>
              <a:t>Lexi.Symonds@HorizonNB.ca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22" name="Picture Placeholder 21" descr="Lungs outline">
            <a:extLst>
              <a:ext uri="{FF2B5EF4-FFF2-40B4-BE49-F238E27FC236}">
                <a16:creationId xmlns:a16="http://schemas.microsoft.com/office/drawing/2014/main" id="{C32DBED0-4639-7F26-D542-0FF3FD616604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13" b="6013"/>
          <a:stretch>
            <a:fillRect/>
          </a:stretch>
        </p:blipFill>
        <p:spPr/>
      </p:pic>
      <p:pic>
        <p:nvPicPr>
          <p:cNvPr id="27" name="Picture Placeholder 12" descr="Lungs with solid fill">
            <a:extLst>
              <a:ext uri="{FF2B5EF4-FFF2-40B4-BE49-F238E27FC236}">
                <a16:creationId xmlns:a16="http://schemas.microsoft.com/office/drawing/2014/main" id="{B47677BA-7FB6-5686-442B-454AD6996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61" b="6061"/>
          <a:stretch>
            <a:fillRect/>
          </a:stretch>
        </p:blipFill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529279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B9B4B-5C46-28FA-AEA1-BCD39E4F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21" y="-135188"/>
            <a:ext cx="10515600" cy="1115434"/>
          </a:xfrm>
        </p:spPr>
        <p:txBody>
          <a:bodyPr/>
          <a:lstStyle/>
          <a:p>
            <a:r>
              <a:rPr lang="en-CA" sz="4000" dirty="0"/>
              <a:t>References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723EF-5126-2CA2-2E20-F76806004E0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1714170" y="6492875"/>
            <a:ext cx="458592" cy="365125"/>
          </a:xfrm>
        </p:spPr>
        <p:txBody>
          <a:bodyPr/>
          <a:lstStyle/>
          <a:p>
            <a:fld id="{47FEACEE-25B4-4A2D-B147-27296E36371D}" type="slidenum">
              <a:rPr lang="en-US" altLang="zh-CN" smtClean="0"/>
              <a:pPr/>
              <a:t>44</a:t>
            </a:fld>
            <a:endParaRPr lang="en-US" altLang="zh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4ECE3-CB75-8210-EAD3-C9D874CD756A}"/>
              </a:ext>
            </a:extLst>
          </p:cNvPr>
          <p:cNvSpPr txBox="1"/>
          <p:nvPr/>
        </p:nvSpPr>
        <p:spPr>
          <a:xfrm>
            <a:off x="587829" y="1622510"/>
            <a:ext cx="10880271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CA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sz="18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CA" sz="1800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658B36-8FD2-57E2-A5F4-D8DA9125C77C}"/>
              </a:ext>
            </a:extLst>
          </p:cNvPr>
          <p:cNvSpPr txBox="1"/>
          <p:nvPr/>
        </p:nvSpPr>
        <p:spPr>
          <a:xfrm>
            <a:off x="227881" y="660249"/>
            <a:ext cx="11600165" cy="59093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CA" sz="1050" dirty="0">
                <a:effectLst/>
              </a:rPr>
              <a:t>“2021 Annual Data Report - The Canadian Cystic Fibrosis Registry,” n.d.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050" dirty="0">
                <a:effectLst/>
              </a:rPr>
              <a:t>Barrio, Raquel. “MANAGEMENT OF ENDOCRINE DISEASE: Cystic Fibrosis-Related Diabetes: Novel Pathogenic Insights Opening New Therapeutic Avenues.” </a:t>
            </a:r>
            <a:r>
              <a:rPr lang="en-CA" sz="1050" i="1" dirty="0">
                <a:effectLst/>
              </a:rPr>
              <a:t>European Journal of Endocrinology</a:t>
            </a:r>
            <a:r>
              <a:rPr lang="en-CA" sz="1050" dirty="0">
                <a:effectLst/>
              </a:rPr>
              <a:t> 172, no. 4 (April 1, 2015): R131–41. </a:t>
            </a:r>
            <a:r>
              <a:rPr lang="en-CA" sz="1050" dirty="0">
                <a:effectLst/>
                <a:hlinkClick r:id="rId2"/>
              </a:rPr>
              <a:t>https://doi.org/10.1530/EJE-14-0644</a:t>
            </a:r>
            <a:r>
              <a:rPr lang="en-CA" sz="1050" dirty="0">
                <a:effectLst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050" dirty="0">
                <a:effectLst/>
              </a:rPr>
              <a:t>“Carrier Testing for Cystic Fibrosis | Cystic Fibrosis Foundation.” Accessed April 20, 2023. </a:t>
            </a:r>
            <a:r>
              <a:rPr lang="en-CA" sz="1050" dirty="0">
                <a:effectLst/>
                <a:hlinkClick r:id="rId3"/>
              </a:rPr>
              <a:t>https://www.cff.org/intro-cf/carrier-testing-cystic-fibrosis</a:t>
            </a:r>
            <a:r>
              <a:rPr lang="en-CA" sz="1050" dirty="0">
                <a:effectLst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050" dirty="0">
                <a:effectLst/>
              </a:rPr>
              <a:t>“Cystic Fibrosis Canada.” Accessed April 20, 2023. </a:t>
            </a:r>
            <a:r>
              <a:rPr lang="en-CA" sz="1050" dirty="0">
                <a:effectLst/>
                <a:hlinkClick r:id="rId4"/>
              </a:rPr>
              <a:t>https://www.cysticfibrosis.ca/</a:t>
            </a:r>
            <a:r>
              <a:rPr lang="en-CA" sz="1050" dirty="0">
                <a:effectLst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050" dirty="0">
                <a:effectLst/>
              </a:rPr>
              <a:t>“Cystic Fibrosis Carrier Fact Sheet.” State of Wisconsin Department of Health Services Division of Public Health, August 2014. </a:t>
            </a:r>
            <a:r>
              <a:rPr lang="en-CA" sz="1050" dirty="0">
                <a:effectLst/>
                <a:hlinkClick r:id="rId5"/>
              </a:rPr>
              <a:t>https://www.dhs.wisconsin.gov/publications/p4/p40081.pdf</a:t>
            </a:r>
            <a:r>
              <a:rPr lang="en-CA" sz="1050" dirty="0">
                <a:effectLst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050" dirty="0">
                <a:effectLst/>
              </a:rPr>
              <a:t>“Drug Product Monograph: Kalydeco (Ivacaftor).” Health Canada, n.d.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050" dirty="0">
                <a:effectLst/>
              </a:rPr>
              <a:t>“Drug Product Monograph: </a:t>
            </a:r>
            <a:r>
              <a:rPr lang="en-CA" sz="1050" dirty="0" err="1">
                <a:effectLst/>
              </a:rPr>
              <a:t>Orkambi</a:t>
            </a:r>
            <a:r>
              <a:rPr lang="en-CA" sz="1050" dirty="0">
                <a:effectLst/>
              </a:rPr>
              <a:t> (Lumacaftor/Ivacaftor).” Health Canada, n.d.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050" dirty="0">
                <a:effectLst/>
              </a:rPr>
              <a:t>“Drug Product Monograph: </a:t>
            </a:r>
            <a:r>
              <a:rPr lang="en-CA" sz="1050" dirty="0" err="1">
                <a:effectLst/>
              </a:rPr>
              <a:t>Symdeko</a:t>
            </a:r>
            <a:r>
              <a:rPr lang="en-CA" sz="1050" dirty="0">
                <a:effectLst/>
              </a:rPr>
              <a:t> (</a:t>
            </a:r>
            <a:r>
              <a:rPr lang="en-CA" sz="1050" dirty="0" err="1">
                <a:effectLst/>
              </a:rPr>
              <a:t>Tezacaftor</a:t>
            </a:r>
            <a:r>
              <a:rPr lang="en-CA" sz="1050" dirty="0">
                <a:effectLst/>
              </a:rPr>
              <a:t>/Ivacaftor).” Health Canada, n.d.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050" dirty="0">
                <a:effectLst/>
              </a:rPr>
              <a:t>“Drug Product Monograph: </a:t>
            </a:r>
            <a:r>
              <a:rPr lang="en-CA" sz="1050" dirty="0" err="1">
                <a:effectLst/>
              </a:rPr>
              <a:t>Trikafta</a:t>
            </a:r>
            <a:r>
              <a:rPr lang="en-CA" sz="1050" dirty="0">
                <a:effectLst/>
              </a:rPr>
              <a:t> (</a:t>
            </a:r>
            <a:r>
              <a:rPr lang="en-CA" sz="1050" dirty="0" err="1">
                <a:effectLst/>
              </a:rPr>
              <a:t>Elexacaftor</a:t>
            </a:r>
            <a:r>
              <a:rPr lang="en-CA" sz="1050" dirty="0">
                <a:effectLst/>
              </a:rPr>
              <a:t>/</a:t>
            </a:r>
            <a:r>
              <a:rPr lang="en-CA" sz="1050" dirty="0" err="1">
                <a:effectLst/>
              </a:rPr>
              <a:t>Tezacaftor</a:t>
            </a:r>
            <a:r>
              <a:rPr lang="en-CA" sz="1050" dirty="0">
                <a:effectLst/>
              </a:rPr>
              <a:t>/Ivacaftor).” Health Canada, n.d.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050" dirty="0" err="1">
                <a:effectLst/>
              </a:rPr>
              <a:t>Elborn</a:t>
            </a:r>
            <a:r>
              <a:rPr lang="en-CA" sz="1050" dirty="0">
                <a:effectLst/>
              </a:rPr>
              <a:t>, J. Stuart. “Cystic Fibrosis.” </a:t>
            </a:r>
            <a:r>
              <a:rPr lang="en-CA" sz="1050" i="1" dirty="0">
                <a:effectLst/>
              </a:rPr>
              <a:t>The Lancet</a:t>
            </a:r>
            <a:r>
              <a:rPr lang="en-CA" sz="1050" dirty="0">
                <a:effectLst/>
              </a:rPr>
              <a:t> 388, no. 10059 (November 19, 2016): 2519–31. </a:t>
            </a:r>
            <a:r>
              <a:rPr lang="en-CA" sz="1050" dirty="0">
                <a:effectLst/>
                <a:hlinkClick r:id="rId6"/>
              </a:rPr>
              <a:t>https://doi.org/10.1016/S0140-6736(16)00576-6</a:t>
            </a:r>
            <a:r>
              <a:rPr lang="en-CA" sz="1050" dirty="0">
                <a:effectLst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050" dirty="0">
                <a:effectLst/>
              </a:rPr>
              <a:t>“</a:t>
            </a:r>
            <a:r>
              <a:rPr lang="en-CA" sz="1050" dirty="0" err="1">
                <a:effectLst/>
              </a:rPr>
              <a:t>Elexacaftor</a:t>
            </a:r>
            <a:r>
              <a:rPr lang="en-CA" sz="1050" dirty="0">
                <a:effectLst/>
              </a:rPr>
              <a:t>–</a:t>
            </a:r>
            <a:r>
              <a:rPr lang="en-CA" sz="1050" dirty="0" err="1">
                <a:effectLst/>
              </a:rPr>
              <a:t>Tezacaftor</a:t>
            </a:r>
            <a:r>
              <a:rPr lang="en-CA" sz="1050" dirty="0">
                <a:effectLst/>
              </a:rPr>
              <a:t>–Ivacaftor for Cystic Fibrosis with a Single Phe508del Allele | NEJM.” Accessed April 24, 2023. </a:t>
            </a:r>
            <a:r>
              <a:rPr lang="en-CA" sz="1050" dirty="0">
                <a:effectLst/>
                <a:hlinkClick r:id="rId7"/>
              </a:rPr>
              <a:t>https://www.nejm.org/doi/full/10.1056/nejmoa1908639</a:t>
            </a:r>
            <a:r>
              <a:rPr lang="en-CA" sz="1050" dirty="0">
                <a:effectLst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050" dirty="0" err="1">
                <a:effectLst/>
              </a:rPr>
              <a:t>Ensinck</a:t>
            </a:r>
            <a:r>
              <a:rPr lang="en-CA" sz="1050" dirty="0">
                <a:effectLst/>
              </a:rPr>
              <a:t>, </a:t>
            </a:r>
            <a:r>
              <a:rPr lang="en-CA" sz="1050" dirty="0" err="1">
                <a:effectLst/>
              </a:rPr>
              <a:t>Marjolein</a:t>
            </a:r>
            <a:r>
              <a:rPr lang="en-CA" sz="1050" dirty="0">
                <a:effectLst/>
              </a:rPr>
              <a:t> M., and Marianne S. </a:t>
            </a:r>
            <a:r>
              <a:rPr lang="en-CA" sz="1050" dirty="0" err="1">
                <a:effectLst/>
              </a:rPr>
              <a:t>Carlon</a:t>
            </a:r>
            <a:r>
              <a:rPr lang="en-CA" sz="1050" dirty="0">
                <a:effectLst/>
              </a:rPr>
              <a:t>. “One Size Does Not Fit All: The Past, Present and Future of Cystic Fibrosis Causal Therapies.” </a:t>
            </a:r>
            <a:r>
              <a:rPr lang="en-CA" sz="1050" i="1" dirty="0">
                <a:effectLst/>
              </a:rPr>
              <a:t>Cells</a:t>
            </a:r>
            <a:r>
              <a:rPr lang="en-CA" sz="1050" dirty="0">
                <a:effectLst/>
              </a:rPr>
              <a:t> 11, no. 12 (January 2022): 1868. </a:t>
            </a:r>
            <a:r>
              <a:rPr lang="en-CA" sz="1050" dirty="0">
                <a:effectLst/>
                <a:hlinkClick r:id="rId8"/>
              </a:rPr>
              <a:t>https://doi.org/10.3390/cells11121868</a:t>
            </a:r>
            <a:r>
              <a:rPr lang="en-CA" sz="1050" dirty="0">
                <a:effectLst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050" dirty="0">
                <a:effectLst/>
              </a:rPr>
              <a:t>Filburn, Amy, Thomas </a:t>
            </a:r>
            <a:r>
              <a:rPr lang="en-CA" sz="1050" dirty="0" err="1">
                <a:effectLst/>
              </a:rPr>
              <a:t>Lahiri</a:t>
            </a:r>
            <a:r>
              <a:rPr lang="en-CA" sz="1050" dirty="0">
                <a:effectLst/>
              </a:rPr>
              <a:t>, and Clement Ren. </a:t>
            </a:r>
            <a:r>
              <a:rPr lang="en-CA" sz="1050" i="1" dirty="0">
                <a:effectLst/>
              </a:rPr>
              <a:t>Handbook of Cystic Fibrosis</a:t>
            </a:r>
            <a:r>
              <a:rPr lang="en-CA" sz="1050" dirty="0">
                <a:effectLst/>
              </a:rPr>
              <a:t>. </a:t>
            </a:r>
            <a:r>
              <a:rPr lang="en-CA" sz="1050" dirty="0" err="1">
                <a:effectLst/>
              </a:rPr>
              <a:t>Adis</a:t>
            </a:r>
            <a:r>
              <a:rPr lang="en-CA" sz="1050" dirty="0">
                <a:effectLst/>
              </a:rPr>
              <a:t>, 2016.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050" dirty="0">
                <a:effectLst/>
              </a:rPr>
              <a:t>Henry, Bernadette, Pierre </a:t>
            </a:r>
            <a:r>
              <a:rPr lang="en-CA" sz="1050" dirty="0" err="1">
                <a:effectLst/>
              </a:rPr>
              <a:t>Aussage</a:t>
            </a:r>
            <a:r>
              <a:rPr lang="en-CA" sz="1050" dirty="0">
                <a:effectLst/>
              </a:rPr>
              <a:t>, Cécile </a:t>
            </a:r>
            <a:r>
              <a:rPr lang="en-CA" sz="1050" dirty="0" err="1">
                <a:effectLst/>
              </a:rPr>
              <a:t>Grosskopf</a:t>
            </a:r>
            <a:r>
              <a:rPr lang="en-CA" sz="1050" dirty="0">
                <a:effectLst/>
              </a:rPr>
              <a:t>, and Jean-Marie </a:t>
            </a:r>
            <a:r>
              <a:rPr lang="en-CA" sz="1050" dirty="0" err="1">
                <a:effectLst/>
              </a:rPr>
              <a:t>Goehrs</a:t>
            </a:r>
            <a:r>
              <a:rPr lang="en-CA" sz="1050" dirty="0">
                <a:effectLst/>
              </a:rPr>
              <a:t>. “Development of the Cystic Fibrosis Questionnaire (CFQ) for Assessing Quality of Life in Pediatric and Adult Patients.” </a:t>
            </a:r>
            <a:r>
              <a:rPr lang="en-CA" sz="1050" i="1" dirty="0">
                <a:effectLst/>
              </a:rPr>
              <a:t>Quality of Life Research: An International Journal of Quality of Life Aspects of Treatment, Care and Rehabilitation</a:t>
            </a:r>
            <a:r>
              <a:rPr lang="en-CA" sz="1050" dirty="0">
                <a:effectLst/>
              </a:rPr>
              <a:t> 12, no. 1 (February 2003): 63–76. </a:t>
            </a:r>
            <a:r>
              <a:rPr lang="en-CA" sz="1050" dirty="0">
                <a:effectLst/>
                <a:hlinkClick r:id="rId9"/>
              </a:rPr>
              <a:t>https://doi.org/10.1023/a:1022037320039</a:t>
            </a:r>
            <a:r>
              <a:rPr lang="en-CA" sz="1050" dirty="0">
                <a:effectLst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050" dirty="0">
                <a:effectLst/>
              </a:rPr>
              <a:t>Kumar, Shankar, Anand Tana, and Anu Shankar. “Cystic Fibrosis--What Are the Prospects for a Cure?” </a:t>
            </a:r>
            <a:r>
              <a:rPr lang="en-CA" sz="1050" i="1" dirty="0">
                <a:effectLst/>
              </a:rPr>
              <a:t>European Journal of Internal Medicine</a:t>
            </a:r>
            <a:r>
              <a:rPr lang="en-CA" sz="1050" dirty="0">
                <a:effectLst/>
              </a:rPr>
              <a:t> 25, no. 9 (November 2014): 803–7. </a:t>
            </a:r>
            <a:r>
              <a:rPr lang="en-CA" sz="1050" dirty="0">
                <a:effectLst/>
                <a:hlinkClick r:id="rId10"/>
              </a:rPr>
              <a:t>https://doi.org/10.1016/j.ejim.2014.09.018</a:t>
            </a:r>
            <a:r>
              <a:rPr lang="en-CA" sz="1050" dirty="0">
                <a:effectLst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050" dirty="0">
                <a:effectLst/>
              </a:rPr>
              <a:t>Lopes-Pacheco, </a:t>
            </a:r>
            <a:r>
              <a:rPr lang="en-CA" sz="1050" dirty="0" err="1">
                <a:effectLst/>
              </a:rPr>
              <a:t>Miquéias</a:t>
            </a:r>
            <a:r>
              <a:rPr lang="en-CA" sz="1050" dirty="0">
                <a:effectLst/>
              </a:rPr>
              <a:t>. “CFTR Modulators: The Changing Face of Cystic Fibrosis in the Era of Precision Medicine.” </a:t>
            </a:r>
            <a:r>
              <a:rPr lang="en-CA" sz="1050" i="1" dirty="0">
                <a:effectLst/>
              </a:rPr>
              <a:t>Frontiers in Pharmacology</a:t>
            </a:r>
            <a:r>
              <a:rPr lang="en-CA" sz="1050" dirty="0">
                <a:effectLst/>
              </a:rPr>
              <a:t> 10 (2020). </a:t>
            </a:r>
            <a:r>
              <a:rPr lang="en-CA" sz="1050" dirty="0">
                <a:effectLst/>
                <a:hlinkClick r:id="rId11"/>
              </a:rPr>
              <a:t>https://www.frontiersin.org/articles/10.3389/fphar.2019.01662</a:t>
            </a:r>
            <a:r>
              <a:rPr lang="en-CA" sz="1050" dirty="0">
                <a:effectLst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050" dirty="0">
                <a:effectLst/>
              </a:rPr>
              <a:t>“Lumacaftor–Ivacaftor in Patients with Cystic Fibrosis Homozygous for Phe508del CFTR | NEJM.” Accessed April 24, 2023. </a:t>
            </a:r>
            <a:r>
              <a:rPr lang="en-CA" sz="1050" dirty="0">
                <a:effectLst/>
                <a:hlinkClick r:id="rId12"/>
              </a:rPr>
              <a:t>https://www.nejm.org/doi/full/10.1056/nejmoa1409547</a:t>
            </a:r>
            <a:r>
              <a:rPr lang="en-CA" sz="1050" dirty="0">
                <a:effectLst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050" dirty="0">
                <a:effectLst/>
              </a:rPr>
              <a:t>Mardi, Mark </a:t>
            </a:r>
            <a:r>
              <a:rPr lang="en-CA" sz="1050" dirty="0" err="1">
                <a:effectLst/>
              </a:rPr>
              <a:t>Gubar</a:t>
            </a:r>
            <a:r>
              <a:rPr lang="en-CA" sz="1050" dirty="0">
                <a:effectLst/>
              </a:rPr>
              <a:t>, Julia. “</a:t>
            </a:r>
            <a:r>
              <a:rPr lang="en-CA" sz="1050" dirty="0" err="1">
                <a:effectLst/>
              </a:rPr>
              <a:t>Trikafta</a:t>
            </a:r>
            <a:r>
              <a:rPr lang="en-CA" sz="1050" dirty="0">
                <a:effectLst/>
              </a:rPr>
              <a:t>/</a:t>
            </a:r>
            <a:r>
              <a:rPr lang="en-CA" sz="1050" dirty="0" err="1">
                <a:effectLst/>
              </a:rPr>
              <a:t>Kaftrio</a:t>
            </a:r>
            <a:r>
              <a:rPr lang="en-CA" sz="1050" dirty="0">
                <a:effectLst/>
              </a:rPr>
              <a:t>: World’s First Triple Therapy for Cystic Fibrosis • BioPharma Media.” BioPharma Media, December 9, 2021. </a:t>
            </a:r>
            <a:r>
              <a:rPr lang="en-CA" sz="1050" dirty="0">
                <a:effectLst/>
                <a:hlinkClick r:id="rId13"/>
              </a:rPr>
              <a:t>https://biopharma.media/trikafta-kaftrio-worlds-first-triple-therapy-for-cystic-fibrosis-2535/</a:t>
            </a:r>
            <a:r>
              <a:rPr lang="en-CA" sz="1050" dirty="0">
                <a:effectLst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050" dirty="0" err="1">
                <a:effectLst/>
              </a:rPr>
              <a:t>Phuan</a:t>
            </a:r>
            <a:r>
              <a:rPr lang="en-CA" sz="1050" dirty="0">
                <a:effectLst/>
              </a:rPr>
              <a:t>, </a:t>
            </a:r>
            <a:r>
              <a:rPr lang="en-CA" sz="1050" dirty="0" err="1">
                <a:effectLst/>
              </a:rPr>
              <a:t>Puay</a:t>
            </a:r>
            <a:r>
              <a:rPr lang="en-CA" sz="1050" dirty="0">
                <a:effectLst/>
              </a:rPr>
              <a:t>-Wah, Joseph-Anthony Tan, Amber A. Rivera, Lorna Zlock, Dennis W. Nielson, Walter E. </a:t>
            </a:r>
            <a:r>
              <a:rPr lang="en-CA" sz="1050" dirty="0" err="1">
                <a:effectLst/>
              </a:rPr>
              <a:t>Finkbeiner</a:t>
            </a:r>
            <a:r>
              <a:rPr lang="en-CA" sz="1050" dirty="0">
                <a:effectLst/>
              </a:rPr>
              <a:t>, Peter M. </a:t>
            </a:r>
            <a:r>
              <a:rPr lang="en-CA" sz="1050" dirty="0" err="1">
                <a:effectLst/>
              </a:rPr>
              <a:t>Haggie</a:t>
            </a:r>
            <a:r>
              <a:rPr lang="en-CA" sz="1050" dirty="0">
                <a:effectLst/>
              </a:rPr>
              <a:t>, and Alan S. </a:t>
            </a:r>
            <a:r>
              <a:rPr lang="en-CA" sz="1050" dirty="0" err="1">
                <a:effectLst/>
              </a:rPr>
              <a:t>Verkman</a:t>
            </a:r>
            <a:r>
              <a:rPr lang="en-CA" sz="1050" dirty="0">
                <a:effectLst/>
              </a:rPr>
              <a:t>. “Nanomolar-Potency ‘Co-Potentiator’ Therapy for Cystic Fibrosis Caused by a Defined Subset of Minimal Function CFTR Mutants.” </a:t>
            </a:r>
            <a:r>
              <a:rPr lang="en-CA" sz="1050" i="1" dirty="0">
                <a:effectLst/>
              </a:rPr>
              <a:t>Scientific Reports</a:t>
            </a:r>
            <a:r>
              <a:rPr lang="en-CA" sz="1050" dirty="0">
                <a:effectLst/>
              </a:rPr>
              <a:t> 9 (November 27, 2019): 17640. </a:t>
            </a:r>
            <a:r>
              <a:rPr lang="en-CA" sz="1050" dirty="0">
                <a:effectLst/>
                <a:hlinkClick r:id="rId14"/>
              </a:rPr>
              <a:t>https://doi.org/10.1038/s41598-019-54158-2</a:t>
            </a:r>
            <a:r>
              <a:rPr lang="en-CA" sz="1050" dirty="0">
                <a:effectLst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050" dirty="0" err="1">
                <a:effectLst/>
              </a:rPr>
              <a:t>Ramalho</a:t>
            </a:r>
            <a:r>
              <a:rPr lang="en-CA" sz="1050" dirty="0">
                <a:effectLst/>
              </a:rPr>
              <a:t>, </a:t>
            </a:r>
            <a:r>
              <a:rPr lang="en-CA" sz="1050" dirty="0" err="1">
                <a:effectLst/>
              </a:rPr>
              <a:t>Anabela</a:t>
            </a:r>
            <a:r>
              <a:rPr lang="en-CA" sz="1050" dirty="0">
                <a:effectLst/>
              </a:rPr>
              <a:t> Santo, </a:t>
            </a:r>
            <a:r>
              <a:rPr lang="en-CA" sz="1050" dirty="0" err="1">
                <a:effectLst/>
              </a:rPr>
              <a:t>Mieke</a:t>
            </a:r>
            <a:r>
              <a:rPr lang="en-CA" sz="1050" dirty="0">
                <a:effectLst/>
              </a:rPr>
              <a:t> Boon, Marijke </a:t>
            </a:r>
            <a:r>
              <a:rPr lang="en-CA" sz="1050" dirty="0" err="1">
                <a:effectLst/>
              </a:rPr>
              <a:t>Proesmans</a:t>
            </a:r>
            <a:r>
              <a:rPr lang="en-CA" sz="1050" dirty="0">
                <a:effectLst/>
              </a:rPr>
              <a:t>, François Vermeulen, Marianne S. </a:t>
            </a:r>
            <a:r>
              <a:rPr lang="en-CA" sz="1050" dirty="0" err="1">
                <a:effectLst/>
              </a:rPr>
              <a:t>Carlon</a:t>
            </a:r>
            <a:r>
              <a:rPr lang="en-CA" sz="1050" dirty="0">
                <a:effectLst/>
              </a:rPr>
              <a:t>, and Kris De </a:t>
            </a:r>
            <a:r>
              <a:rPr lang="en-CA" sz="1050" dirty="0" err="1">
                <a:effectLst/>
              </a:rPr>
              <a:t>Boeck</a:t>
            </a:r>
            <a:r>
              <a:rPr lang="en-CA" sz="1050" dirty="0">
                <a:effectLst/>
              </a:rPr>
              <a:t>. “Assays of CFTR Function In Vitro, Ex Vivo and In Vivo.” </a:t>
            </a:r>
            <a:r>
              <a:rPr lang="en-CA" sz="1050" i="1" dirty="0">
                <a:effectLst/>
              </a:rPr>
              <a:t>International Journal of Molecular Sciences</a:t>
            </a:r>
            <a:r>
              <a:rPr lang="en-CA" sz="1050" dirty="0">
                <a:effectLst/>
              </a:rPr>
              <a:t> 23, no. 3 (January 2022): 1437. </a:t>
            </a:r>
            <a:r>
              <a:rPr lang="en-CA" sz="1050" dirty="0">
                <a:effectLst/>
                <a:hlinkClick r:id="rId15"/>
              </a:rPr>
              <a:t>https://doi.org/10.3390/ijms23031437</a:t>
            </a:r>
            <a:r>
              <a:rPr lang="en-CA" sz="1050" dirty="0">
                <a:effectLst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050" dirty="0">
                <a:effectLst/>
              </a:rPr>
              <a:t>Ramsey, Bonnie W., Jane Davies, N. Gerard </a:t>
            </a:r>
            <a:r>
              <a:rPr lang="en-CA" sz="1050" dirty="0" err="1">
                <a:effectLst/>
              </a:rPr>
              <a:t>McElvaney</a:t>
            </a:r>
            <a:r>
              <a:rPr lang="en-CA" sz="1050" dirty="0">
                <a:effectLst/>
              </a:rPr>
              <a:t>, Elizabeth Tullis, Scott C. Bell, Pavel </a:t>
            </a:r>
            <a:r>
              <a:rPr lang="en-CA" sz="1050" dirty="0" err="1">
                <a:effectLst/>
              </a:rPr>
              <a:t>Dřevínek</a:t>
            </a:r>
            <a:r>
              <a:rPr lang="en-CA" sz="1050" dirty="0">
                <a:effectLst/>
              </a:rPr>
              <a:t>, Matthias </a:t>
            </a:r>
            <a:r>
              <a:rPr lang="en-CA" sz="1050" dirty="0" err="1">
                <a:effectLst/>
              </a:rPr>
              <a:t>Griese</a:t>
            </a:r>
            <a:r>
              <a:rPr lang="en-CA" sz="1050" dirty="0">
                <a:effectLst/>
              </a:rPr>
              <a:t>, et al. “A CFTR Potentiator in Patients with Cystic Fibrosis and the G551D Mutation.” </a:t>
            </a:r>
            <a:r>
              <a:rPr lang="en-CA" sz="1050" i="1" dirty="0">
                <a:effectLst/>
              </a:rPr>
              <a:t>New England Journal of Medicine</a:t>
            </a:r>
            <a:r>
              <a:rPr lang="en-CA" sz="1050" dirty="0">
                <a:effectLst/>
              </a:rPr>
              <a:t> 365, no. 18 (November 3, 2011): 1663–72. </a:t>
            </a:r>
            <a:r>
              <a:rPr lang="en-CA" sz="1050" dirty="0">
                <a:effectLst/>
                <a:hlinkClick r:id="rId16"/>
              </a:rPr>
              <a:t>https://doi.org/10.1056/NEJMoa1105185</a:t>
            </a:r>
            <a:r>
              <a:rPr lang="en-CA" sz="1050" dirty="0">
                <a:effectLst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050" dirty="0">
                <a:effectLst/>
              </a:rPr>
              <a:t>Stanford Medicine Children’s Health. “The Genetics of Cystic Fibrosis.” Accessed April 20, 2023. </a:t>
            </a:r>
            <a:r>
              <a:rPr lang="en-CA" sz="1050" dirty="0">
                <a:effectLst/>
                <a:hlinkClick r:id="rId17"/>
              </a:rPr>
              <a:t>https://www.stanfordchildrens.org/en/topic/default?id=the-genetics-of-cystic-fibrosis-90-P02933</a:t>
            </a:r>
            <a:r>
              <a:rPr lang="en-CA" sz="1050" dirty="0">
                <a:effectLst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050" dirty="0">
                <a:effectLst/>
              </a:rPr>
              <a:t>Taylor-</a:t>
            </a:r>
            <a:r>
              <a:rPr lang="en-CA" sz="1050" dirty="0" err="1">
                <a:effectLst/>
              </a:rPr>
              <a:t>Cousar</a:t>
            </a:r>
            <a:r>
              <a:rPr lang="en-CA" sz="1050" dirty="0">
                <a:effectLst/>
              </a:rPr>
              <a:t>, Jennifer L., Anne </a:t>
            </a:r>
            <a:r>
              <a:rPr lang="en-CA" sz="1050" dirty="0" err="1">
                <a:effectLst/>
              </a:rPr>
              <a:t>Munck</a:t>
            </a:r>
            <a:r>
              <a:rPr lang="en-CA" sz="1050" dirty="0">
                <a:effectLst/>
              </a:rPr>
              <a:t>, Edward F. </a:t>
            </a:r>
            <a:r>
              <a:rPr lang="en-CA" sz="1050" dirty="0" err="1">
                <a:effectLst/>
              </a:rPr>
              <a:t>McKone</a:t>
            </a:r>
            <a:r>
              <a:rPr lang="en-CA" sz="1050" dirty="0">
                <a:effectLst/>
              </a:rPr>
              <a:t>, Cornelis K. van der Ent, Alexander Moeller, Christopher Simard, Linda T. Wang, et al. “</a:t>
            </a:r>
            <a:r>
              <a:rPr lang="en-CA" sz="1050" dirty="0" err="1">
                <a:effectLst/>
              </a:rPr>
              <a:t>Tezacaftor</a:t>
            </a:r>
            <a:r>
              <a:rPr lang="en-CA" sz="1050" dirty="0">
                <a:effectLst/>
              </a:rPr>
              <a:t>–Ivacaftor in Patients with Cystic Fibrosis Homozygous for Phe508del.” </a:t>
            </a:r>
            <a:r>
              <a:rPr lang="en-CA" sz="1050" i="1" dirty="0">
                <a:effectLst/>
              </a:rPr>
              <a:t>New England Journal of Medicine</a:t>
            </a:r>
            <a:r>
              <a:rPr lang="en-CA" sz="1050" dirty="0">
                <a:effectLst/>
              </a:rPr>
              <a:t> 377, no. 21 (November 23, 2017): 2013–23. </a:t>
            </a:r>
            <a:r>
              <a:rPr lang="en-CA" sz="1050" dirty="0">
                <a:effectLst/>
                <a:hlinkClick r:id="rId18"/>
              </a:rPr>
              <a:t>https://doi.org/10.1056/NEJMoa1709846</a:t>
            </a:r>
            <a:r>
              <a:rPr lang="en-CA" sz="1050" dirty="0">
                <a:effectLst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050" dirty="0">
                <a:effectLst/>
              </a:rPr>
              <a:t>Zaher, Anas, Jude </a:t>
            </a:r>
            <a:r>
              <a:rPr lang="en-CA" sz="1050" dirty="0" err="1">
                <a:effectLst/>
              </a:rPr>
              <a:t>ElSaygh</a:t>
            </a:r>
            <a:r>
              <a:rPr lang="en-CA" sz="1050" dirty="0">
                <a:effectLst/>
              </a:rPr>
              <a:t>, </a:t>
            </a:r>
            <a:r>
              <a:rPr lang="en-CA" sz="1050" dirty="0" err="1">
                <a:effectLst/>
              </a:rPr>
              <a:t>Dalal</a:t>
            </a:r>
            <a:r>
              <a:rPr lang="en-CA" sz="1050" dirty="0">
                <a:effectLst/>
              </a:rPr>
              <a:t> </a:t>
            </a:r>
            <a:r>
              <a:rPr lang="en-CA" sz="1050" dirty="0" err="1">
                <a:effectLst/>
              </a:rPr>
              <a:t>Elsori</a:t>
            </a:r>
            <a:r>
              <a:rPr lang="en-CA" sz="1050" dirty="0">
                <a:effectLst/>
              </a:rPr>
              <a:t>, Hassan </a:t>
            </a:r>
            <a:r>
              <a:rPr lang="en-CA" sz="1050" dirty="0" err="1">
                <a:effectLst/>
              </a:rPr>
              <a:t>ElSaygh</a:t>
            </a:r>
            <a:r>
              <a:rPr lang="en-CA" sz="1050" dirty="0">
                <a:effectLst/>
              </a:rPr>
              <a:t>, </a:t>
            </a:r>
            <a:r>
              <a:rPr lang="en-CA" sz="1050" dirty="0" err="1">
                <a:effectLst/>
              </a:rPr>
              <a:t>Abdulsabar</a:t>
            </a:r>
            <a:r>
              <a:rPr lang="en-CA" sz="1050" dirty="0">
                <a:effectLst/>
              </a:rPr>
              <a:t> </a:t>
            </a:r>
            <a:r>
              <a:rPr lang="en-CA" sz="1050" dirty="0" err="1">
                <a:effectLst/>
              </a:rPr>
              <a:t>Sanni</a:t>
            </a:r>
            <a:r>
              <a:rPr lang="en-CA" sz="1050" dirty="0">
                <a:effectLst/>
              </a:rPr>
              <a:t>, Anas Zaher, Jude </a:t>
            </a:r>
            <a:r>
              <a:rPr lang="en-CA" sz="1050" dirty="0" err="1">
                <a:effectLst/>
              </a:rPr>
              <a:t>ElSaygh</a:t>
            </a:r>
            <a:r>
              <a:rPr lang="en-CA" sz="1050" dirty="0">
                <a:effectLst/>
              </a:rPr>
              <a:t>, </a:t>
            </a:r>
            <a:r>
              <a:rPr lang="en-CA" sz="1050" dirty="0" err="1">
                <a:effectLst/>
              </a:rPr>
              <a:t>Dalal</a:t>
            </a:r>
            <a:r>
              <a:rPr lang="en-CA" sz="1050" dirty="0">
                <a:effectLst/>
              </a:rPr>
              <a:t> </a:t>
            </a:r>
            <a:r>
              <a:rPr lang="en-CA" sz="1050" dirty="0" err="1">
                <a:effectLst/>
              </a:rPr>
              <a:t>Elsori</a:t>
            </a:r>
            <a:r>
              <a:rPr lang="en-CA" sz="1050" dirty="0">
                <a:effectLst/>
              </a:rPr>
              <a:t>, Hassan </a:t>
            </a:r>
            <a:r>
              <a:rPr lang="en-CA" sz="1050" dirty="0" err="1">
                <a:effectLst/>
              </a:rPr>
              <a:t>Elsaygh</a:t>
            </a:r>
            <a:r>
              <a:rPr lang="en-CA" sz="1050" dirty="0">
                <a:effectLst/>
              </a:rPr>
              <a:t>, and </a:t>
            </a:r>
            <a:r>
              <a:rPr lang="en-CA" sz="1050" dirty="0" err="1">
                <a:effectLst/>
              </a:rPr>
              <a:t>Abdulsabur</a:t>
            </a:r>
            <a:r>
              <a:rPr lang="en-CA" sz="1050" dirty="0">
                <a:effectLst/>
              </a:rPr>
              <a:t> </a:t>
            </a:r>
            <a:r>
              <a:rPr lang="en-CA" sz="1050" dirty="0" err="1">
                <a:effectLst/>
              </a:rPr>
              <a:t>Sanni</a:t>
            </a:r>
            <a:r>
              <a:rPr lang="en-CA" sz="1050" dirty="0">
                <a:effectLst/>
              </a:rPr>
              <a:t>. “A Review of </a:t>
            </a:r>
            <a:r>
              <a:rPr lang="en-CA" sz="1050" dirty="0" err="1">
                <a:effectLst/>
              </a:rPr>
              <a:t>Trikafta</a:t>
            </a:r>
            <a:r>
              <a:rPr lang="en-CA" sz="1050" dirty="0">
                <a:effectLst/>
              </a:rPr>
              <a:t>: Triple Cystic Fibrosis Transmembrane Conductance Regulator (CFTR) Modulator Therapy.” </a:t>
            </a:r>
            <a:r>
              <a:rPr lang="en-CA" sz="1050" i="1" dirty="0" err="1">
                <a:effectLst/>
              </a:rPr>
              <a:t>Cureus</a:t>
            </a:r>
            <a:r>
              <a:rPr lang="en-CA" sz="1050" dirty="0">
                <a:effectLst/>
              </a:rPr>
              <a:t> 13, no. 7 (July 3, 2021). </a:t>
            </a:r>
            <a:r>
              <a:rPr lang="en-CA" sz="1050" dirty="0">
                <a:effectLst/>
                <a:hlinkClick r:id="rId19"/>
              </a:rPr>
              <a:t>https://doi.org/10.7759/cureus.16144</a:t>
            </a:r>
            <a:r>
              <a:rPr lang="en-CA" sz="1050" dirty="0">
                <a:effectLst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050" dirty="0" err="1">
                <a:effectLst/>
              </a:rPr>
              <a:t>Zielenski</a:t>
            </a:r>
            <a:r>
              <a:rPr lang="en-CA" sz="1050" dirty="0">
                <a:effectLst/>
              </a:rPr>
              <a:t>, J. “Genotype and Phenotype in Cystic Fibrosis.” </a:t>
            </a:r>
            <a:r>
              <a:rPr lang="en-CA" sz="1050" i="1" dirty="0">
                <a:effectLst/>
              </a:rPr>
              <a:t>Respiration; International Review of Thoracic Diseases</a:t>
            </a:r>
            <a:r>
              <a:rPr lang="en-CA" sz="1050" dirty="0">
                <a:effectLst/>
              </a:rPr>
              <a:t> 67, no. 2 (2000): 117–33. </a:t>
            </a:r>
            <a:r>
              <a:rPr lang="en-CA" sz="1050" dirty="0">
                <a:effectLst/>
                <a:hlinkClick r:id="rId20"/>
              </a:rPr>
              <a:t>https://doi.org/10.1159/000029497</a:t>
            </a:r>
            <a:r>
              <a:rPr lang="en-CA" sz="105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828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42D01-3E3C-0FF2-6B02-86EEC2DB230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5</a:t>
            </a:fld>
            <a:endParaRPr lang="en-US" altLang="zh-CN" dirty="0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E72690F1-9010-4BC3-E729-D6250F20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39" y="6890"/>
            <a:ext cx="11124708" cy="685111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FCEEA-FA79-AA6B-4550-486408474BA4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615318" y="6492875"/>
            <a:ext cx="4114800" cy="365125"/>
          </a:xfrm>
        </p:spPr>
        <p:txBody>
          <a:bodyPr/>
          <a:lstStyle/>
          <a:p>
            <a:r>
              <a:rPr lang="en-US" dirty="0"/>
              <a:t>Cystic Fibrosis Canada (2023)</a:t>
            </a:r>
          </a:p>
        </p:txBody>
      </p:sp>
    </p:spTree>
    <p:extLst>
      <p:ext uri="{BB962C8B-B14F-4D97-AF65-F5344CB8AC3E}">
        <p14:creationId xmlns:p14="http://schemas.microsoft.com/office/powerpoint/2010/main" val="200950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49" y="346422"/>
            <a:ext cx="10515600" cy="1115434"/>
          </a:xfrm>
        </p:spPr>
        <p:txBody>
          <a:bodyPr/>
          <a:lstStyle/>
          <a:p>
            <a:r>
              <a:rPr lang="en-CA" dirty="0"/>
              <a:t>Cystic Fibrosis Genetics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188122" y="6432725"/>
            <a:ext cx="7168175" cy="365125"/>
          </a:xfrm>
        </p:spPr>
        <p:txBody>
          <a:bodyPr/>
          <a:lstStyle/>
          <a:p>
            <a:r>
              <a:rPr lang="en-US" dirty="0"/>
              <a:t>Ren (2016), State of Wisconsin Department of Health (2014), CF Foundation, Stanford Children’s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6</a:t>
            </a:fld>
            <a:endParaRPr lang="en-US" altLang="zh-C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53317-B21F-46F4-08D2-397D6148E44A}"/>
              </a:ext>
            </a:extLst>
          </p:cNvPr>
          <p:cNvSpPr txBox="1"/>
          <p:nvPr/>
        </p:nvSpPr>
        <p:spPr>
          <a:xfrm>
            <a:off x="477849" y="1374134"/>
            <a:ext cx="5047484" cy="535531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ea typeface="微软雅黑"/>
                <a:cs typeface="Posterama" panose="020B0504020200020000" pitchFamily="34" charset="0"/>
              </a:rPr>
              <a:t>An autosomal recessive condition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ea typeface="微软雅黑"/>
                <a:cs typeface="Posterama" panose="020B0504020200020000" pitchFamily="34" charset="0"/>
              </a:rPr>
              <a:t>Both parents must be carriers</a:t>
            </a:r>
            <a:br>
              <a:rPr lang="en-CA" sz="1800" dirty="0">
                <a:ea typeface="微软雅黑"/>
                <a:cs typeface="Posterama" panose="020B0504020200020000" pitchFamily="34" charset="0"/>
              </a:rPr>
            </a:br>
            <a:endParaRPr lang="en-CA" sz="1800" dirty="0"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ea typeface="微软雅黑"/>
                <a:cs typeface="Posterama" panose="020B0504020200020000" pitchFamily="34" charset="0"/>
              </a:rPr>
              <a:t>If </a:t>
            </a:r>
            <a:r>
              <a:rPr lang="en-CA" u="sng" dirty="0">
                <a:ea typeface="微软雅黑"/>
                <a:cs typeface="Posterama" panose="020B0504020200020000" pitchFamily="34" charset="0"/>
              </a:rPr>
              <a:t>both</a:t>
            </a:r>
            <a:r>
              <a:rPr lang="en-CA" dirty="0">
                <a:ea typeface="微软雅黑"/>
                <a:cs typeface="Posterama" panose="020B0504020200020000" pitchFamily="34" charset="0"/>
              </a:rPr>
              <a:t> carriers: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a typeface="微软雅黑"/>
                <a:cs typeface="Posterama" panose="020B0504020200020000" pitchFamily="34" charset="0"/>
              </a:rPr>
              <a:t>25% risk baby has CF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a typeface="微软雅黑"/>
                <a:cs typeface="Posterama" panose="020B0504020200020000" pitchFamily="34" charset="0"/>
              </a:rPr>
              <a:t>50% risk baby is carrier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ea typeface="微软雅黑"/>
              <a:cs typeface="Posterama" panose="020B0504020200020000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ea typeface="微软雅黑"/>
                <a:cs typeface="Posterama" panose="020B0504020200020000" pitchFamily="34" charset="0"/>
              </a:rPr>
              <a:t>If </a:t>
            </a:r>
            <a:r>
              <a:rPr lang="en-CA" u="sng" dirty="0">
                <a:ea typeface="微软雅黑"/>
                <a:cs typeface="Posterama" panose="020B0504020200020000" pitchFamily="34" charset="0"/>
              </a:rPr>
              <a:t>one</a:t>
            </a:r>
            <a:r>
              <a:rPr lang="en-CA" dirty="0">
                <a:ea typeface="微软雅黑"/>
                <a:cs typeface="Posterama" panose="020B0504020200020000" pitchFamily="34" charset="0"/>
              </a:rPr>
              <a:t> CF, other carrier: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a typeface="微软雅黑"/>
                <a:cs typeface="Posterama" panose="020B0504020200020000" pitchFamily="34" charset="0"/>
              </a:rPr>
              <a:t>50% risk baby has CF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a typeface="微软雅黑"/>
                <a:cs typeface="Posterama" panose="020B0504020200020000" pitchFamily="34" charset="0"/>
              </a:rPr>
              <a:t>50% risk baby is carrier </a:t>
            </a:r>
            <a:br>
              <a:rPr lang="en-CA" dirty="0">
                <a:ea typeface="微软雅黑"/>
                <a:cs typeface="Posterama" panose="020B0504020200020000" pitchFamily="34" charset="0"/>
              </a:rPr>
            </a:br>
            <a:endParaRPr lang="en-CA" dirty="0">
              <a:ea typeface="微软雅黑"/>
              <a:cs typeface="Posterama" panose="020B0504020200020000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ea typeface="微软雅黑"/>
                <a:cs typeface="Posterama" panose="020B0504020200020000" pitchFamily="34" charset="0"/>
              </a:rPr>
              <a:t>Carrier rates: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a typeface="微软雅黑"/>
                <a:cs typeface="Posterama" panose="020B0504020200020000" pitchFamily="34" charset="0"/>
              </a:rPr>
              <a:t>1 in 30 Caucasian-Americans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a typeface="微软雅黑"/>
                <a:cs typeface="Posterama" panose="020B0504020200020000" pitchFamily="34" charset="0"/>
              </a:rPr>
              <a:t>1 in 46 Hispanic-Americans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a typeface="微软雅黑"/>
                <a:cs typeface="Posterama" panose="020B0504020200020000" pitchFamily="34" charset="0"/>
              </a:rPr>
              <a:t>1 in 65 African-Americans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a typeface="微软雅黑"/>
                <a:cs typeface="Posterama" panose="020B0504020200020000" pitchFamily="34" charset="0"/>
              </a:rPr>
              <a:t>1 in 90 Asian-Americans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B4E68328-4D53-81C8-14CD-A5C97D4CE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589"/>
          <a:stretch/>
        </p:blipFill>
        <p:spPr>
          <a:xfrm>
            <a:off x="5381495" y="1813637"/>
            <a:ext cx="6666667" cy="351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2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6238-6918-ED43-E4AA-11AB18FB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Distribution of Ethnicity in Canada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4C2ADC-CC96-30CC-62B8-3F5C1F8719E6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234376" y="6399847"/>
            <a:ext cx="4114800" cy="365125"/>
          </a:xfrm>
        </p:spPr>
        <p:txBody>
          <a:bodyPr/>
          <a:lstStyle/>
          <a:p>
            <a:r>
              <a:rPr lang="en-US" dirty="0"/>
              <a:t>Cystic Fibrosis Canada (2023)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98354-9471-1743-25C5-A96D560F121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7</a:t>
            </a:fld>
            <a:endParaRPr lang="en-US" altLang="zh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1C4BD4-FA75-9A1A-FD75-143BACE36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150" y="1483035"/>
            <a:ext cx="8093700" cy="486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274955"/>
            <a:ext cx="10515600" cy="1115434"/>
          </a:xfrm>
        </p:spPr>
        <p:txBody>
          <a:bodyPr/>
          <a:lstStyle/>
          <a:p>
            <a:r>
              <a:rPr lang="en-CA" dirty="0"/>
              <a:t>Pathogenesis: CFTR 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Ren (2016), </a:t>
            </a:r>
            <a:r>
              <a:rPr lang="en-US" dirty="0" err="1"/>
              <a:t>Ramalho</a:t>
            </a:r>
            <a:r>
              <a:rPr lang="en-US" dirty="0"/>
              <a:t> (2022)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8</a:t>
            </a:fld>
            <a:endParaRPr lang="en-US" altLang="zh-C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53317-B21F-46F4-08D2-397D6148E44A}"/>
              </a:ext>
            </a:extLst>
          </p:cNvPr>
          <p:cNvSpPr txBox="1"/>
          <p:nvPr/>
        </p:nvSpPr>
        <p:spPr>
          <a:xfrm>
            <a:off x="587830" y="1622510"/>
            <a:ext cx="3367722" cy="4801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ea typeface="微软雅黑"/>
                <a:cs typeface="Posterama" panose="020B0504020200020000" pitchFamily="34" charset="0"/>
              </a:rPr>
              <a:t>CFTR gene discovered in 1989</a:t>
            </a:r>
            <a:endParaRPr lang="en-CA" sz="1800" dirty="0"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ea typeface="微软雅黑"/>
                <a:cs typeface="Posterama" panose="020B0504020200020000" pitchFamily="34" charset="0"/>
              </a:rPr>
              <a:t>CFTR expressed in many tissues, mainly affects </a:t>
            </a:r>
            <a:r>
              <a:rPr lang="en-CA" sz="1800" b="1" dirty="0">
                <a:ea typeface="微软雅黑"/>
                <a:cs typeface="Posterama" panose="020B0504020200020000" pitchFamily="34" charset="0"/>
              </a:rPr>
              <a:t>chloride </a:t>
            </a:r>
            <a:r>
              <a:rPr lang="en-CA" dirty="0">
                <a:ea typeface="微软雅黑"/>
                <a:cs typeface="Posterama" panose="020B0504020200020000" pitchFamily="34" charset="0"/>
              </a:rPr>
              <a:t>transport</a:t>
            </a:r>
            <a:endParaRPr lang="en-CA" sz="1800" dirty="0">
              <a:ea typeface="微软雅黑"/>
              <a:cs typeface="Posterama" panose="020B0504020200020000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ea typeface="微软雅黑"/>
                <a:cs typeface="Posterama" panose="020B0504020200020000" pitchFamily="34" charset="0"/>
              </a:rPr>
              <a:t>Gene mutations result in defects in CFTR production and/or function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ea typeface="微软雅黑"/>
                <a:cs typeface="Posterama" panose="020B0504020200020000" pitchFamily="34" charset="0"/>
              </a:rPr>
              <a:t>Ineffective CFTR – reduced chloride excretion = thick mucous secretions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1800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6" name="Picture 5" descr="A picture containing text, sky, map&#10;&#10;Description automatically generated">
            <a:extLst>
              <a:ext uri="{FF2B5EF4-FFF2-40B4-BE49-F238E27FC236}">
                <a16:creationId xmlns:a16="http://schemas.microsoft.com/office/drawing/2014/main" id="{F91D32BD-0ADF-8376-44FD-F33AC2DD8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552" y="1390389"/>
            <a:ext cx="8122989" cy="51100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CE1A7D-8324-2C39-DFE3-315A4F5A7D97}"/>
              </a:ext>
            </a:extLst>
          </p:cNvPr>
          <p:cNvSpPr/>
          <p:nvPr/>
        </p:nvSpPr>
        <p:spPr>
          <a:xfrm>
            <a:off x="8876872" y="1828800"/>
            <a:ext cx="1253447" cy="179797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A2914A-CE01-94A6-AF8B-CDEE640254F2}"/>
              </a:ext>
            </a:extLst>
          </p:cNvPr>
          <p:cNvCxnSpPr/>
          <p:nvPr/>
        </p:nvCxnSpPr>
        <p:spPr>
          <a:xfrm flipV="1">
            <a:off x="11548153" y="1530849"/>
            <a:ext cx="0" cy="11969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7825CC-5A09-3926-5FD9-4136B28CBE24}"/>
              </a:ext>
            </a:extLst>
          </p:cNvPr>
          <p:cNvCxnSpPr>
            <a:cxnSpLocks/>
          </p:cNvCxnSpPr>
          <p:nvPr/>
        </p:nvCxnSpPr>
        <p:spPr>
          <a:xfrm>
            <a:off x="11782747" y="5461056"/>
            <a:ext cx="0" cy="11678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92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3157-351A-0CEF-6C38-2D4F20EE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274955"/>
            <a:ext cx="10515600" cy="1115434"/>
          </a:xfrm>
        </p:spPr>
        <p:txBody>
          <a:bodyPr/>
          <a:lstStyle/>
          <a:p>
            <a:r>
              <a:rPr lang="en-CA" dirty="0"/>
              <a:t>Pathogenesis: CFTR dysfunction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0BD69-8FD3-F7EF-4A07-614CDB90250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Kumar (2014)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6A57-DEFA-14AB-7F58-7476F5D49E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9</a:t>
            </a:fld>
            <a:endParaRPr lang="en-US" altLang="zh-C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541995-5905-9865-2C99-30797976FA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" t="1795" b="1051"/>
          <a:stretch/>
        </p:blipFill>
        <p:spPr>
          <a:xfrm>
            <a:off x="587830" y="1390388"/>
            <a:ext cx="11189744" cy="47252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DAF06D-16D5-AD23-7235-D0529E094963}"/>
              </a:ext>
            </a:extLst>
          </p:cNvPr>
          <p:cNvSpPr txBox="1"/>
          <p:nvPr/>
        </p:nvSpPr>
        <p:spPr>
          <a:xfrm>
            <a:off x="4552635" y="6196365"/>
            <a:ext cx="2585987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CA" sz="1600" dirty="0">
                <a:ea typeface="微软雅黑"/>
                <a:cs typeface="Posterama" panose="020B0504020200020000" pitchFamily="34" charset="0"/>
              </a:rPr>
              <a:t>PCL – periciliary liquid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C52FDC-1FEB-B586-76C1-81F2146888D2}"/>
              </a:ext>
            </a:extLst>
          </p:cNvPr>
          <p:cNvSpPr/>
          <p:nvPr/>
        </p:nvSpPr>
        <p:spPr>
          <a:xfrm>
            <a:off x="3167743" y="2838625"/>
            <a:ext cx="544286" cy="11154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CD6178-9CD1-837C-44C6-26D500005E28}"/>
              </a:ext>
            </a:extLst>
          </p:cNvPr>
          <p:cNvSpPr/>
          <p:nvPr/>
        </p:nvSpPr>
        <p:spPr>
          <a:xfrm>
            <a:off x="8915399" y="2958367"/>
            <a:ext cx="544286" cy="11154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57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Custom 9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803"/>
      </a:accent2>
      <a:accent3>
        <a:srgbClr val="DCD3CC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 presentation light - tm89027928_Win22_jx_v15" id="{E4F720B1-AC3A-441F-B00A-6ECF71D2AB0C}" vid="{71933BEE-9DD7-4D62-B50F-A654080E9C93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C81503-9DEF-42F3-A99B-D5E0223E195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F156100-9533-4411-B0C0-FA18F914F7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A4D1D3-B327-4D60-927D-26045FF4AF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light</Template>
  <TotalTime>3877</TotalTime>
  <Words>5468</Words>
  <Application>Microsoft Office PowerPoint</Application>
  <PresentationFormat>Widescreen</PresentationFormat>
  <Paragraphs>730</Paragraphs>
  <Slides>44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等线</vt:lpstr>
      <vt:lpstr>Abadi</vt:lpstr>
      <vt:lpstr>Arial</vt:lpstr>
      <vt:lpstr>Calibri</vt:lpstr>
      <vt:lpstr>ff-quadraat-web-pro</vt:lpstr>
      <vt:lpstr>Posterama</vt:lpstr>
      <vt:lpstr>Posterama Text Black</vt:lpstr>
      <vt:lpstr>Posterama Text SemiBold</vt:lpstr>
      <vt:lpstr>Wingdings</vt:lpstr>
      <vt:lpstr>Office 主题​​</vt:lpstr>
      <vt:lpstr>Cystic Fibrosis Therapies: A Review of CFTR Modulators in Canada</vt:lpstr>
      <vt:lpstr>Disclosures</vt:lpstr>
      <vt:lpstr>Objectives</vt:lpstr>
      <vt:lpstr>What is Cystic Fibrosis?</vt:lpstr>
      <vt:lpstr>PowerPoint Presentation</vt:lpstr>
      <vt:lpstr>Cystic Fibrosis Genetics</vt:lpstr>
      <vt:lpstr>Distribution of Ethnicity in Canada</vt:lpstr>
      <vt:lpstr>Pathogenesis: CFTR function</vt:lpstr>
      <vt:lpstr>Pathogenesis: CFTR dysfunction </vt:lpstr>
      <vt:lpstr>PowerPoint Presentation</vt:lpstr>
      <vt:lpstr>Genotype vs Phenotype</vt:lpstr>
      <vt:lpstr>Genotypes in Canada</vt:lpstr>
      <vt:lpstr>CFTR Modulators: Potentiators </vt:lpstr>
      <vt:lpstr>CFTR Modulators: Correctors</vt:lpstr>
      <vt:lpstr>CFTR Modulators in Canada</vt:lpstr>
      <vt:lpstr>Remember: Genotypes in Canada</vt:lpstr>
      <vt:lpstr>CFTR Modulator Review of Evidence</vt:lpstr>
      <vt:lpstr>Kalydeco (ivacaftor) Phase 3 Trial</vt:lpstr>
      <vt:lpstr>Kalydeco (ivacaftor) Trial Results: Efficacy</vt:lpstr>
      <vt:lpstr>Cystic Fibrosis Questionnaire </vt:lpstr>
      <vt:lpstr>Kalydeco (ivacaftor) Trial Results: Safety </vt:lpstr>
      <vt:lpstr>Orkambi (lumacaftor/ivacaftor) Phase 3 Trial</vt:lpstr>
      <vt:lpstr>Orkambi (lumacaftor/ivacaftor) Trial Results: Efficacy</vt:lpstr>
      <vt:lpstr>Orkambi (lumacaftor/ivacaftor) Trial Results: Safety</vt:lpstr>
      <vt:lpstr>Symdeko (tezacaftor/ivacaftor) Phase 3 Trial</vt:lpstr>
      <vt:lpstr>Symdeko (tezacaftor/ivacaftor) Trial Results: Efficacy</vt:lpstr>
      <vt:lpstr>Symdeko (tezacaftor/ivacaftor) Trial Results: Safety</vt:lpstr>
      <vt:lpstr>Trikafta (ivacaftor/tezacaftor/elexacaftor) Phase 3 Trial</vt:lpstr>
      <vt:lpstr>Trikafta (elexacaftor/tezacaftor/ivacaftor)  Trial Results: Efficacy</vt:lpstr>
      <vt:lpstr>Trikafta (elexacaftor/tezacaftor/ivacaftor)  Trial Results: Efficacy (etc)</vt:lpstr>
      <vt:lpstr>Trikafta (elexacaftor/tezacaftor/ivacaftor)  Trial Results: Safety</vt:lpstr>
      <vt:lpstr>Trikafta (elexacaftor/tezacaftor/ivacaftor)  Trial Results: Safety</vt:lpstr>
      <vt:lpstr>CFTR Modulator Pearls  for Pharmacy Professionals </vt:lpstr>
      <vt:lpstr>Kalydeco (ivacaftor)</vt:lpstr>
      <vt:lpstr>Kalydeco (ivacaftor)</vt:lpstr>
      <vt:lpstr>Orkambi (lumacaftor/ivacaftor)</vt:lpstr>
      <vt:lpstr>Orkambi (lumacaftor/ivacaftor)</vt:lpstr>
      <vt:lpstr>Symdeko (tezacaftor/ivacaftor)</vt:lpstr>
      <vt:lpstr>Symdeko (tezacaftor/ivacaftor)</vt:lpstr>
      <vt:lpstr>Trikafta (elexacaftor/tezacaftor/ivacaftor)</vt:lpstr>
      <vt:lpstr>Trikafta (elexacaftor/tezacaftor/ivacaftor)</vt:lpstr>
      <vt:lpstr>Upcoming Research</vt:lpstr>
      <vt:lpstr>Thank you!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Cystic Fibrosis Therapies: A Review of CFTR Modulators in Canada</dc:title>
  <dc:creator>Symonds, Lexi (HorizonNB)</dc:creator>
  <cp:lastModifiedBy>Symonds, Lexi (HorizonNB)</cp:lastModifiedBy>
  <cp:revision>78</cp:revision>
  <dcterms:created xsi:type="dcterms:W3CDTF">2023-04-19T00:51:43Z</dcterms:created>
  <dcterms:modified xsi:type="dcterms:W3CDTF">2023-04-27T13:53:04Z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