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68" r:id="rId3"/>
    <p:sldId id="259" r:id="rId4"/>
    <p:sldId id="257" r:id="rId5"/>
    <p:sldId id="536" r:id="rId6"/>
    <p:sldId id="258" r:id="rId7"/>
    <p:sldId id="521" r:id="rId8"/>
    <p:sldId id="260" r:id="rId9"/>
    <p:sldId id="549" r:id="rId10"/>
    <p:sldId id="262" r:id="rId11"/>
    <p:sldId id="266" r:id="rId12"/>
    <p:sldId id="551" r:id="rId13"/>
    <p:sldId id="517" r:id="rId14"/>
    <p:sldId id="530" r:id="rId15"/>
    <p:sldId id="550" r:id="rId16"/>
    <p:sldId id="531" r:id="rId17"/>
    <p:sldId id="518" r:id="rId18"/>
    <p:sldId id="528" r:id="rId19"/>
    <p:sldId id="271" r:id="rId20"/>
    <p:sldId id="529" r:id="rId21"/>
    <p:sldId id="519" r:id="rId22"/>
    <p:sldId id="542" r:id="rId23"/>
    <p:sldId id="534" r:id="rId24"/>
    <p:sldId id="544" r:id="rId25"/>
    <p:sldId id="543" r:id="rId26"/>
    <p:sldId id="535" r:id="rId27"/>
    <p:sldId id="540" r:id="rId28"/>
    <p:sldId id="532" r:id="rId29"/>
    <p:sldId id="541" r:id="rId30"/>
    <p:sldId id="533" r:id="rId31"/>
    <p:sldId id="538" r:id="rId32"/>
    <p:sldId id="270" r:id="rId33"/>
    <p:sldId id="539" r:id="rId34"/>
    <p:sldId id="520" r:id="rId35"/>
    <p:sldId id="546" r:id="rId36"/>
    <p:sldId id="547" r:id="rId37"/>
    <p:sldId id="548" r:id="rId38"/>
    <p:sldId id="526" r:id="rId39"/>
    <p:sldId id="537" r:id="rId40"/>
    <p:sldId id="267" r:id="rId41"/>
    <p:sldId id="522" r:id="rId42"/>
    <p:sldId id="52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5" autoAdjust="0"/>
    <p:restoredTop sz="75169" autoAdjust="0"/>
  </p:normalViewPr>
  <p:slideViewPr>
    <p:cSldViewPr snapToGrid="0">
      <p:cViewPr varScale="1">
        <p:scale>
          <a:sx n="50" d="100"/>
          <a:sy n="50" d="100"/>
        </p:scale>
        <p:origin x="141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857E2-FA7E-48F5-9A20-2D6AE1B604A9}" type="datetimeFigureOut">
              <a:rPr lang="en-CA" smtClean="0"/>
              <a:t>2023-06-02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BFDEE-7FF4-423A-80F8-7C0EB238A0E9}" type="slidenum">
              <a:rPr lang="en-CA" smtClean="0"/>
              <a:t>‹#›</a:t>
            </a:fld>
            <a:endParaRPr lang="en-CA"/>
          </a:p>
        </p:txBody>
      </p:sp>
    </p:spTree>
    <p:extLst>
      <p:ext uri="{BB962C8B-B14F-4D97-AF65-F5344CB8AC3E}">
        <p14:creationId xmlns:p14="http://schemas.microsoft.com/office/powerpoint/2010/main" val="1098118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DFBFDEE-7FF4-423A-80F8-7C0EB238A0E9}" type="slidenum">
              <a:rPr lang="en-CA" smtClean="0"/>
              <a:t>2</a:t>
            </a:fld>
            <a:endParaRPr lang="en-CA"/>
          </a:p>
        </p:txBody>
      </p:sp>
    </p:spTree>
    <p:extLst>
      <p:ext uri="{BB962C8B-B14F-4D97-AF65-F5344CB8AC3E}">
        <p14:creationId xmlns:p14="http://schemas.microsoft.com/office/powerpoint/2010/main" val="3848377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OTNEJMScalaSansLF"/>
              </a:rPr>
              <a:t>Least-squares means (―SE) are presented, unless otherwise noted. Error bars indicate the standard error. Panel A shows the change</a:t>
            </a:r>
          </a:p>
          <a:p>
            <a:pPr algn="l"/>
            <a:r>
              <a:rPr lang="en-US" sz="1800" b="0" i="0" u="none" strike="noStrike" baseline="0" dirty="0">
                <a:latin typeface="OTNEJMScalaSansLF"/>
              </a:rPr>
              <a:t>from baseline in body weight at 40 weeks, as assessed with analysis of covariance with multiple imputation for treatment for missing</a:t>
            </a:r>
          </a:p>
          <a:p>
            <a:pPr algn="l"/>
            <a:r>
              <a:rPr lang="en-US" sz="1800" b="0" i="0" u="none" strike="noStrike" baseline="0" dirty="0">
                <a:latin typeface="OTNEJMScalaSansLF"/>
              </a:rPr>
              <a:t>weight at 40 weeks (treatment-regimen </a:t>
            </a:r>
            <a:r>
              <a:rPr lang="en-US" sz="1800" b="0" i="0" u="none" strike="noStrike" baseline="0" dirty="0" err="1">
                <a:latin typeface="OTNEJMScalaSansLF"/>
              </a:rPr>
              <a:t>estimand</a:t>
            </a:r>
            <a:r>
              <a:rPr lang="en-US" sz="1800" b="0" i="0" u="none" strike="noStrike" baseline="0" dirty="0">
                <a:latin typeface="OTNEJMScalaSansLF"/>
              </a:rPr>
              <a:t>). ETDs are least-squares means (95% confidence interval) at 40 weeks in the modified</a:t>
            </a:r>
          </a:p>
          <a:p>
            <a:pPr algn="l"/>
            <a:r>
              <a:rPr lang="en-US" sz="1800" b="0" i="0" u="none" strike="noStrike" baseline="0" dirty="0">
                <a:latin typeface="OTNEJMScalaSansLF"/>
              </a:rPr>
              <a:t>intention-to-treat population. Panel B shows the change from baseline in body weight over time, derived from a mixed-model </a:t>
            </a:r>
            <a:r>
              <a:rPr lang="en-US" sz="1800" b="0" i="0" u="none" strike="noStrike" baseline="0" dirty="0" err="1">
                <a:latin typeface="OTNEJMScalaSansLF"/>
              </a:rPr>
              <a:t>repeatedmeasures</a:t>
            </a:r>
            <a:endParaRPr lang="en-US" sz="1800" b="0" i="0" u="none" strike="noStrike" baseline="0" dirty="0">
              <a:latin typeface="OTNEJMScalaSansLF"/>
            </a:endParaRPr>
          </a:p>
          <a:p>
            <a:pPr algn="l"/>
            <a:r>
              <a:rPr lang="en-US" sz="1800" b="0" i="0" u="none" strike="noStrike" baseline="0" dirty="0">
                <a:latin typeface="OTNEJMScalaSansLF"/>
              </a:rPr>
              <a:t>analysis (efficacy </a:t>
            </a:r>
            <a:r>
              <a:rPr lang="en-US" sz="1800" b="0" i="0" u="none" strike="noStrike" baseline="0" dirty="0" err="1">
                <a:latin typeface="OTNEJMScalaSansLF"/>
              </a:rPr>
              <a:t>estimand</a:t>
            </a:r>
            <a:r>
              <a:rPr lang="en-US" sz="1800" b="0" i="0" u="none" strike="noStrike" baseline="0" dirty="0">
                <a:latin typeface="OTNEJMScalaSansLF"/>
              </a:rPr>
              <a:t>). The percent changes from baseline values at 40 weeks are shown in parentheses. Arrows indicate</a:t>
            </a:r>
          </a:p>
          <a:p>
            <a:pPr algn="l"/>
            <a:r>
              <a:rPr lang="en-US" sz="1800" b="0" i="0" u="none" strike="noStrike" baseline="0" dirty="0">
                <a:latin typeface="OTNEJMScalaSansLF"/>
              </a:rPr>
              <a:t>the times at which the maintenance doses of </a:t>
            </a:r>
            <a:r>
              <a:rPr lang="en-US" sz="1800" b="0" i="0" u="none" strike="noStrike" baseline="0" dirty="0" err="1">
                <a:latin typeface="OTNEJMScalaSansLF"/>
              </a:rPr>
              <a:t>tirzepatide</a:t>
            </a:r>
            <a:r>
              <a:rPr lang="en-US" sz="1800" b="0" i="0" u="none" strike="noStrike" baseline="0" dirty="0">
                <a:latin typeface="OTNEJMScalaSansLF"/>
              </a:rPr>
              <a:t> (5 mg, 10 mg, or 15 mg) and </a:t>
            </a:r>
            <a:r>
              <a:rPr lang="en-US" sz="1800" b="0" i="0" u="none" strike="noStrike" baseline="0" dirty="0" err="1">
                <a:latin typeface="OTNEJMScalaSansLF"/>
              </a:rPr>
              <a:t>semaglutide</a:t>
            </a:r>
            <a:r>
              <a:rPr lang="en-US" sz="1800" b="0" i="0" u="none" strike="noStrike" baseline="0" dirty="0">
                <a:latin typeface="OTNEJMScalaSansLF"/>
              </a:rPr>
              <a:t> 1 mg were achieved. Panel C shows</a:t>
            </a:r>
          </a:p>
          <a:p>
            <a:pPr algn="l"/>
            <a:r>
              <a:rPr lang="en-US" sz="1800" b="0" i="0" u="none" strike="noStrike" baseline="0" dirty="0">
                <a:latin typeface="OTNEJMScalaSansLF"/>
              </a:rPr>
              <a:t>the percentage of patients who had body-weight reductions of at least 5%, 10%, or 15% from baseline to week 40 (treatment-regimen</a:t>
            </a:r>
          </a:p>
          <a:p>
            <a:pPr algn="l"/>
            <a:r>
              <a:rPr lang="en-US" sz="1800" b="0" i="0" u="none" strike="noStrike" baseline="0" dirty="0" err="1">
                <a:latin typeface="OTNEJMScalaSansLF"/>
              </a:rPr>
              <a:t>estimand</a:t>
            </a:r>
            <a:r>
              <a:rPr lang="en-US" sz="1800" b="0" i="0" u="none" strike="noStrike" baseline="0" dirty="0">
                <a:latin typeface="OTNEJMScalaSansLF"/>
              </a:rPr>
              <a:t>). The percentage was calculated with the use of Rubin’s rules by combining the percentages of patients who met the target in</a:t>
            </a:r>
          </a:p>
          <a:p>
            <a:pPr algn="l"/>
            <a:r>
              <a:rPr lang="en-US" sz="1800" b="0" i="0" u="none" strike="noStrike" baseline="0" dirty="0">
                <a:latin typeface="OTNEJMScalaSansLF"/>
              </a:rPr>
              <a:t>imputed data sets. Panel D shows the percent change (―</a:t>
            </a:r>
            <a:endParaRPr lang="en-CA" dirty="0"/>
          </a:p>
        </p:txBody>
      </p:sp>
      <p:sp>
        <p:nvSpPr>
          <p:cNvPr id="4" name="Slide Number Placeholder 3"/>
          <p:cNvSpPr>
            <a:spLocks noGrp="1"/>
          </p:cNvSpPr>
          <p:nvPr>
            <p:ph type="sldNum" sz="quarter" idx="5"/>
          </p:nvPr>
        </p:nvSpPr>
        <p:spPr/>
        <p:txBody>
          <a:bodyPr/>
          <a:lstStyle/>
          <a:p>
            <a:fld id="{2DFBFDEE-7FF4-423A-80F8-7C0EB238A0E9}" type="slidenum">
              <a:rPr lang="en-CA" smtClean="0"/>
              <a:t>33</a:t>
            </a:fld>
            <a:endParaRPr lang="en-CA"/>
          </a:p>
        </p:txBody>
      </p:sp>
    </p:spTree>
    <p:extLst>
      <p:ext uri="{BB962C8B-B14F-4D97-AF65-F5344CB8AC3E}">
        <p14:creationId xmlns:p14="http://schemas.microsoft.com/office/powerpoint/2010/main" val="86698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EF97B01-8760-4325-B733-087873C336F1}" type="slidenum">
              <a:rPr lang="en-CA" smtClean="0"/>
              <a:t>38</a:t>
            </a:fld>
            <a:endParaRPr lang="en-CA"/>
          </a:p>
        </p:txBody>
      </p:sp>
    </p:spTree>
    <p:extLst>
      <p:ext uri="{BB962C8B-B14F-4D97-AF65-F5344CB8AC3E}">
        <p14:creationId xmlns:p14="http://schemas.microsoft.com/office/powerpoint/2010/main" val="1928610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highlight>
                  <a:srgbClr val="FFFF00"/>
                </a:highlight>
                <a:latin typeface="Cambria" panose="02040503050406030204" pitchFamily="18" charset="0"/>
                <a:ea typeface="Cambria" panose="02040503050406030204" pitchFamily="18" charset="0"/>
              </a:rPr>
              <a:t>Diet and exercise prompt </a:t>
            </a:r>
            <a:r>
              <a:rPr lang="en-CA" sz="1200" b="0" i="0" u="none" strike="noStrike" baseline="0" dirty="0">
                <a:highlight>
                  <a:srgbClr val="FFFF00"/>
                </a:highlight>
                <a:latin typeface="Cambria" panose="02040503050406030204" pitchFamily="18" charset="0"/>
                <a:ea typeface="Cambria" panose="02040503050406030204" pitchFamily="18" charset="0"/>
              </a:rPr>
              <a:t>physiological counterregulatory mechanisms that </a:t>
            </a:r>
            <a:r>
              <a:rPr lang="en-US" sz="1200" b="0" i="0" u="none" strike="noStrike" baseline="0" dirty="0">
                <a:highlight>
                  <a:srgbClr val="FFFF00"/>
                </a:highlight>
                <a:latin typeface="Cambria" panose="02040503050406030204" pitchFamily="18" charset="0"/>
                <a:ea typeface="Cambria" panose="02040503050406030204" pitchFamily="18" charset="0"/>
              </a:rPr>
              <a:t>limit weight reduction and impede weight maintenance has led to the realization that obesity is a complex, multicomponent metabolic disease of energy homeostasis involving central and peripheral </a:t>
            </a:r>
            <a:r>
              <a:rPr lang="en-CA" sz="1200" b="0" i="0" u="none" strike="noStrike" baseline="0" dirty="0">
                <a:highlight>
                  <a:srgbClr val="FFFF00"/>
                </a:highlight>
                <a:latin typeface="Cambria" panose="02040503050406030204" pitchFamily="18" charset="0"/>
                <a:ea typeface="Cambria" panose="02040503050406030204" pitchFamily="18" charset="0"/>
              </a:rPr>
              <a:t>mechanisms.</a:t>
            </a:r>
            <a:r>
              <a:rPr lang="en-CA" sz="1200" dirty="0">
                <a:highlight>
                  <a:srgbClr val="FFFF00"/>
                </a:highlight>
                <a:latin typeface="Cambria" panose="02040503050406030204" pitchFamily="18" charset="0"/>
                <a:ea typeface="Cambria" panose="02040503050406030204" pitchFamily="18" charset="0"/>
              </a:rPr>
              <a:t> </a:t>
            </a:r>
            <a:r>
              <a:rPr lang="en-CA" sz="1200" b="0" i="0" u="none" strike="noStrike" baseline="0" dirty="0">
                <a:highlight>
                  <a:srgbClr val="FFFF00"/>
                </a:highlight>
                <a:latin typeface="Cambria" panose="02040503050406030204" pitchFamily="18" charset="0"/>
                <a:ea typeface="Cambria" panose="02040503050406030204" pitchFamily="18" charset="0"/>
              </a:rPr>
              <a:t>Once obesity is present, </a:t>
            </a:r>
            <a:r>
              <a:rPr lang="en-US" sz="1200" b="0" i="0" u="none" strike="noStrike" baseline="0" dirty="0">
                <a:highlight>
                  <a:srgbClr val="FFFF00"/>
                </a:highlight>
                <a:latin typeface="Cambria" panose="02040503050406030204" pitchFamily="18" charset="0"/>
                <a:ea typeface="Cambria" panose="02040503050406030204" pitchFamily="18" charset="0"/>
              </a:rPr>
              <a:t>those mechanisms render a return to lower </a:t>
            </a:r>
            <a:r>
              <a:rPr lang="en-CA" sz="1200" b="0" i="0" u="none" strike="noStrike" baseline="0" dirty="0">
                <a:highlight>
                  <a:srgbClr val="FFFF00"/>
                </a:highlight>
                <a:latin typeface="Cambria" panose="02040503050406030204" pitchFamily="18" charset="0"/>
                <a:ea typeface="Cambria" panose="02040503050406030204" pitchFamily="18" charset="0"/>
              </a:rPr>
              <a:t>weight difficult.</a:t>
            </a:r>
            <a:endParaRPr lang="en-CA" sz="1200" dirty="0">
              <a:effectLst/>
              <a:highlight>
                <a:srgbClr val="FFFF00"/>
              </a:highlight>
              <a:latin typeface="Cambria" panose="02040503050406030204" pitchFamily="18" charset="0"/>
              <a:ea typeface="Cambria" panose="020405030504060302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baseline="0" dirty="0">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latin typeface="Cambria" panose="02040503050406030204" pitchFamily="18" charset="0"/>
                <a:ea typeface="Cambria" panose="02040503050406030204" pitchFamily="18" charset="0"/>
              </a:rPr>
              <a:t>Although lifestyle intervention represents the cornerstone of weight management, sustaining weight loss over the long </a:t>
            </a:r>
            <a:r>
              <a:rPr lang="en-CA" b="0" i="0" u="none" strike="noStrike" baseline="0" dirty="0">
                <a:latin typeface="Cambria" panose="02040503050406030204" pitchFamily="18" charset="0"/>
                <a:ea typeface="Cambria" panose="02040503050406030204" pitchFamily="18" charset="0"/>
              </a:rPr>
              <a:t>term is challenging</a:t>
            </a:r>
          </a:p>
          <a:p>
            <a:endParaRPr lang="en-CA" dirty="0"/>
          </a:p>
          <a:p>
            <a:pPr>
              <a:lnSpc>
                <a:spcPct val="107000"/>
              </a:lnSpc>
              <a:spcAft>
                <a:spcPts val="800"/>
              </a:spcAft>
              <a:buFont typeface="Arial" panose="020B0604020202020204" pitchFamily="34" charset="0"/>
              <a:buNone/>
            </a:pPr>
            <a:r>
              <a:rPr lang="en-CA" sz="1200" b="0" i="0" u="none" strike="noStrike" baseline="0" dirty="0">
                <a:highlight>
                  <a:srgbClr val="FFFF00"/>
                </a:highlight>
                <a:latin typeface="Cambria" panose="02040503050406030204" pitchFamily="18" charset="0"/>
                <a:ea typeface="Cambria" panose="02040503050406030204" pitchFamily="18" charset="0"/>
              </a:rPr>
              <a:t>Many patients have an </a:t>
            </a:r>
            <a:r>
              <a:rPr lang="en-US" sz="1200" b="0" i="0" u="none" strike="noStrike" baseline="0" dirty="0">
                <a:highlight>
                  <a:srgbClr val="FFFF00"/>
                </a:highlight>
                <a:latin typeface="Cambria" panose="02040503050406030204" pitchFamily="18" charset="0"/>
                <a:ea typeface="Cambria" panose="02040503050406030204" pitchFamily="18" charset="0"/>
              </a:rPr>
              <a:t>initial large weight loss, but weight regain often occurs unless a structured weight-maintenance </a:t>
            </a:r>
            <a:r>
              <a:rPr lang="en-CA" sz="1200" b="0" i="0" u="none" strike="noStrike" baseline="0" dirty="0">
                <a:highlight>
                  <a:srgbClr val="FFFF00"/>
                </a:highlight>
                <a:latin typeface="Cambria" panose="02040503050406030204" pitchFamily="18" charset="0"/>
                <a:ea typeface="Cambria" panose="02040503050406030204" pitchFamily="18" charset="0"/>
              </a:rPr>
              <a:t>program is followed</a:t>
            </a:r>
          </a:p>
          <a:p>
            <a:pPr>
              <a:lnSpc>
                <a:spcPct val="107000"/>
              </a:lnSpc>
              <a:spcAft>
                <a:spcPts val="800"/>
              </a:spcAft>
              <a:buFont typeface="Arial" panose="020B0604020202020204" pitchFamily="34" charset="0"/>
              <a:buNone/>
            </a:pPr>
            <a:endParaRPr lang="en-CA" sz="1200" b="0" i="0" u="none" strike="noStrike" baseline="0" dirty="0">
              <a:highlight>
                <a:srgbClr val="FFFF00"/>
              </a:highlight>
              <a:latin typeface="Cambria" panose="02040503050406030204" pitchFamily="18" charset="0"/>
              <a:ea typeface="Cambria" panose="02040503050406030204" pitchFamily="18" charset="0"/>
            </a:endParaRPr>
          </a:p>
          <a:p>
            <a:pPr>
              <a:lnSpc>
                <a:spcPct val="107000"/>
              </a:lnSpc>
              <a:spcAft>
                <a:spcPts val="800"/>
              </a:spcAft>
              <a:buFont typeface="Arial" panose="020B0604020202020204" pitchFamily="34" charset="0"/>
              <a:buNone/>
            </a:pPr>
            <a:r>
              <a:rPr lang="en-CA" sz="1200" b="0" i="0" u="none" strike="noStrike" baseline="0" dirty="0">
                <a:highlight>
                  <a:srgbClr val="FFFF00"/>
                </a:highlight>
                <a:latin typeface="Cambria" panose="02040503050406030204" pitchFamily="18" charset="0"/>
                <a:ea typeface="Cambria" panose="02040503050406030204" pitchFamily="18" charset="0"/>
              </a:rPr>
              <a:t>Rapid weight regain may </a:t>
            </a:r>
            <a:r>
              <a:rPr lang="en-US" sz="1200" b="0" i="0" u="none" strike="noStrike" baseline="0" dirty="0">
                <a:highlight>
                  <a:srgbClr val="FFFF00"/>
                </a:highlight>
                <a:latin typeface="Cambria" panose="02040503050406030204" pitchFamily="18" charset="0"/>
                <a:ea typeface="Cambria" panose="02040503050406030204" pitchFamily="18" charset="0"/>
              </a:rPr>
              <a:t>be due to a reduction in total energy expenditure, beyond that predicted from the loss of lean and fat mass, and to increased appetite</a:t>
            </a:r>
          </a:p>
          <a:p>
            <a:endParaRPr lang="en-CA" dirty="0"/>
          </a:p>
        </p:txBody>
      </p:sp>
      <p:sp>
        <p:nvSpPr>
          <p:cNvPr id="4" name="Slide Number Placeholder 3"/>
          <p:cNvSpPr>
            <a:spLocks noGrp="1"/>
          </p:cNvSpPr>
          <p:nvPr>
            <p:ph type="sldNum" sz="quarter" idx="5"/>
          </p:nvPr>
        </p:nvSpPr>
        <p:spPr/>
        <p:txBody>
          <a:bodyPr/>
          <a:lstStyle/>
          <a:p>
            <a:fld id="{2DFBFDEE-7FF4-423A-80F8-7C0EB238A0E9}" type="slidenum">
              <a:rPr lang="en-CA" smtClean="0"/>
              <a:t>4</a:t>
            </a:fld>
            <a:endParaRPr lang="en-CA"/>
          </a:p>
        </p:txBody>
      </p:sp>
    </p:spTree>
    <p:extLst>
      <p:ext uri="{BB962C8B-B14F-4D97-AF65-F5344CB8AC3E}">
        <p14:creationId xmlns:p14="http://schemas.microsoft.com/office/powerpoint/2010/main" val="6815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mbria" panose="02040503050406030204" pitchFamily="18" charset="0"/>
                <a:ea typeface="Cambria" panose="02040503050406030204" pitchFamily="18" charset="0"/>
                <a:cs typeface="Times New Roman" panose="02020603050405020304" pitchFamily="18" charset="0"/>
              </a:rPr>
              <a:t>These medications should not be regarded as a trendy drug or magic weight-loss hack</a:t>
            </a:r>
            <a:endParaRPr lang="en-CA" dirty="0"/>
          </a:p>
        </p:txBody>
      </p:sp>
      <p:sp>
        <p:nvSpPr>
          <p:cNvPr id="4" name="Slide Number Placeholder 3"/>
          <p:cNvSpPr>
            <a:spLocks noGrp="1"/>
          </p:cNvSpPr>
          <p:nvPr>
            <p:ph type="sldNum" sz="quarter" idx="5"/>
          </p:nvPr>
        </p:nvSpPr>
        <p:spPr/>
        <p:txBody>
          <a:bodyPr/>
          <a:lstStyle/>
          <a:p>
            <a:fld id="{2DFBFDEE-7FF4-423A-80F8-7C0EB238A0E9}" type="slidenum">
              <a:rPr lang="en-CA" smtClean="0"/>
              <a:t>5</a:t>
            </a:fld>
            <a:endParaRPr lang="en-CA"/>
          </a:p>
        </p:txBody>
      </p:sp>
    </p:spTree>
    <p:extLst>
      <p:ext uri="{BB962C8B-B14F-4D97-AF65-F5344CB8AC3E}">
        <p14:creationId xmlns:p14="http://schemas.microsoft.com/office/powerpoint/2010/main" val="359811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mbria" panose="02040503050406030204" pitchFamily="18" charset="0"/>
                <a:ea typeface="Cambria" panose="02040503050406030204" pitchFamily="18" charset="0"/>
                <a:cs typeface="Times New Roman" panose="02020603050405020304" pitchFamily="18" charset="0"/>
              </a:rPr>
              <a:t>Studies investigating the mechanism of action of GLP-1 receptor agonists therapy suggest that they are associated with:</a:t>
            </a:r>
          </a:p>
          <a:p>
            <a:endParaRPr lang="en-CA" dirty="0"/>
          </a:p>
        </p:txBody>
      </p:sp>
      <p:sp>
        <p:nvSpPr>
          <p:cNvPr id="4" name="Slide Number Placeholder 3"/>
          <p:cNvSpPr>
            <a:spLocks noGrp="1"/>
          </p:cNvSpPr>
          <p:nvPr>
            <p:ph type="sldNum" sz="quarter" idx="5"/>
          </p:nvPr>
        </p:nvSpPr>
        <p:spPr/>
        <p:txBody>
          <a:bodyPr/>
          <a:lstStyle/>
          <a:p>
            <a:fld id="{2DFBFDEE-7FF4-423A-80F8-7C0EB238A0E9}" type="slidenum">
              <a:rPr lang="en-CA" smtClean="0"/>
              <a:t>6</a:t>
            </a:fld>
            <a:endParaRPr lang="en-CA"/>
          </a:p>
        </p:txBody>
      </p:sp>
    </p:spTree>
    <p:extLst>
      <p:ext uri="{BB962C8B-B14F-4D97-AF65-F5344CB8AC3E}">
        <p14:creationId xmlns:p14="http://schemas.microsoft.com/office/powerpoint/2010/main" val="4167447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DISCUSS ABOUT MUSCLE AND FAT DIFFERENTIATION</a:t>
            </a:r>
          </a:p>
        </p:txBody>
      </p:sp>
      <p:sp>
        <p:nvSpPr>
          <p:cNvPr id="4" name="Slide Number Placeholder 3"/>
          <p:cNvSpPr>
            <a:spLocks noGrp="1"/>
          </p:cNvSpPr>
          <p:nvPr>
            <p:ph type="sldNum" sz="quarter" idx="5"/>
          </p:nvPr>
        </p:nvSpPr>
        <p:spPr/>
        <p:txBody>
          <a:bodyPr/>
          <a:lstStyle/>
          <a:p>
            <a:fld id="{2DFBFDEE-7FF4-423A-80F8-7C0EB238A0E9}" type="slidenum">
              <a:rPr lang="en-CA" smtClean="0"/>
              <a:t>10</a:t>
            </a:fld>
            <a:endParaRPr lang="en-CA"/>
          </a:p>
        </p:txBody>
      </p:sp>
    </p:spTree>
    <p:extLst>
      <p:ext uri="{BB962C8B-B14F-4D97-AF65-F5344CB8AC3E}">
        <p14:creationId xmlns:p14="http://schemas.microsoft.com/office/powerpoint/2010/main" val="3004014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mbria" panose="02040503050406030204" pitchFamily="18" charset="0"/>
                <a:ea typeface="Cambria" panose="02040503050406030204" pitchFamily="18" charset="0"/>
                <a:cs typeface="Times New Roman" panose="02020603050405020304" pitchFamily="18" charset="0"/>
              </a:rPr>
              <a:t> </a:t>
            </a:r>
            <a:r>
              <a:rPr lang="en-CA" sz="1200" dirty="0" err="1">
                <a:effectLst/>
                <a:latin typeface="Cambria" panose="02040503050406030204" pitchFamily="18" charset="0"/>
                <a:ea typeface="Cambria" panose="02040503050406030204" pitchFamily="18" charset="0"/>
                <a:cs typeface="Times New Roman" panose="02020603050405020304" pitchFamily="18" charset="0"/>
              </a:rPr>
              <a:t>Mounjaro</a:t>
            </a:r>
            <a:r>
              <a:rPr lang="en-CA" sz="1200" dirty="0">
                <a:effectLst/>
                <a:latin typeface="Cambria" panose="02040503050406030204" pitchFamily="18" charset="0"/>
                <a:ea typeface="Cambria" panose="02040503050406030204" pitchFamily="18" charset="0"/>
                <a:cs typeface="Times New Roman" panose="02020603050405020304" pitchFamily="18" charset="0"/>
              </a:rPr>
              <a:t> (</a:t>
            </a:r>
            <a:r>
              <a:rPr lang="en-CA" sz="1200" dirty="0" err="1">
                <a:effectLst/>
                <a:latin typeface="Cambria" panose="02040503050406030204" pitchFamily="18" charset="0"/>
                <a:ea typeface="Cambria" panose="02040503050406030204" pitchFamily="18" charset="0"/>
                <a:cs typeface="Times New Roman" panose="02020603050405020304" pitchFamily="18" charset="0"/>
              </a:rPr>
              <a:t>tirzepatide</a:t>
            </a:r>
            <a:r>
              <a:rPr lang="en-CA" sz="1200" dirty="0">
                <a:effectLst/>
                <a:latin typeface="Cambria" panose="02040503050406030204" pitchFamily="18" charset="0"/>
                <a:ea typeface="Cambria" panose="02040503050406030204" pitchFamily="18" charset="0"/>
                <a:cs typeface="Times New Roman" panose="02020603050405020304" pitchFamily="18" charset="0"/>
              </a:rPr>
              <a:t>) demonstrated a greater reduction in hemoglobin A1c levels and resulted in more weight loss compared to Ozempic (</a:t>
            </a:r>
            <a:r>
              <a:rPr lang="en-CA" sz="1200" dirty="0" err="1">
                <a:effectLst/>
                <a:latin typeface="Cambria" panose="02040503050406030204" pitchFamily="18" charset="0"/>
                <a:ea typeface="Cambria" panose="02040503050406030204" pitchFamily="18" charset="0"/>
                <a:cs typeface="Times New Roman" panose="02020603050405020304" pitchFamily="18" charset="0"/>
              </a:rPr>
              <a:t>semaglutide</a:t>
            </a:r>
            <a:r>
              <a:rPr lang="en-CA" sz="1200" dirty="0">
                <a:effectLst/>
                <a:latin typeface="Cambria" panose="02040503050406030204" pitchFamily="18" charset="0"/>
                <a:ea typeface="Cambria" panose="02040503050406030204" pitchFamily="18" charset="0"/>
                <a:cs typeface="Times New Roman" panose="02020603050405020304" pitchFamily="18" charset="0"/>
              </a:rPr>
              <a:t>). </a:t>
            </a:r>
          </a:p>
          <a:p>
            <a:pPr algn="l"/>
            <a:endParaRPr lang="en-CA" dirty="0"/>
          </a:p>
        </p:txBody>
      </p:sp>
      <p:sp>
        <p:nvSpPr>
          <p:cNvPr id="4" name="Slide Number Placeholder 3"/>
          <p:cNvSpPr>
            <a:spLocks noGrp="1"/>
          </p:cNvSpPr>
          <p:nvPr>
            <p:ph type="sldNum" sz="quarter" idx="5"/>
          </p:nvPr>
        </p:nvSpPr>
        <p:spPr/>
        <p:txBody>
          <a:bodyPr/>
          <a:lstStyle/>
          <a:p>
            <a:fld id="{2DFBFDEE-7FF4-423A-80F8-7C0EB238A0E9}" type="slidenum">
              <a:rPr lang="en-CA" smtClean="0"/>
              <a:t>11</a:t>
            </a:fld>
            <a:endParaRPr lang="en-CA"/>
          </a:p>
        </p:txBody>
      </p:sp>
    </p:spTree>
    <p:extLst>
      <p:ext uri="{BB962C8B-B14F-4D97-AF65-F5344CB8AC3E}">
        <p14:creationId xmlns:p14="http://schemas.microsoft.com/office/powerpoint/2010/main" val="985796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DFBFDEE-7FF4-423A-80F8-7C0EB238A0E9}" type="slidenum">
              <a:rPr lang="en-CA" smtClean="0"/>
              <a:t>19</a:t>
            </a:fld>
            <a:endParaRPr lang="en-CA"/>
          </a:p>
        </p:txBody>
      </p:sp>
    </p:spTree>
    <p:extLst>
      <p:ext uri="{BB962C8B-B14F-4D97-AF65-F5344CB8AC3E}">
        <p14:creationId xmlns:p14="http://schemas.microsoft.com/office/powerpoint/2010/main" val="4030476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OTNEJMScalaSansLF"/>
              </a:rPr>
              <a:t>Panel A shows the mean body weight for patients in the full-analysis set who completed each scheduled visit, according to presence or absence of prediabetes</a:t>
            </a:r>
          </a:p>
          <a:p>
            <a:pPr algn="l"/>
            <a:r>
              <a:rPr lang="en-US" sz="1800" b="0" i="0" u="none" strike="noStrike" baseline="0" dirty="0">
                <a:latin typeface="OTNEJMScalaSansLF"/>
              </a:rPr>
              <a:t>at screening. </a:t>
            </a:r>
            <a:r>
              <a:rPr lang="en-US" sz="1800" b="0" i="0" u="none" strike="noStrike" baseline="0" dirty="0">
                <a:latin typeface="OTNEJMQuadraat"/>
              </a:rPr>
              <a:t>I </a:t>
            </a:r>
            <a:r>
              <a:rPr lang="en-US" sz="1800" b="0" i="0" u="none" strike="noStrike" baseline="0" dirty="0">
                <a:latin typeface="OTNEJMScalaSansLF"/>
              </a:rPr>
              <a:t>bars indicate standard error, and the separate symbols above the curves represent the 56- week weight change using last-observation-carried-forward (LOCF) imputation. The full-analysis set comprised patients who underwent randomization, were exposed to at least one treatment dose, and had at</a:t>
            </a:r>
          </a:p>
          <a:p>
            <a:pPr algn="l"/>
            <a:r>
              <a:rPr lang="en-US" sz="1800" b="0" i="0" u="none" strike="noStrike" baseline="0" dirty="0">
                <a:latin typeface="OTNEJMScalaSansLF"/>
              </a:rPr>
              <a:t>least one assessment after baseline (69 patients were</a:t>
            </a:r>
          </a:p>
          <a:p>
            <a:pPr algn="l"/>
            <a:r>
              <a:rPr lang="en-US" sz="1800" b="0" i="0" u="none" strike="noStrike" baseline="0" dirty="0">
                <a:latin typeface="OTNEJMScalaSansLF"/>
              </a:rPr>
              <a:t>excluded from the full-analysis set: 61 owing to lack of an assessment and 8 owing to no exposure). </a:t>
            </a:r>
          </a:p>
          <a:p>
            <a:pPr algn="l"/>
            <a:r>
              <a:rPr lang="en-US" sz="1800" b="0" i="0" u="none" strike="noStrike" baseline="0" dirty="0">
                <a:latin typeface="OTNEJMScalaSansLF"/>
              </a:rPr>
              <a:t>Panel B shows the proportions of patients who lost at least 5%, more than 10%, and more than 15% of their baseline body weight. Data shown are the observed means for the full-analysis set (with LOCF). Findings from logistic- regression analysis showed an odds ratio of 4.8 (95% confidence interval [CI], 4.1 to 5.6) for at least 5% weight loss and an odds ratio of 4.3 (95% CI, 3.5 to 5.3) for more than 10% weight loss; the analysis of more than 15% weight loss was performed post hoc (odds ratio, 4.9 [95% CI, 3.5 to 6.7]). </a:t>
            </a:r>
          </a:p>
          <a:p>
            <a:pPr algn="l"/>
            <a:r>
              <a:rPr lang="en-US" sz="1800" b="0" i="0" u="none" strike="noStrike" baseline="0" dirty="0">
                <a:latin typeface="OTNEJMScalaSansLF"/>
              </a:rPr>
              <a:t>Panel C shows the cumulative percentage of patients with those changes in body weight after 56 weeks of treatment.</a:t>
            </a:r>
            <a:endParaRPr lang="en-CA" dirty="0"/>
          </a:p>
        </p:txBody>
      </p:sp>
      <p:sp>
        <p:nvSpPr>
          <p:cNvPr id="4" name="Slide Number Placeholder 3"/>
          <p:cNvSpPr>
            <a:spLocks noGrp="1"/>
          </p:cNvSpPr>
          <p:nvPr>
            <p:ph type="sldNum" sz="quarter" idx="5"/>
          </p:nvPr>
        </p:nvSpPr>
        <p:spPr/>
        <p:txBody>
          <a:bodyPr/>
          <a:lstStyle/>
          <a:p>
            <a:fld id="{2DFBFDEE-7FF4-423A-80F8-7C0EB238A0E9}" type="slidenum">
              <a:rPr lang="en-CA" smtClean="0"/>
              <a:t>20</a:t>
            </a:fld>
            <a:endParaRPr lang="en-CA"/>
          </a:p>
        </p:txBody>
      </p:sp>
    </p:spTree>
    <p:extLst>
      <p:ext uri="{BB962C8B-B14F-4D97-AF65-F5344CB8AC3E}">
        <p14:creationId xmlns:p14="http://schemas.microsoft.com/office/powerpoint/2010/main" val="4080144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rPr>
              <a:t>N</a:t>
            </a:r>
            <a:r>
              <a:rPr lang="en-US" b="0" i="0" u="none" strike="noStrike" baseline="0" dirty="0">
                <a:latin typeface="Cambria" panose="02040503050406030204" pitchFamily="18" charset="0"/>
                <a:ea typeface="Cambria" panose="02040503050406030204" pitchFamily="18" charset="0"/>
              </a:rPr>
              <a:t>ausea - 17 to 22% (</a:t>
            </a:r>
            <a:r>
              <a:rPr lang="en-US" b="0" i="0" u="none" strike="noStrike" baseline="0" dirty="0" err="1">
                <a:latin typeface="Cambria" panose="02040503050406030204" pitchFamily="18" charset="0"/>
                <a:ea typeface="Cambria" panose="02040503050406030204" pitchFamily="18" charset="0"/>
              </a:rPr>
              <a:t>tirzepatide</a:t>
            </a:r>
            <a:r>
              <a:rPr lang="en-US" b="0" i="0" u="none" strike="noStrike" baseline="0" dirty="0">
                <a:latin typeface="Cambria" panose="02040503050406030204" pitchFamily="18" charset="0"/>
                <a:ea typeface="Cambria" panose="02040503050406030204" pitchFamily="18" charset="0"/>
              </a:rPr>
              <a:t>) and 18% (</a:t>
            </a:r>
            <a:r>
              <a:rPr lang="en-US" b="0" i="0" u="none" strike="noStrike" baseline="0" dirty="0" err="1">
                <a:latin typeface="Cambria" panose="02040503050406030204" pitchFamily="18" charset="0"/>
                <a:ea typeface="Cambria" panose="02040503050406030204" pitchFamily="18" charset="0"/>
              </a:rPr>
              <a:t>semaglutide</a:t>
            </a:r>
            <a:r>
              <a:rPr lang="en-US" b="0" i="0" u="none" strike="noStrike" baseline="0" dirty="0">
                <a:latin typeface="Cambria" panose="02040503050406030204" pitchFamily="18" charset="0"/>
                <a:ea typeface="Cambria" panose="02040503050406030204" pitchFamily="18" charset="0"/>
              </a:rPr>
              <a:t>), diarrhea - 13 to 16% (</a:t>
            </a:r>
            <a:r>
              <a:rPr lang="en-US" b="0" i="0" u="none" strike="noStrike" baseline="0" dirty="0" err="1">
                <a:latin typeface="Cambria" panose="02040503050406030204" pitchFamily="18" charset="0"/>
                <a:ea typeface="Cambria" panose="02040503050406030204" pitchFamily="18" charset="0"/>
              </a:rPr>
              <a:t>tirzepatide</a:t>
            </a:r>
            <a:r>
              <a:rPr lang="en-US" b="0" i="0" u="none" strike="noStrike" baseline="0" dirty="0">
                <a:latin typeface="Cambria" panose="02040503050406030204" pitchFamily="18" charset="0"/>
                <a:ea typeface="Cambria" panose="02040503050406030204" pitchFamily="18" charset="0"/>
              </a:rPr>
              <a:t>) and 12% (</a:t>
            </a:r>
            <a:r>
              <a:rPr lang="en-US" b="0" i="0" u="none" strike="noStrike" baseline="0" dirty="0" err="1">
                <a:latin typeface="Cambria" panose="02040503050406030204" pitchFamily="18" charset="0"/>
                <a:ea typeface="Cambria" panose="02040503050406030204" pitchFamily="18" charset="0"/>
              </a:rPr>
              <a:t>semaglutide</a:t>
            </a:r>
            <a:r>
              <a:rPr lang="en-US" b="0" i="0" u="none" strike="noStrike" baseline="0" dirty="0">
                <a:latin typeface="Cambria" panose="02040503050406030204" pitchFamily="18" charset="0"/>
                <a:ea typeface="Cambria" panose="02040503050406030204" pitchFamily="18" charset="0"/>
              </a:rPr>
              <a:t>)</a:t>
            </a:r>
            <a:r>
              <a:rPr lang="en-US" dirty="0">
                <a:latin typeface="Cambria" panose="02040503050406030204" pitchFamily="18" charset="0"/>
                <a:ea typeface="Cambria" panose="02040503050406030204" pitchFamily="18" charset="0"/>
              </a:rPr>
              <a:t>, v</a:t>
            </a:r>
            <a:r>
              <a:rPr lang="en-US" b="0" i="0" u="none" strike="noStrike" baseline="0" dirty="0">
                <a:latin typeface="Cambria" panose="02040503050406030204" pitchFamily="18" charset="0"/>
                <a:ea typeface="Cambria" panose="02040503050406030204" pitchFamily="18" charset="0"/>
              </a:rPr>
              <a:t>omiting</a:t>
            </a:r>
            <a:r>
              <a:rPr lang="en-US" dirty="0">
                <a:latin typeface="Cambria" panose="02040503050406030204" pitchFamily="18" charset="0"/>
                <a:ea typeface="Cambria" panose="02040503050406030204" pitchFamily="18" charset="0"/>
              </a:rPr>
              <a:t> -</a:t>
            </a:r>
            <a:r>
              <a:rPr lang="en-US" b="0" i="0" u="none" strike="noStrike" baseline="0" dirty="0">
                <a:latin typeface="Cambria" panose="02040503050406030204" pitchFamily="18" charset="0"/>
                <a:ea typeface="Cambria" panose="02040503050406030204" pitchFamily="18" charset="0"/>
              </a:rPr>
              <a:t> 6 to 10% (</a:t>
            </a:r>
            <a:r>
              <a:rPr lang="en-US" b="0" i="0" u="none" strike="noStrike" baseline="0" dirty="0" err="1">
                <a:latin typeface="Cambria" panose="02040503050406030204" pitchFamily="18" charset="0"/>
                <a:ea typeface="Cambria" panose="02040503050406030204" pitchFamily="18" charset="0"/>
              </a:rPr>
              <a:t>tirzepatide</a:t>
            </a:r>
            <a:r>
              <a:rPr lang="en-US" b="0" i="0" u="none" strike="noStrike" baseline="0" dirty="0">
                <a:latin typeface="Cambria" panose="02040503050406030204" pitchFamily="18" charset="0"/>
                <a:ea typeface="Cambria" panose="02040503050406030204" pitchFamily="18" charset="0"/>
              </a:rPr>
              <a:t>) and 8% (</a:t>
            </a:r>
            <a:r>
              <a:rPr lang="en-US" b="0" i="0" u="none" strike="noStrike" baseline="0" dirty="0" err="1">
                <a:latin typeface="Cambria" panose="02040503050406030204" pitchFamily="18" charset="0"/>
                <a:ea typeface="Cambria" panose="02040503050406030204" pitchFamily="18" charset="0"/>
              </a:rPr>
              <a:t>semaglutide</a:t>
            </a:r>
            <a:r>
              <a:rPr lang="en-US" b="0" i="0" u="none" strike="noStrike" baseline="0" dirty="0">
                <a:latin typeface="Cambria" panose="02040503050406030204" pitchFamily="18" charset="0"/>
                <a:ea typeface="Cambria" panose="02040503050406030204" pitchFamily="18" charset="0"/>
              </a:rPr>
              <a:t>)</a:t>
            </a:r>
          </a:p>
          <a:p>
            <a:pPr algn="l"/>
            <a:endParaRPr lang="en-CA" dirty="0"/>
          </a:p>
        </p:txBody>
      </p:sp>
      <p:sp>
        <p:nvSpPr>
          <p:cNvPr id="4" name="Slide Number Placeholder 3"/>
          <p:cNvSpPr>
            <a:spLocks noGrp="1"/>
          </p:cNvSpPr>
          <p:nvPr>
            <p:ph type="sldNum" sz="quarter" idx="5"/>
          </p:nvPr>
        </p:nvSpPr>
        <p:spPr/>
        <p:txBody>
          <a:bodyPr/>
          <a:lstStyle/>
          <a:p>
            <a:fld id="{2DFBFDEE-7FF4-423A-80F8-7C0EB238A0E9}" type="slidenum">
              <a:rPr lang="en-CA" smtClean="0"/>
              <a:t>32</a:t>
            </a:fld>
            <a:endParaRPr lang="en-CA"/>
          </a:p>
        </p:txBody>
      </p:sp>
    </p:spTree>
    <p:extLst>
      <p:ext uri="{BB962C8B-B14F-4D97-AF65-F5344CB8AC3E}">
        <p14:creationId xmlns:p14="http://schemas.microsoft.com/office/powerpoint/2010/main" val="3987344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9F622AC-3430-424A-B00E-23D940E5EB89}" type="datetimeFigureOut">
              <a:rPr lang="en-CA" smtClean="0"/>
              <a:t>2023-06-02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C2AD1FA-E6F6-438E-87AB-75FBFD9556DD}" type="slidenum">
              <a:rPr lang="en-CA" smtClean="0"/>
              <a:t>‹#›</a:t>
            </a:fld>
            <a:endParaRPr lang="en-CA"/>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29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622AC-3430-424A-B00E-23D940E5EB89}" type="datetimeFigureOut">
              <a:rPr lang="en-CA" smtClean="0"/>
              <a:t>2023-06-02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C2AD1FA-E6F6-438E-87AB-75FBFD9556DD}" type="slidenum">
              <a:rPr lang="en-CA" smtClean="0"/>
              <a:t>‹#›</a:t>
            </a:fld>
            <a:endParaRPr lang="en-CA"/>
          </a:p>
        </p:txBody>
      </p:sp>
    </p:spTree>
    <p:extLst>
      <p:ext uri="{BB962C8B-B14F-4D97-AF65-F5344CB8AC3E}">
        <p14:creationId xmlns:p14="http://schemas.microsoft.com/office/powerpoint/2010/main" val="160713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622AC-3430-424A-B00E-23D940E5EB89}" type="datetimeFigureOut">
              <a:rPr lang="en-CA" smtClean="0"/>
              <a:t>2023-06-02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C2AD1FA-E6F6-438E-87AB-75FBFD9556DD}" type="slidenum">
              <a:rPr lang="en-CA" smtClean="0"/>
              <a:t>‹#›</a:t>
            </a:fld>
            <a:endParaRPr lang="en-CA"/>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04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622AC-3430-424A-B00E-23D940E5EB89}" type="datetimeFigureOut">
              <a:rPr lang="en-CA" smtClean="0"/>
              <a:t>2023-06-02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C2AD1FA-E6F6-438E-87AB-75FBFD9556DD}" type="slidenum">
              <a:rPr lang="en-CA" smtClean="0"/>
              <a:t>‹#›</a:t>
            </a:fld>
            <a:endParaRPr lang="en-CA"/>
          </a:p>
        </p:txBody>
      </p:sp>
    </p:spTree>
    <p:extLst>
      <p:ext uri="{BB962C8B-B14F-4D97-AF65-F5344CB8AC3E}">
        <p14:creationId xmlns:p14="http://schemas.microsoft.com/office/powerpoint/2010/main" val="3671511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F622AC-3430-424A-B00E-23D940E5EB89}" type="datetimeFigureOut">
              <a:rPr lang="en-CA" smtClean="0"/>
              <a:t>2023-06-02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C2AD1FA-E6F6-438E-87AB-75FBFD9556DD}" type="slidenum">
              <a:rPr lang="en-CA" smtClean="0"/>
              <a:t>‹#›</a:t>
            </a:fld>
            <a:endParaRPr lang="en-CA"/>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893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F622AC-3430-424A-B00E-23D940E5EB89}" type="datetimeFigureOut">
              <a:rPr lang="en-CA" smtClean="0"/>
              <a:t>2023-06-02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C2AD1FA-E6F6-438E-87AB-75FBFD9556DD}" type="slidenum">
              <a:rPr lang="en-CA" smtClean="0"/>
              <a:t>‹#›</a:t>
            </a:fld>
            <a:endParaRPr lang="en-CA"/>
          </a:p>
        </p:txBody>
      </p:sp>
    </p:spTree>
    <p:extLst>
      <p:ext uri="{BB962C8B-B14F-4D97-AF65-F5344CB8AC3E}">
        <p14:creationId xmlns:p14="http://schemas.microsoft.com/office/powerpoint/2010/main" val="1621989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F622AC-3430-424A-B00E-23D940E5EB89}" type="datetimeFigureOut">
              <a:rPr lang="en-CA" smtClean="0"/>
              <a:t>2023-06-02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C2AD1FA-E6F6-438E-87AB-75FBFD9556DD}" type="slidenum">
              <a:rPr lang="en-CA" smtClean="0"/>
              <a:t>‹#›</a:t>
            </a:fld>
            <a:endParaRPr lang="en-CA"/>
          </a:p>
        </p:txBody>
      </p:sp>
    </p:spTree>
    <p:extLst>
      <p:ext uri="{BB962C8B-B14F-4D97-AF65-F5344CB8AC3E}">
        <p14:creationId xmlns:p14="http://schemas.microsoft.com/office/powerpoint/2010/main" val="2203338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F622AC-3430-424A-B00E-23D940E5EB89}" type="datetimeFigureOut">
              <a:rPr lang="en-CA" smtClean="0"/>
              <a:t>2023-06-02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C2AD1FA-E6F6-438E-87AB-75FBFD9556DD}" type="slidenum">
              <a:rPr lang="en-CA" smtClean="0"/>
              <a:t>‹#›</a:t>
            </a:fld>
            <a:endParaRPr lang="en-CA"/>
          </a:p>
        </p:txBody>
      </p:sp>
    </p:spTree>
    <p:extLst>
      <p:ext uri="{BB962C8B-B14F-4D97-AF65-F5344CB8AC3E}">
        <p14:creationId xmlns:p14="http://schemas.microsoft.com/office/powerpoint/2010/main" val="1193176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622AC-3430-424A-B00E-23D940E5EB89}" type="datetimeFigureOut">
              <a:rPr lang="en-CA" smtClean="0"/>
              <a:t>2023-06-02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C2AD1FA-E6F6-438E-87AB-75FBFD9556DD}" type="slidenum">
              <a:rPr lang="en-CA" smtClean="0"/>
              <a:t>‹#›</a:t>
            </a:fld>
            <a:endParaRPr lang="en-CA"/>
          </a:p>
        </p:txBody>
      </p:sp>
    </p:spTree>
    <p:extLst>
      <p:ext uri="{BB962C8B-B14F-4D97-AF65-F5344CB8AC3E}">
        <p14:creationId xmlns:p14="http://schemas.microsoft.com/office/powerpoint/2010/main" val="3609151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F622AC-3430-424A-B00E-23D940E5EB89}" type="datetimeFigureOut">
              <a:rPr lang="en-CA" smtClean="0"/>
              <a:t>2023-06-02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C2AD1FA-E6F6-438E-87AB-75FBFD9556DD}" type="slidenum">
              <a:rPr lang="en-CA" smtClean="0"/>
              <a:t>‹#›</a:t>
            </a:fld>
            <a:endParaRPr lang="en-CA"/>
          </a:p>
        </p:txBody>
      </p:sp>
    </p:spTree>
    <p:extLst>
      <p:ext uri="{BB962C8B-B14F-4D97-AF65-F5344CB8AC3E}">
        <p14:creationId xmlns:p14="http://schemas.microsoft.com/office/powerpoint/2010/main" val="2192702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F622AC-3430-424A-B00E-23D940E5EB89}" type="datetimeFigureOut">
              <a:rPr lang="en-CA" smtClean="0"/>
              <a:t>2023-06-02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C2AD1FA-E6F6-438E-87AB-75FBFD9556DD}" type="slidenum">
              <a:rPr lang="en-CA" smtClean="0"/>
              <a:t>‹#›</a:t>
            </a:fld>
            <a:endParaRPr lang="en-CA"/>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91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19F622AC-3430-424A-B00E-23D940E5EB89}" type="datetimeFigureOut">
              <a:rPr lang="en-CA" smtClean="0"/>
              <a:t>2023-06-02</a:t>
            </a:fld>
            <a:endParaRPr lang="en-CA"/>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CA"/>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C2AD1FA-E6F6-438E-87AB-75FBFD9556DD}" type="slidenum">
              <a:rPr lang="en-CA" smtClean="0"/>
              <a:t>‹#›</a:t>
            </a:fld>
            <a:endParaRPr lang="en-CA"/>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171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hyperlink" Target="https://doi.org/10.1056/NEJMoa1411892" TargetMode="External"/><Relationship Id="rId3" Type="http://schemas.openxmlformats.org/officeDocument/2006/relationships/hyperlink" Target="https://doi.org/10.1056/NEJMoa2107519" TargetMode="External"/><Relationship Id="rId7" Type="http://schemas.openxmlformats.org/officeDocument/2006/relationships/hyperlink" Target="https://doi.org/10.1056/NEJMoa2028198" TargetMode="External"/><Relationship Id="rId2" Type="http://schemas.openxmlformats.org/officeDocument/2006/relationships/hyperlink" Target="https://doi.org/10.1007/s12325-021-01710-0" TargetMode="External"/><Relationship Id="rId1" Type="http://schemas.openxmlformats.org/officeDocument/2006/relationships/slideLayout" Target="../slideLayouts/slideLayout2.xml"/><Relationship Id="rId6" Type="http://schemas.openxmlformats.org/officeDocument/2006/relationships/hyperlink" Target="https://doi.org/10.1056/NEJMoa2206038" TargetMode="External"/><Relationship Id="rId11" Type="http://schemas.openxmlformats.org/officeDocument/2006/relationships/hyperlink" Target="https://www.novonordisk.com/news-and-media/news-and-ir-materials/news-details.html?id=166110" TargetMode="External"/><Relationship Id="rId5" Type="http://schemas.openxmlformats.org/officeDocument/2006/relationships/hyperlink" Target="https://doi.org/10.2337/ds16-0026" TargetMode="External"/><Relationship Id="rId10" Type="http://schemas.openxmlformats.org/officeDocument/2006/relationships/hyperlink" Target="https://doi.org/10.1056/NEJMoa2032183" TargetMode="External"/><Relationship Id="rId4" Type="http://schemas.openxmlformats.org/officeDocument/2006/relationships/hyperlink" Target="https://doi.org/10.1038/s41591-022-02026-4" TargetMode="External"/><Relationship Id="rId9" Type="http://schemas.openxmlformats.org/officeDocument/2006/relationships/hyperlink" Target="https://doi.org/10.1001/jama.2021.23619"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BA94F74-B4D8-BB9B-4FE1-490D30CF0A21}"/>
              </a:ext>
            </a:extLst>
          </p:cNvPr>
          <p:cNvSpPr>
            <a:spLocks noGrp="1"/>
          </p:cNvSpPr>
          <p:nvPr>
            <p:ph type="title"/>
          </p:nvPr>
        </p:nvSpPr>
        <p:spPr>
          <a:xfrm>
            <a:off x="457200" y="4960138"/>
            <a:ext cx="7772400" cy="1463040"/>
          </a:xfrm>
        </p:spPr>
        <p:txBody>
          <a:bodyPr/>
          <a:lstStyle/>
          <a:p>
            <a:r>
              <a:rPr lang="en-US" b="1" dirty="0"/>
              <a:t>GLP-1 RECEPTOR AGONISTS </a:t>
            </a:r>
            <a:br>
              <a:rPr lang="en-US" b="1" dirty="0"/>
            </a:br>
            <a:r>
              <a:rPr lang="en-US" b="1" dirty="0"/>
              <a:t>FOR WEIGHT LOSS</a:t>
            </a:r>
          </a:p>
        </p:txBody>
      </p:sp>
      <p:pic>
        <p:nvPicPr>
          <p:cNvPr id="5" name="Picture 4" descr="Man using measuring tape">
            <a:extLst>
              <a:ext uri="{FF2B5EF4-FFF2-40B4-BE49-F238E27FC236}">
                <a16:creationId xmlns:a16="http://schemas.microsoft.com/office/drawing/2014/main" id="{8DDF97E5-AE7C-3086-27EE-6EDF0F788947}"/>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5181" r="-1" b="28624"/>
          <a:stretch/>
        </p:blipFill>
        <p:spPr>
          <a:xfrm>
            <a:off x="20" y="-1"/>
            <a:ext cx="12188932" cy="4572000"/>
          </a:xfrm>
          <a:prstGeom prst="rect">
            <a:avLst/>
          </a:prstGeom>
          <a:noFill/>
        </p:spPr>
      </p:pic>
      <p:sp>
        <p:nvSpPr>
          <p:cNvPr id="12" name="Text Placeholder 3">
            <a:extLst>
              <a:ext uri="{FF2B5EF4-FFF2-40B4-BE49-F238E27FC236}">
                <a16:creationId xmlns:a16="http://schemas.microsoft.com/office/drawing/2014/main" id="{9CDCF8ED-CC2A-EE5F-01A3-E37A0AF52A09}"/>
              </a:ext>
            </a:extLst>
          </p:cNvPr>
          <p:cNvSpPr>
            <a:spLocks noGrp="1"/>
          </p:cNvSpPr>
          <p:nvPr>
            <p:ph type="body" sz="half" idx="2"/>
          </p:nvPr>
        </p:nvSpPr>
        <p:spPr>
          <a:xfrm>
            <a:off x="8610600" y="4960138"/>
            <a:ext cx="3200400" cy="1463040"/>
          </a:xfrm>
        </p:spPr>
        <p:txBody>
          <a:bodyPr>
            <a:normAutofit/>
          </a:bodyPr>
          <a:lstStyle/>
          <a:p>
            <a:r>
              <a:rPr lang="en-US" sz="2000" dirty="0">
                <a:latin typeface="Cambria" panose="02040503050406030204" pitchFamily="18" charset="0"/>
                <a:ea typeface="Cambria" panose="02040503050406030204" pitchFamily="18" charset="0"/>
              </a:rPr>
              <a:t>Meagan London</a:t>
            </a:r>
          </a:p>
          <a:p>
            <a:r>
              <a:rPr lang="en-US" sz="2000" dirty="0">
                <a:latin typeface="Cambria" panose="02040503050406030204" pitchFamily="18" charset="0"/>
                <a:ea typeface="Cambria" panose="02040503050406030204" pitchFamily="18" charset="0"/>
              </a:rPr>
              <a:t>Pharmacy Resident</a:t>
            </a:r>
          </a:p>
          <a:p>
            <a:r>
              <a:rPr lang="en-US" sz="2000" dirty="0">
                <a:latin typeface="Cambria" panose="02040503050406030204" pitchFamily="18" charset="0"/>
                <a:ea typeface="Cambria" panose="02040503050406030204" pitchFamily="18" charset="0"/>
              </a:rPr>
              <a:t>May 29, 2023</a:t>
            </a:r>
          </a:p>
        </p:txBody>
      </p:sp>
    </p:spTree>
    <p:extLst>
      <p:ext uri="{BB962C8B-B14F-4D97-AF65-F5344CB8AC3E}">
        <p14:creationId xmlns:p14="http://schemas.microsoft.com/office/powerpoint/2010/main" val="1011937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762FC-C450-0C3D-D205-2A3EA46199D8}"/>
              </a:ext>
            </a:extLst>
          </p:cNvPr>
          <p:cNvSpPr>
            <a:spLocks noGrp="1"/>
          </p:cNvSpPr>
          <p:nvPr>
            <p:ph type="title"/>
          </p:nvPr>
        </p:nvSpPr>
        <p:spPr/>
        <p:txBody>
          <a:bodyPr/>
          <a:lstStyle/>
          <a:p>
            <a:r>
              <a:rPr lang="en-CA" b="1" dirty="0"/>
              <a:t>Duration of therapy</a:t>
            </a:r>
          </a:p>
        </p:txBody>
      </p:sp>
      <p:sp>
        <p:nvSpPr>
          <p:cNvPr id="3" name="Content Placeholder 2">
            <a:extLst>
              <a:ext uri="{FF2B5EF4-FFF2-40B4-BE49-F238E27FC236}">
                <a16:creationId xmlns:a16="http://schemas.microsoft.com/office/drawing/2014/main" id="{90F57F5A-58CB-A493-54CE-259D75A2B774}"/>
              </a:ext>
            </a:extLst>
          </p:cNvPr>
          <p:cNvSpPr>
            <a:spLocks noGrp="1"/>
          </p:cNvSpPr>
          <p:nvPr>
            <p:ph idx="1"/>
          </p:nvPr>
        </p:nvSpPr>
        <p:spPr/>
        <p:txBody>
          <a:bodyPr>
            <a:normAutofit/>
          </a:bodyPr>
          <a:lstStyle/>
          <a:p>
            <a:pPr>
              <a:buFont typeface="Arial" panose="020B0604020202020204" pitchFamily="34" charset="0"/>
              <a:buChar char="•"/>
            </a:pPr>
            <a:r>
              <a:rPr lang="en-CA" sz="1800" dirty="0">
                <a:effectLst/>
                <a:latin typeface="Cambria" panose="02040503050406030204" pitchFamily="18" charset="0"/>
                <a:ea typeface="Cambria" panose="02040503050406030204" pitchFamily="18" charset="0"/>
                <a:cs typeface="Times New Roman" panose="02020603050405020304" pitchFamily="18" charset="0"/>
              </a:rPr>
              <a:t> </a:t>
            </a:r>
            <a:r>
              <a:rPr lang="en-CA" sz="1800" dirty="0">
                <a:latin typeface="Cambria" panose="02040503050406030204" pitchFamily="18" charset="0"/>
                <a:ea typeface="Cambria" panose="02040503050406030204" pitchFamily="18" charset="0"/>
                <a:cs typeface="Times New Roman" panose="02020603050405020304" pitchFamily="18" charset="0"/>
              </a:rPr>
              <a:t>Lifelong a</a:t>
            </a:r>
            <a:r>
              <a:rPr lang="en-CA" sz="1800" dirty="0">
                <a:effectLst/>
                <a:latin typeface="Cambria" panose="02040503050406030204" pitchFamily="18" charset="0"/>
                <a:ea typeface="Cambria" panose="02040503050406030204" pitchFamily="18" charset="0"/>
                <a:cs typeface="Times New Roman" panose="02020603050405020304" pitchFamily="18" charset="0"/>
              </a:rPr>
              <a:t>dherence is encouraged</a:t>
            </a:r>
          </a:p>
          <a:p>
            <a:pPr>
              <a:buFont typeface="Arial" panose="020B0604020202020204" pitchFamily="34" charset="0"/>
              <a:buChar char="•"/>
            </a:pPr>
            <a:endParaRPr lang="en-CA" sz="1800" dirty="0">
              <a:effectLst/>
              <a:latin typeface="Cambria" panose="02040503050406030204" pitchFamily="18" charset="0"/>
              <a:ea typeface="Cambria" panose="02040503050406030204" pitchFamily="18" charset="0"/>
              <a:cs typeface="Times New Roman" panose="02020603050405020304" pitchFamily="18" charset="0"/>
            </a:endParaRPr>
          </a:p>
          <a:p>
            <a:pPr>
              <a:buFont typeface="Arial" panose="020B0604020202020204" pitchFamily="34" charset="0"/>
              <a:buChar char="•"/>
            </a:pPr>
            <a:r>
              <a:rPr lang="en-CA" sz="1800" dirty="0">
                <a:effectLst/>
                <a:latin typeface="Cambria" panose="02040503050406030204" pitchFamily="18" charset="0"/>
                <a:ea typeface="Cambria" panose="02040503050406030204" pitchFamily="18" charset="0"/>
                <a:cs typeface="Times New Roman" panose="02020603050405020304" pitchFamily="18" charset="0"/>
              </a:rPr>
              <a:t> Weight can be regained, and metabolic cycling can occur when stopped </a:t>
            </a:r>
          </a:p>
          <a:p>
            <a:pPr>
              <a:buFont typeface="Arial" panose="020B0604020202020204" pitchFamily="34" charset="0"/>
              <a:buChar char="•"/>
            </a:pPr>
            <a:endParaRPr lang="en-CA" sz="1800" dirty="0">
              <a:effectLst/>
              <a:latin typeface="Cambria" panose="02040503050406030204" pitchFamily="18" charset="0"/>
              <a:ea typeface="Cambria" panose="02040503050406030204" pitchFamily="18" charset="0"/>
              <a:cs typeface="Times New Roman" panose="02020603050405020304" pitchFamily="18" charset="0"/>
            </a:endParaRPr>
          </a:p>
          <a:p>
            <a:pPr>
              <a:buFont typeface="Arial" panose="020B0604020202020204" pitchFamily="34" charset="0"/>
              <a:buChar char="•"/>
            </a:pPr>
            <a:r>
              <a:rPr lang="en-CA" sz="1800" dirty="0">
                <a:effectLst/>
                <a:latin typeface="Cambria" panose="02040503050406030204" pitchFamily="18" charset="0"/>
                <a:ea typeface="Cambria" panose="02040503050406030204" pitchFamily="18" charset="0"/>
                <a:cs typeface="Times New Roman" panose="02020603050405020304" pitchFamily="18" charset="0"/>
              </a:rPr>
              <a:t> Taken to achieve weight loss and improve metabolic health and must be continued to maintain weight loss and metabolic improvements</a:t>
            </a:r>
            <a:endParaRPr lang="en-CA" sz="1800" dirty="0">
              <a:latin typeface="Cambria" panose="02040503050406030204" pitchFamily="18" charset="0"/>
              <a:ea typeface="Cambria" panose="02040503050406030204" pitchFamily="18" charset="0"/>
              <a:cs typeface="Times New Roman" panose="02020603050405020304" pitchFamily="18" charset="0"/>
            </a:endParaRPr>
          </a:p>
          <a:p>
            <a:pPr lvl="1">
              <a:buFont typeface="Arial" panose="020B0604020202020204" pitchFamily="34" charset="0"/>
              <a:buChar char="•"/>
            </a:pPr>
            <a:r>
              <a:rPr lang="en-CA" dirty="0">
                <a:effectLst/>
                <a:latin typeface="Cambria" panose="02040503050406030204" pitchFamily="18" charset="0"/>
                <a:ea typeface="Cambria" panose="02040503050406030204" pitchFamily="18" charset="0"/>
                <a:cs typeface="Times New Roman" panose="02020603050405020304" pitchFamily="18" charset="0"/>
              </a:rPr>
              <a:t>May be exceptions with significant lifestyle changes while taking GLP-1 receptor agonists</a:t>
            </a:r>
          </a:p>
          <a:p>
            <a:pPr>
              <a:buFont typeface="Arial" panose="020B0604020202020204" pitchFamily="34" charset="0"/>
              <a:buChar char="•"/>
            </a:pPr>
            <a:endParaRPr lang="en-CA" sz="1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249313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E384-CF69-D3F9-80A8-8087FD4BDE53}"/>
              </a:ext>
            </a:extLst>
          </p:cNvPr>
          <p:cNvSpPr>
            <a:spLocks noGrp="1"/>
          </p:cNvSpPr>
          <p:nvPr>
            <p:ph type="title"/>
          </p:nvPr>
        </p:nvSpPr>
        <p:spPr/>
        <p:txBody>
          <a:bodyPr/>
          <a:lstStyle/>
          <a:p>
            <a:r>
              <a:rPr lang="en-CA" b="1" dirty="0" err="1"/>
              <a:t>Mounjaro</a:t>
            </a:r>
            <a:r>
              <a:rPr lang="en-CA" b="1" dirty="0"/>
              <a:t> (</a:t>
            </a:r>
            <a:r>
              <a:rPr lang="en-CA" b="1" dirty="0" err="1"/>
              <a:t>tirzepatide</a:t>
            </a:r>
            <a:r>
              <a:rPr lang="en-CA" b="1" dirty="0"/>
              <a:t>)</a:t>
            </a:r>
          </a:p>
        </p:txBody>
      </p:sp>
      <p:sp>
        <p:nvSpPr>
          <p:cNvPr id="3" name="Content Placeholder 2">
            <a:extLst>
              <a:ext uri="{FF2B5EF4-FFF2-40B4-BE49-F238E27FC236}">
                <a16:creationId xmlns:a16="http://schemas.microsoft.com/office/drawing/2014/main" id="{3A0A8CB0-D487-3763-277D-C533545A5993}"/>
              </a:ext>
            </a:extLst>
          </p:cNvPr>
          <p:cNvSpPr>
            <a:spLocks noGrp="1"/>
          </p:cNvSpPr>
          <p:nvPr>
            <p:ph idx="1"/>
          </p:nvPr>
        </p:nvSpPr>
        <p:spPr/>
        <p:txBody>
          <a:bodyPr>
            <a:noAutofit/>
          </a:bodyPr>
          <a:lstStyle/>
          <a:p>
            <a:pPr>
              <a:buFont typeface="Arial" panose="020B0604020202020204" pitchFamily="34" charset="0"/>
              <a:buChar char="•"/>
            </a:pPr>
            <a:r>
              <a:rPr lang="en-CA" sz="1800" dirty="0">
                <a:effectLst/>
                <a:latin typeface="Cambria" panose="02040503050406030204" pitchFamily="18" charset="0"/>
                <a:ea typeface="Cambria" panose="02040503050406030204" pitchFamily="18" charset="0"/>
                <a:cs typeface="Times New Roman" panose="02020603050405020304" pitchFamily="18" charset="0"/>
              </a:rPr>
              <a:t> Soon to be approved medication for weight loss that acts similarly to GLP-1 receptor agonists with greater results</a:t>
            </a:r>
          </a:p>
          <a:p>
            <a:pPr>
              <a:buFont typeface="Arial" panose="020B0604020202020204" pitchFamily="34" charset="0"/>
              <a:buChar char="•"/>
            </a:pPr>
            <a:endParaRPr lang="en-CA" sz="1800" dirty="0">
              <a:effectLst/>
              <a:latin typeface="Cambria" panose="02040503050406030204" pitchFamily="18" charset="0"/>
              <a:ea typeface="Cambria" panose="02040503050406030204" pitchFamily="18" charset="0"/>
              <a:cs typeface="Times New Roman" panose="02020603050405020304" pitchFamily="18" charset="0"/>
            </a:endParaRPr>
          </a:p>
          <a:p>
            <a:pPr>
              <a:buFont typeface="Arial" panose="020B0604020202020204" pitchFamily="34" charset="0"/>
              <a:buChar char="•"/>
            </a:pPr>
            <a:r>
              <a:rPr lang="en-CA" sz="1800" dirty="0">
                <a:effectLst/>
                <a:latin typeface="Cambria" panose="02040503050406030204" pitchFamily="18" charset="0"/>
                <a:ea typeface="Cambria" panose="02040503050406030204" pitchFamily="18" charset="0"/>
                <a:cs typeface="Times New Roman" panose="02020603050405020304" pitchFamily="18" charset="0"/>
              </a:rPr>
              <a:t> Belongs to a new class called GLP-1/GIP agonists by mimicking both GLP-1 and glucose-dependent insulinotropic polypeptide (GIP)</a:t>
            </a:r>
          </a:p>
          <a:p>
            <a:pPr>
              <a:buFont typeface="Arial" panose="020B0604020202020204" pitchFamily="34" charset="0"/>
              <a:buChar char="•"/>
            </a:pPr>
            <a:endParaRPr lang="en-CA" sz="1800" dirty="0">
              <a:effectLst/>
              <a:latin typeface="Cambria" panose="02040503050406030204" pitchFamily="18" charset="0"/>
              <a:ea typeface="Cambria" panose="02040503050406030204" pitchFamily="18" charset="0"/>
              <a:cs typeface="Times New Roman" panose="02020603050405020304" pitchFamily="18" charset="0"/>
            </a:endParaRPr>
          </a:p>
          <a:p>
            <a:pPr>
              <a:buFont typeface="Arial" panose="020B0604020202020204" pitchFamily="34" charset="0"/>
              <a:buChar char="•"/>
            </a:pPr>
            <a:r>
              <a:rPr lang="en-CA" sz="1800" b="0" i="0" u="none" strike="noStrike" baseline="0" dirty="0">
                <a:latin typeface="Cambria" panose="02040503050406030204" pitchFamily="18" charset="0"/>
                <a:ea typeface="Cambria" panose="02040503050406030204" pitchFamily="18" charset="0"/>
              </a:rPr>
              <a:t> GIP</a:t>
            </a:r>
            <a:r>
              <a:rPr lang="en-CA" sz="1800" dirty="0">
                <a:latin typeface="Cambria" panose="02040503050406030204" pitchFamily="18" charset="0"/>
                <a:ea typeface="Cambria" panose="02040503050406030204" pitchFamily="18" charset="0"/>
              </a:rPr>
              <a:t> </a:t>
            </a:r>
            <a:r>
              <a:rPr lang="en-US" sz="1800" b="0" i="0" u="none" strike="noStrike" baseline="0" dirty="0">
                <a:latin typeface="Cambria" panose="02040503050406030204" pitchFamily="18" charset="0"/>
                <a:ea typeface="Cambria" panose="02040503050406030204" pitchFamily="18" charset="0"/>
              </a:rPr>
              <a:t>regulates energy balance through cell surface receptor signaling in the brain and adipose tissue</a:t>
            </a:r>
          </a:p>
          <a:p>
            <a:pPr>
              <a:buFont typeface="Arial" panose="020B0604020202020204" pitchFamily="34" charset="0"/>
              <a:buChar char="•"/>
            </a:pPr>
            <a:endParaRPr lang="en-US" sz="1800" b="0" i="0" u="none" strike="noStrike" baseline="0" dirty="0">
              <a:latin typeface="Cambria" panose="02040503050406030204" pitchFamily="18" charset="0"/>
              <a:ea typeface="Cambria" panose="02040503050406030204" pitchFamily="18" charset="0"/>
            </a:endParaRPr>
          </a:p>
          <a:p>
            <a:pPr>
              <a:buFont typeface="Arial" panose="020B0604020202020204" pitchFamily="34" charset="0"/>
              <a:buChar char="•"/>
            </a:pPr>
            <a:r>
              <a:rPr lang="en-US" sz="1800" dirty="0">
                <a:latin typeface="Cambria" panose="02040503050406030204" pitchFamily="18" charset="0"/>
                <a:ea typeface="Cambria" panose="02040503050406030204" pitchFamily="18" charset="0"/>
              </a:rPr>
              <a:t> B</a:t>
            </a:r>
            <a:r>
              <a:rPr lang="en-US" sz="1800" b="0" i="0" u="none" strike="noStrike" baseline="0" dirty="0">
                <a:latin typeface="Cambria" panose="02040503050406030204" pitchFamily="18" charset="0"/>
                <a:ea typeface="Cambria" panose="02040503050406030204" pitchFamily="18" charset="0"/>
              </a:rPr>
              <a:t>oth GIP and GLP receptor agonism theoretically may lead to greater efficacy in weight reduction</a:t>
            </a:r>
          </a:p>
          <a:p>
            <a:pPr lvl="1">
              <a:buFont typeface="Arial" panose="020B0604020202020204" pitchFamily="34" charset="0"/>
              <a:buChar char="•"/>
            </a:pPr>
            <a:r>
              <a:rPr lang="en-US" b="0" i="0" u="none" strike="noStrike" baseline="0" dirty="0">
                <a:latin typeface="Cambria" panose="02040503050406030204" pitchFamily="18" charset="0"/>
                <a:ea typeface="Cambria" panose="02040503050406030204" pitchFamily="18" charset="0"/>
              </a:rPr>
              <a:t>GIP activation appeared to act synergistically with GLP-1 receptor activation with greater weight reduction than with GLP-1 </a:t>
            </a:r>
            <a:r>
              <a:rPr lang="en-CA" b="0" i="0" u="none" strike="noStrike" baseline="0" dirty="0">
                <a:latin typeface="Cambria" panose="02040503050406030204" pitchFamily="18" charset="0"/>
                <a:ea typeface="Cambria" panose="02040503050406030204" pitchFamily="18" charset="0"/>
              </a:rPr>
              <a:t>receptor </a:t>
            </a:r>
            <a:r>
              <a:rPr lang="en-CA" b="0" i="0" u="none" strike="noStrike" baseline="0" dirty="0" err="1">
                <a:latin typeface="Cambria" panose="02040503050406030204" pitchFamily="18" charset="0"/>
                <a:ea typeface="Cambria" panose="02040503050406030204" pitchFamily="18" charset="0"/>
              </a:rPr>
              <a:t>monoagonism</a:t>
            </a:r>
            <a:endParaRPr lang="en-CA" dirty="0">
              <a:latin typeface="Cambria" panose="02040503050406030204" pitchFamily="18" charset="0"/>
              <a:ea typeface="Cambria" panose="02040503050406030204" pitchFamily="18" charset="0"/>
            </a:endParaRPr>
          </a:p>
          <a:p>
            <a:pPr>
              <a:buFont typeface="Arial" panose="020B0604020202020204" pitchFamily="34" charset="0"/>
              <a:buChar char="•"/>
            </a:pPr>
            <a:endParaRPr lang="en-CA"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67558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FA077215-940F-A283-6D88-91F664662369}"/>
              </a:ext>
            </a:extLst>
          </p:cNvPr>
          <p:cNvGraphicFramePr>
            <a:graphicFrameLocks/>
          </p:cNvGraphicFramePr>
          <p:nvPr>
            <p:extLst>
              <p:ext uri="{D42A27DB-BD31-4B8C-83A1-F6EECF244321}">
                <p14:modId xmlns:p14="http://schemas.microsoft.com/office/powerpoint/2010/main" val="185345770"/>
              </p:ext>
            </p:extLst>
          </p:nvPr>
        </p:nvGraphicFramePr>
        <p:xfrm>
          <a:off x="0" y="0"/>
          <a:ext cx="12192001" cy="6857992"/>
        </p:xfrm>
        <a:graphic>
          <a:graphicData uri="http://schemas.openxmlformats.org/drawingml/2006/table">
            <a:tbl>
              <a:tblPr firstRow="1" firstCol="1" bandRow="1">
                <a:tableStyleId>{21E4AEA4-8DFA-4A89-87EB-49C32662AFE0}</a:tableStyleId>
              </a:tblPr>
              <a:tblGrid>
                <a:gridCol w="1796647">
                  <a:extLst>
                    <a:ext uri="{9D8B030D-6E8A-4147-A177-3AD203B41FA5}">
                      <a16:colId xmlns:a16="http://schemas.microsoft.com/office/drawing/2014/main" val="2719054006"/>
                    </a:ext>
                  </a:extLst>
                </a:gridCol>
                <a:gridCol w="1021020">
                  <a:extLst>
                    <a:ext uri="{9D8B030D-6E8A-4147-A177-3AD203B41FA5}">
                      <a16:colId xmlns:a16="http://schemas.microsoft.com/office/drawing/2014/main" val="1174484060"/>
                    </a:ext>
                  </a:extLst>
                </a:gridCol>
                <a:gridCol w="1801029">
                  <a:extLst>
                    <a:ext uri="{9D8B030D-6E8A-4147-A177-3AD203B41FA5}">
                      <a16:colId xmlns:a16="http://schemas.microsoft.com/office/drawing/2014/main" val="2736112336"/>
                    </a:ext>
                  </a:extLst>
                </a:gridCol>
                <a:gridCol w="1421980">
                  <a:extLst>
                    <a:ext uri="{9D8B030D-6E8A-4147-A177-3AD203B41FA5}">
                      <a16:colId xmlns:a16="http://schemas.microsoft.com/office/drawing/2014/main" val="1078773753"/>
                    </a:ext>
                  </a:extLst>
                </a:gridCol>
                <a:gridCol w="1379255">
                  <a:extLst>
                    <a:ext uri="{9D8B030D-6E8A-4147-A177-3AD203B41FA5}">
                      <a16:colId xmlns:a16="http://schemas.microsoft.com/office/drawing/2014/main" val="57434212"/>
                    </a:ext>
                  </a:extLst>
                </a:gridCol>
                <a:gridCol w="1347485">
                  <a:extLst>
                    <a:ext uri="{9D8B030D-6E8A-4147-A177-3AD203B41FA5}">
                      <a16:colId xmlns:a16="http://schemas.microsoft.com/office/drawing/2014/main" val="449757651"/>
                    </a:ext>
                  </a:extLst>
                </a:gridCol>
                <a:gridCol w="3424585">
                  <a:extLst>
                    <a:ext uri="{9D8B030D-6E8A-4147-A177-3AD203B41FA5}">
                      <a16:colId xmlns:a16="http://schemas.microsoft.com/office/drawing/2014/main" val="258764834"/>
                    </a:ext>
                  </a:extLst>
                </a:gridCol>
              </a:tblGrid>
              <a:tr h="664264">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Drug</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Target Dose</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Dosage Form</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Frequency</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Indication</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Age</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Other Benefits</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3550409"/>
                  </a:ext>
                </a:extLst>
              </a:tr>
              <a:tr h="664264">
                <a:tc>
                  <a:txBody>
                    <a:bodyPr/>
                    <a:lstStyle/>
                    <a:p>
                      <a:pPr algn="ctr">
                        <a:lnSpc>
                          <a:spcPct val="107000"/>
                        </a:lnSpc>
                        <a:spcAft>
                          <a:spcPts val="800"/>
                        </a:spcAft>
                      </a:pPr>
                      <a:r>
                        <a:rPr lang="en-CA" sz="1600" dirty="0">
                          <a:solidFill>
                            <a:schemeClr val="tx1"/>
                          </a:solidFill>
                          <a:effectLst/>
                          <a:latin typeface="Cambria" panose="02040503050406030204" pitchFamily="18" charset="0"/>
                          <a:ea typeface="Cambria" panose="02040503050406030204" pitchFamily="18" charset="0"/>
                        </a:rPr>
                        <a:t>Ozempic </a:t>
                      </a:r>
                      <a:br>
                        <a:rPr lang="en-CA" sz="1600" dirty="0">
                          <a:solidFill>
                            <a:schemeClr val="tx1"/>
                          </a:solidFill>
                          <a:effectLst/>
                          <a:latin typeface="Cambria" panose="02040503050406030204" pitchFamily="18" charset="0"/>
                          <a:ea typeface="Cambria" panose="02040503050406030204" pitchFamily="18" charset="0"/>
                        </a:rPr>
                      </a:br>
                      <a:r>
                        <a:rPr lang="en-CA" sz="1600" dirty="0">
                          <a:solidFill>
                            <a:schemeClr val="tx1"/>
                          </a:solidFill>
                          <a:effectLst/>
                          <a:latin typeface="Cambria" panose="02040503050406030204" pitchFamily="18" charset="0"/>
                          <a:ea typeface="Cambria" panose="02040503050406030204" pitchFamily="18" charset="0"/>
                        </a:rPr>
                        <a:t>(</a:t>
                      </a:r>
                      <a:r>
                        <a:rPr lang="en-CA" sz="1600" dirty="0" err="1">
                          <a:solidFill>
                            <a:schemeClr val="tx1"/>
                          </a:solidFill>
                          <a:effectLst/>
                          <a:latin typeface="Cambria" panose="02040503050406030204" pitchFamily="18" charset="0"/>
                          <a:ea typeface="Cambria" panose="02040503050406030204" pitchFamily="18" charset="0"/>
                        </a:rPr>
                        <a:t>semaglutide</a:t>
                      </a:r>
                      <a:r>
                        <a:rPr lang="en-CA" sz="1600" dirty="0">
                          <a:solidFill>
                            <a:schemeClr val="tx1"/>
                          </a:solidFill>
                          <a:effectLst/>
                          <a:latin typeface="Cambria" panose="02040503050406030204" pitchFamily="18" charset="0"/>
                          <a:ea typeface="Cambria" panose="02040503050406030204" pitchFamily="18" charset="0"/>
                        </a:rPr>
                        <a:t>)</a:t>
                      </a:r>
                      <a:endParaRPr lang="en-CA" sz="1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2 mg</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Subcutaneous Injection</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dirty="0">
                          <a:solidFill>
                            <a:schemeClr val="tx1"/>
                          </a:solidFill>
                          <a:effectLst/>
                          <a:latin typeface="Cambria" panose="02040503050406030204" pitchFamily="18" charset="0"/>
                          <a:ea typeface="Cambria" panose="02040503050406030204" pitchFamily="18" charset="0"/>
                        </a:rPr>
                        <a:t>Weekly</a:t>
                      </a:r>
                      <a:endParaRPr lang="en-CA" sz="1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Type 2 Diabetes</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18+</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Heart, Kidneys, Weight Loss</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1021346"/>
                  </a:ext>
                </a:extLst>
              </a:tr>
              <a:tr h="664264">
                <a:tc>
                  <a:txBody>
                    <a:bodyPr/>
                    <a:lstStyle/>
                    <a:p>
                      <a:pPr algn="ctr">
                        <a:lnSpc>
                          <a:spcPct val="107000"/>
                        </a:lnSpc>
                        <a:spcAft>
                          <a:spcPts val="800"/>
                        </a:spcAft>
                      </a:pPr>
                      <a:r>
                        <a:rPr lang="en-CA" sz="1600" dirty="0" err="1">
                          <a:solidFill>
                            <a:schemeClr val="tx1"/>
                          </a:solidFill>
                          <a:effectLst/>
                          <a:latin typeface="Cambria" panose="02040503050406030204" pitchFamily="18" charset="0"/>
                          <a:ea typeface="Cambria" panose="02040503050406030204" pitchFamily="18" charset="0"/>
                        </a:rPr>
                        <a:t>Rybelsus</a:t>
                      </a:r>
                      <a:r>
                        <a:rPr lang="en-CA" sz="1600" dirty="0">
                          <a:solidFill>
                            <a:schemeClr val="tx1"/>
                          </a:solidFill>
                          <a:effectLst/>
                          <a:latin typeface="Cambria" panose="02040503050406030204" pitchFamily="18" charset="0"/>
                          <a:ea typeface="Cambria" panose="02040503050406030204" pitchFamily="18" charset="0"/>
                        </a:rPr>
                        <a:t> </a:t>
                      </a:r>
                      <a:br>
                        <a:rPr lang="en-CA" sz="1600" dirty="0">
                          <a:solidFill>
                            <a:schemeClr val="tx1"/>
                          </a:solidFill>
                          <a:effectLst/>
                          <a:latin typeface="Cambria" panose="02040503050406030204" pitchFamily="18" charset="0"/>
                          <a:ea typeface="Cambria" panose="02040503050406030204" pitchFamily="18" charset="0"/>
                        </a:rPr>
                      </a:br>
                      <a:r>
                        <a:rPr lang="en-CA" sz="1600" dirty="0">
                          <a:solidFill>
                            <a:schemeClr val="tx1"/>
                          </a:solidFill>
                          <a:effectLst/>
                          <a:latin typeface="Cambria" panose="02040503050406030204" pitchFamily="18" charset="0"/>
                          <a:ea typeface="Cambria" panose="02040503050406030204" pitchFamily="18" charset="0"/>
                        </a:rPr>
                        <a:t>(</a:t>
                      </a:r>
                      <a:r>
                        <a:rPr lang="en-CA" sz="1600" dirty="0" err="1">
                          <a:solidFill>
                            <a:schemeClr val="tx1"/>
                          </a:solidFill>
                          <a:effectLst/>
                          <a:latin typeface="Cambria" panose="02040503050406030204" pitchFamily="18" charset="0"/>
                          <a:ea typeface="Cambria" panose="02040503050406030204" pitchFamily="18" charset="0"/>
                        </a:rPr>
                        <a:t>semaglutide</a:t>
                      </a:r>
                      <a:r>
                        <a:rPr lang="en-CA" sz="1600" dirty="0">
                          <a:solidFill>
                            <a:schemeClr val="tx1"/>
                          </a:solidFill>
                          <a:effectLst/>
                          <a:latin typeface="Cambria" panose="02040503050406030204" pitchFamily="18" charset="0"/>
                          <a:ea typeface="Cambria" panose="02040503050406030204" pitchFamily="18" charset="0"/>
                        </a:rPr>
                        <a:t>)</a:t>
                      </a:r>
                      <a:endParaRPr lang="en-CA" sz="1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dirty="0">
                          <a:solidFill>
                            <a:schemeClr val="tx1"/>
                          </a:solidFill>
                          <a:effectLst/>
                          <a:latin typeface="Cambria" panose="02040503050406030204" pitchFamily="18" charset="0"/>
                          <a:ea typeface="Cambria" panose="02040503050406030204" pitchFamily="18" charset="0"/>
                        </a:rPr>
                        <a:t>14 mg</a:t>
                      </a:r>
                      <a:endParaRPr lang="en-CA" sz="1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Oral Tablet</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Daily</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Type 2 Diabetes</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18+</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Weight loss</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7455706"/>
                  </a:ext>
                </a:extLst>
              </a:tr>
              <a:tr h="664264">
                <a:tc>
                  <a:txBody>
                    <a:bodyPr/>
                    <a:lstStyle/>
                    <a:p>
                      <a:pPr algn="ctr">
                        <a:lnSpc>
                          <a:spcPct val="107000"/>
                        </a:lnSpc>
                        <a:spcAft>
                          <a:spcPts val="800"/>
                        </a:spcAft>
                      </a:pPr>
                      <a:r>
                        <a:rPr lang="en-CA" sz="1600" dirty="0" err="1">
                          <a:solidFill>
                            <a:schemeClr val="tx1"/>
                          </a:solidFill>
                          <a:effectLst/>
                          <a:latin typeface="Cambria" panose="02040503050406030204" pitchFamily="18" charset="0"/>
                          <a:ea typeface="Cambria" panose="02040503050406030204" pitchFamily="18" charset="0"/>
                        </a:rPr>
                        <a:t>Wegovy</a:t>
                      </a:r>
                      <a:r>
                        <a:rPr lang="en-CA" sz="1600" dirty="0">
                          <a:solidFill>
                            <a:schemeClr val="tx1"/>
                          </a:solidFill>
                          <a:effectLst/>
                          <a:latin typeface="Cambria" panose="02040503050406030204" pitchFamily="18" charset="0"/>
                          <a:ea typeface="Cambria" panose="02040503050406030204" pitchFamily="18" charset="0"/>
                        </a:rPr>
                        <a:t> </a:t>
                      </a:r>
                      <a:br>
                        <a:rPr lang="en-CA" sz="1600" dirty="0">
                          <a:solidFill>
                            <a:schemeClr val="tx1"/>
                          </a:solidFill>
                          <a:effectLst/>
                          <a:latin typeface="Cambria" panose="02040503050406030204" pitchFamily="18" charset="0"/>
                          <a:ea typeface="Cambria" panose="02040503050406030204" pitchFamily="18" charset="0"/>
                        </a:rPr>
                      </a:br>
                      <a:r>
                        <a:rPr lang="en-CA" sz="1600" dirty="0">
                          <a:solidFill>
                            <a:schemeClr val="tx1"/>
                          </a:solidFill>
                          <a:effectLst/>
                          <a:latin typeface="Cambria" panose="02040503050406030204" pitchFamily="18" charset="0"/>
                          <a:ea typeface="Cambria" panose="02040503050406030204" pitchFamily="18" charset="0"/>
                        </a:rPr>
                        <a:t>(</a:t>
                      </a:r>
                      <a:r>
                        <a:rPr lang="en-CA" sz="1600" dirty="0" err="1">
                          <a:solidFill>
                            <a:schemeClr val="tx1"/>
                          </a:solidFill>
                          <a:effectLst/>
                          <a:latin typeface="Cambria" panose="02040503050406030204" pitchFamily="18" charset="0"/>
                          <a:ea typeface="Cambria" panose="02040503050406030204" pitchFamily="18" charset="0"/>
                        </a:rPr>
                        <a:t>semaglutide</a:t>
                      </a:r>
                      <a:r>
                        <a:rPr lang="en-CA" sz="1600" dirty="0">
                          <a:solidFill>
                            <a:schemeClr val="tx1"/>
                          </a:solidFill>
                          <a:effectLst/>
                          <a:latin typeface="Cambria" panose="02040503050406030204" pitchFamily="18" charset="0"/>
                          <a:ea typeface="Cambria" panose="02040503050406030204" pitchFamily="18" charset="0"/>
                        </a:rPr>
                        <a:t>)</a:t>
                      </a:r>
                      <a:endParaRPr lang="en-CA" sz="1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2.4 mg</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Subcutaneous Injection</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Weekly</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dirty="0">
                          <a:solidFill>
                            <a:schemeClr val="tx1"/>
                          </a:solidFill>
                          <a:effectLst/>
                          <a:latin typeface="Cambria" panose="02040503050406030204" pitchFamily="18" charset="0"/>
                          <a:ea typeface="Cambria" panose="02040503050406030204" pitchFamily="18" charset="0"/>
                        </a:rPr>
                        <a:t>Weight Loss</a:t>
                      </a:r>
                      <a:endParaRPr lang="en-CA" sz="1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12+</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dirty="0">
                          <a:solidFill>
                            <a:schemeClr val="tx1"/>
                          </a:solidFill>
                          <a:effectLst/>
                          <a:latin typeface="Cambria" panose="02040503050406030204" pitchFamily="18" charset="0"/>
                          <a:ea typeface="Cambria" panose="02040503050406030204" pitchFamily="18" charset="0"/>
                        </a:rPr>
                        <a:t>N/A</a:t>
                      </a:r>
                      <a:endParaRPr lang="en-CA" sz="1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2616553"/>
                  </a:ext>
                </a:extLst>
              </a:tr>
              <a:tr h="664264">
                <a:tc>
                  <a:txBody>
                    <a:bodyPr/>
                    <a:lstStyle/>
                    <a:p>
                      <a:pPr algn="ctr">
                        <a:lnSpc>
                          <a:spcPct val="107000"/>
                        </a:lnSpc>
                        <a:spcAft>
                          <a:spcPts val="800"/>
                        </a:spcAft>
                      </a:pPr>
                      <a:r>
                        <a:rPr lang="en-CA" sz="1600" dirty="0">
                          <a:solidFill>
                            <a:schemeClr val="tx1"/>
                          </a:solidFill>
                          <a:effectLst/>
                          <a:latin typeface="Cambria" panose="02040503050406030204" pitchFamily="18" charset="0"/>
                          <a:ea typeface="Cambria" panose="02040503050406030204" pitchFamily="18" charset="0"/>
                        </a:rPr>
                        <a:t>Victoza </a:t>
                      </a:r>
                      <a:br>
                        <a:rPr lang="en-CA" sz="1600" dirty="0">
                          <a:solidFill>
                            <a:schemeClr val="tx1"/>
                          </a:solidFill>
                          <a:effectLst/>
                          <a:latin typeface="Cambria" panose="02040503050406030204" pitchFamily="18" charset="0"/>
                          <a:ea typeface="Cambria" panose="02040503050406030204" pitchFamily="18" charset="0"/>
                        </a:rPr>
                      </a:br>
                      <a:r>
                        <a:rPr lang="en-CA" sz="1600" dirty="0">
                          <a:solidFill>
                            <a:schemeClr val="tx1"/>
                          </a:solidFill>
                          <a:effectLst/>
                          <a:latin typeface="Cambria" panose="02040503050406030204" pitchFamily="18" charset="0"/>
                          <a:ea typeface="Cambria" panose="02040503050406030204" pitchFamily="18" charset="0"/>
                        </a:rPr>
                        <a:t>(liraglutide)</a:t>
                      </a:r>
                      <a:endParaRPr lang="en-CA" sz="1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1.8 mg</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Subcutaneous Injection</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Daily</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Type 2 Diabetes</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dirty="0">
                          <a:solidFill>
                            <a:schemeClr val="tx1"/>
                          </a:solidFill>
                          <a:effectLst/>
                          <a:latin typeface="Cambria" panose="02040503050406030204" pitchFamily="18" charset="0"/>
                          <a:ea typeface="Cambria" panose="02040503050406030204" pitchFamily="18" charset="0"/>
                        </a:rPr>
                        <a:t>10+</a:t>
                      </a:r>
                      <a:endParaRPr lang="en-CA" sz="1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Heart, Kidneys, Weight Loss</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9488632"/>
                  </a:ext>
                </a:extLst>
              </a:tr>
              <a:tr h="664264">
                <a:tc>
                  <a:txBody>
                    <a:bodyPr/>
                    <a:lstStyle/>
                    <a:p>
                      <a:pPr algn="ctr">
                        <a:lnSpc>
                          <a:spcPct val="107000"/>
                        </a:lnSpc>
                        <a:spcAft>
                          <a:spcPts val="800"/>
                        </a:spcAft>
                      </a:pPr>
                      <a:r>
                        <a:rPr lang="en-CA" sz="1600" dirty="0" err="1">
                          <a:solidFill>
                            <a:schemeClr val="tx1"/>
                          </a:solidFill>
                          <a:effectLst/>
                          <a:latin typeface="Cambria" panose="02040503050406030204" pitchFamily="18" charset="0"/>
                          <a:ea typeface="Cambria" panose="02040503050406030204" pitchFamily="18" charset="0"/>
                        </a:rPr>
                        <a:t>Saxenda</a:t>
                      </a:r>
                      <a:r>
                        <a:rPr lang="en-CA" sz="1600" dirty="0">
                          <a:solidFill>
                            <a:schemeClr val="tx1"/>
                          </a:solidFill>
                          <a:effectLst/>
                          <a:latin typeface="Cambria" panose="02040503050406030204" pitchFamily="18" charset="0"/>
                          <a:ea typeface="Cambria" panose="02040503050406030204" pitchFamily="18" charset="0"/>
                        </a:rPr>
                        <a:t> </a:t>
                      </a:r>
                      <a:br>
                        <a:rPr lang="en-CA" sz="1600" dirty="0">
                          <a:solidFill>
                            <a:schemeClr val="tx1"/>
                          </a:solidFill>
                          <a:effectLst/>
                          <a:latin typeface="Cambria" panose="02040503050406030204" pitchFamily="18" charset="0"/>
                          <a:ea typeface="Cambria" panose="02040503050406030204" pitchFamily="18" charset="0"/>
                        </a:rPr>
                      </a:br>
                      <a:r>
                        <a:rPr lang="en-CA" sz="1600" dirty="0">
                          <a:solidFill>
                            <a:schemeClr val="tx1"/>
                          </a:solidFill>
                          <a:effectLst/>
                          <a:latin typeface="Cambria" panose="02040503050406030204" pitchFamily="18" charset="0"/>
                          <a:ea typeface="Cambria" panose="02040503050406030204" pitchFamily="18" charset="0"/>
                        </a:rPr>
                        <a:t>(liraglutide)</a:t>
                      </a:r>
                      <a:endParaRPr lang="en-CA" sz="1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3 mg</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Subcutaneous Injection</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Daily</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Weight Loss</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12+</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N/A</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8144254"/>
                  </a:ext>
                </a:extLst>
              </a:tr>
              <a:tr h="664264">
                <a:tc>
                  <a:txBody>
                    <a:bodyPr/>
                    <a:lstStyle/>
                    <a:p>
                      <a:pPr algn="ctr">
                        <a:lnSpc>
                          <a:spcPct val="107000"/>
                        </a:lnSpc>
                        <a:spcAft>
                          <a:spcPts val="800"/>
                        </a:spcAft>
                      </a:pPr>
                      <a:r>
                        <a:rPr lang="en-CA" sz="1600" dirty="0">
                          <a:solidFill>
                            <a:schemeClr val="tx1"/>
                          </a:solidFill>
                          <a:effectLst/>
                          <a:latin typeface="Cambria" panose="02040503050406030204" pitchFamily="18" charset="0"/>
                          <a:ea typeface="Cambria" panose="02040503050406030204" pitchFamily="18" charset="0"/>
                        </a:rPr>
                        <a:t>Trulicity </a:t>
                      </a:r>
                      <a:br>
                        <a:rPr lang="en-CA" sz="1600" dirty="0">
                          <a:solidFill>
                            <a:schemeClr val="tx1"/>
                          </a:solidFill>
                          <a:effectLst/>
                          <a:latin typeface="Cambria" panose="02040503050406030204" pitchFamily="18" charset="0"/>
                          <a:ea typeface="Cambria" panose="02040503050406030204" pitchFamily="18" charset="0"/>
                        </a:rPr>
                      </a:br>
                      <a:r>
                        <a:rPr lang="en-CA" sz="1600" dirty="0">
                          <a:solidFill>
                            <a:schemeClr val="tx1"/>
                          </a:solidFill>
                          <a:effectLst/>
                          <a:latin typeface="Cambria" panose="02040503050406030204" pitchFamily="18" charset="0"/>
                          <a:ea typeface="Cambria" panose="02040503050406030204" pitchFamily="18" charset="0"/>
                        </a:rPr>
                        <a:t>(dulaglutide)</a:t>
                      </a:r>
                      <a:endParaRPr lang="en-CA" sz="1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4.5 mg</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dirty="0">
                          <a:solidFill>
                            <a:schemeClr val="tx1"/>
                          </a:solidFill>
                          <a:effectLst/>
                          <a:latin typeface="Cambria" panose="02040503050406030204" pitchFamily="18" charset="0"/>
                          <a:ea typeface="Cambria" panose="02040503050406030204" pitchFamily="18" charset="0"/>
                        </a:rPr>
                        <a:t>Subcutaneous Injection</a:t>
                      </a:r>
                      <a:endParaRPr lang="en-CA" sz="1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Weekly</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Type 2 Diabetes</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10+</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Heart, Kidneys, Weight Loss</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3858803"/>
                  </a:ext>
                </a:extLst>
              </a:tr>
              <a:tr h="664264">
                <a:tc>
                  <a:txBody>
                    <a:bodyPr/>
                    <a:lstStyle/>
                    <a:p>
                      <a:pPr algn="ctr">
                        <a:lnSpc>
                          <a:spcPct val="107000"/>
                        </a:lnSpc>
                        <a:spcAft>
                          <a:spcPts val="800"/>
                        </a:spcAft>
                      </a:pPr>
                      <a:r>
                        <a:rPr lang="en-CA" sz="1600" dirty="0" err="1">
                          <a:solidFill>
                            <a:schemeClr val="tx1"/>
                          </a:solidFill>
                          <a:effectLst/>
                          <a:latin typeface="Cambria" panose="02040503050406030204" pitchFamily="18" charset="0"/>
                          <a:ea typeface="Cambria" panose="02040503050406030204" pitchFamily="18" charset="0"/>
                        </a:rPr>
                        <a:t>Byetta</a:t>
                      </a:r>
                      <a:r>
                        <a:rPr lang="en-CA" sz="1600" dirty="0">
                          <a:solidFill>
                            <a:schemeClr val="tx1"/>
                          </a:solidFill>
                          <a:effectLst/>
                          <a:latin typeface="Cambria" panose="02040503050406030204" pitchFamily="18" charset="0"/>
                          <a:ea typeface="Cambria" panose="02040503050406030204" pitchFamily="18" charset="0"/>
                        </a:rPr>
                        <a:t> </a:t>
                      </a:r>
                      <a:br>
                        <a:rPr lang="en-CA" sz="1600" dirty="0">
                          <a:solidFill>
                            <a:schemeClr val="tx1"/>
                          </a:solidFill>
                          <a:effectLst/>
                          <a:latin typeface="Cambria" panose="02040503050406030204" pitchFamily="18" charset="0"/>
                          <a:ea typeface="Cambria" panose="02040503050406030204" pitchFamily="18" charset="0"/>
                        </a:rPr>
                      </a:br>
                      <a:r>
                        <a:rPr lang="en-CA" sz="1600" dirty="0">
                          <a:solidFill>
                            <a:schemeClr val="tx1"/>
                          </a:solidFill>
                          <a:effectLst/>
                          <a:latin typeface="Cambria" panose="02040503050406030204" pitchFamily="18" charset="0"/>
                          <a:ea typeface="Cambria" panose="02040503050406030204" pitchFamily="18" charset="0"/>
                        </a:rPr>
                        <a:t>(exenatide)</a:t>
                      </a:r>
                      <a:endParaRPr lang="en-CA" sz="1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10 mcg</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dirty="0">
                          <a:solidFill>
                            <a:schemeClr val="tx1"/>
                          </a:solidFill>
                          <a:effectLst/>
                          <a:latin typeface="Cambria" panose="02040503050406030204" pitchFamily="18" charset="0"/>
                          <a:ea typeface="Cambria" panose="02040503050406030204" pitchFamily="18" charset="0"/>
                        </a:rPr>
                        <a:t>Subcutaneous Injection</a:t>
                      </a:r>
                      <a:endParaRPr lang="en-CA" sz="1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dirty="0">
                          <a:solidFill>
                            <a:schemeClr val="tx1"/>
                          </a:solidFill>
                          <a:effectLst/>
                          <a:latin typeface="Cambria" panose="02040503050406030204" pitchFamily="18" charset="0"/>
                          <a:ea typeface="Cambria" panose="02040503050406030204" pitchFamily="18" charset="0"/>
                        </a:rPr>
                        <a:t>Twice daily</a:t>
                      </a:r>
                      <a:endParaRPr lang="en-CA" sz="1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Type 2 Diabetes</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18+</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Weight loss</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5094749"/>
                  </a:ext>
                </a:extLst>
              </a:tr>
              <a:tr h="879616">
                <a:tc>
                  <a:txBody>
                    <a:bodyPr/>
                    <a:lstStyle/>
                    <a:p>
                      <a:pPr algn="ctr">
                        <a:lnSpc>
                          <a:spcPct val="107000"/>
                        </a:lnSpc>
                        <a:spcAft>
                          <a:spcPts val="800"/>
                        </a:spcAft>
                      </a:pPr>
                      <a:r>
                        <a:rPr lang="en-CA" sz="1600" dirty="0" err="1">
                          <a:solidFill>
                            <a:schemeClr val="tx1"/>
                          </a:solidFill>
                          <a:effectLst/>
                          <a:latin typeface="Cambria" panose="02040503050406030204" pitchFamily="18" charset="0"/>
                          <a:ea typeface="Cambria" panose="02040503050406030204" pitchFamily="18" charset="0"/>
                        </a:rPr>
                        <a:t>Bydureon</a:t>
                      </a:r>
                      <a:r>
                        <a:rPr lang="en-CA" sz="1600" dirty="0">
                          <a:solidFill>
                            <a:schemeClr val="tx1"/>
                          </a:solidFill>
                          <a:effectLst/>
                          <a:latin typeface="Cambria" panose="02040503050406030204" pitchFamily="18" charset="0"/>
                          <a:ea typeface="Cambria" panose="02040503050406030204" pitchFamily="18" charset="0"/>
                        </a:rPr>
                        <a:t> </a:t>
                      </a:r>
                      <a:r>
                        <a:rPr lang="en-CA" sz="1600" dirty="0" err="1">
                          <a:solidFill>
                            <a:schemeClr val="tx1"/>
                          </a:solidFill>
                          <a:effectLst/>
                          <a:latin typeface="Cambria" panose="02040503050406030204" pitchFamily="18" charset="0"/>
                          <a:ea typeface="Cambria" panose="02040503050406030204" pitchFamily="18" charset="0"/>
                        </a:rPr>
                        <a:t>BCise</a:t>
                      </a:r>
                      <a:r>
                        <a:rPr lang="en-CA" sz="1600" dirty="0">
                          <a:solidFill>
                            <a:schemeClr val="tx1"/>
                          </a:solidFill>
                          <a:effectLst/>
                          <a:latin typeface="Cambria" panose="02040503050406030204" pitchFamily="18" charset="0"/>
                          <a:ea typeface="Cambria" panose="02040503050406030204" pitchFamily="18" charset="0"/>
                        </a:rPr>
                        <a:t> </a:t>
                      </a:r>
                      <a:br>
                        <a:rPr lang="en-CA" sz="1600" dirty="0">
                          <a:solidFill>
                            <a:schemeClr val="tx1"/>
                          </a:solidFill>
                          <a:effectLst/>
                          <a:latin typeface="Cambria" panose="02040503050406030204" pitchFamily="18" charset="0"/>
                          <a:ea typeface="Cambria" panose="02040503050406030204" pitchFamily="18" charset="0"/>
                        </a:rPr>
                      </a:br>
                      <a:r>
                        <a:rPr lang="en-CA" sz="1600" dirty="0">
                          <a:solidFill>
                            <a:schemeClr val="tx1"/>
                          </a:solidFill>
                          <a:effectLst/>
                          <a:latin typeface="Cambria" panose="02040503050406030204" pitchFamily="18" charset="0"/>
                          <a:ea typeface="Cambria" panose="02040503050406030204" pitchFamily="18" charset="0"/>
                        </a:rPr>
                        <a:t>(exenatide)</a:t>
                      </a:r>
                      <a:endParaRPr lang="en-CA" sz="1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2 mg</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Subcutaneous Injection</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Weekly</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Type 2 Diabetes</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10+</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Weight loss</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5889047"/>
                  </a:ext>
                </a:extLst>
              </a:tr>
              <a:tr h="664264">
                <a:tc>
                  <a:txBody>
                    <a:bodyPr/>
                    <a:lstStyle/>
                    <a:p>
                      <a:pPr algn="ctr">
                        <a:lnSpc>
                          <a:spcPct val="107000"/>
                        </a:lnSpc>
                        <a:spcAft>
                          <a:spcPts val="800"/>
                        </a:spcAft>
                      </a:pPr>
                      <a:r>
                        <a:rPr lang="en-CA" sz="1600" dirty="0" err="1">
                          <a:solidFill>
                            <a:schemeClr val="tx1"/>
                          </a:solidFill>
                          <a:effectLst/>
                          <a:latin typeface="Cambria" panose="02040503050406030204" pitchFamily="18" charset="0"/>
                          <a:ea typeface="Cambria" panose="02040503050406030204" pitchFamily="18" charset="0"/>
                        </a:rPr>
                        <a:t>Mounjaro</a:t>
                      </a:r>
                      <a:r>
                        <a:rPr lang="en-CA" sz="1600" dirty="0">
                          <a:solidFill>
                            <a:schemeClr val="tx1"/>
                          </a:solidFill>
                          <a:effectLst/>
                          <a:latin typeface="Cambria" panose="02040503050406030204" pitchFamily="18" charset="0"/>
                          <a:ea typeface="Cambria" panose="02040503050406030204" pitchFamily="18" charset="0"/>
                        </a:rPr>
                        <a:t> </a:t>
                      </a:r>
                      <a:br>
                        <a:rPr lang="en-CA" sz="1600" dirty="0">
                          <a:solidFill>
                            <a:schemeClr val="tx1"/>
                          </a:solidFill>
                          <a:effectLst/>
                          <a:latin typeface="Cambria" panose="02040503050406030204" pitchFamily="18" charset="0"/>
                          <a:ea typeface="Cambria" panose="02040503050406030204" pitchFamily="18" charset="0"/>
                        </a:rPr>
                      </a:br>
                      <a:r>
                        <a:rPr lang="en-CA" sz="1600" dirty="0">
                          <a:solidFill>
                            <a:schemeClr val="tx1"/>
                          </a:solidFill>
                          <a:effectLst/>
                          <a:latin typeface="Cambria" panose="02040503050406030204" pitchFamily="18" charset="0"/>
                          <a:ea typeface="Cambria" panose="02040503050406030204" pitchFamily="18" charset="0"/>
                        </a:rPr>
                        <a:t>(</a:t>
                      </a:r>
                      <a:r>
                        <a:rPr lang="en-CA" sz="1600" dirty="0" err="1">
                          <a:solidFill>
                            <a:schemeClr val="tx1"/>
                          </a:solidFill>
                          <a:effectLst/>
                          <a:latin typeface="Cambria" panose="02040503050406030204" pitchFamily="18" charset="0"/>
                          <a:ea typeface="Cambria" panose="02040503050406030204" pitchFamily="18" charset="0"/>
                        </a:rPr>
                        <a:t>tirzepatide</a:t>
                      </a:r>
                      <a:r>
                        <a:rPr lang="en-CA" sz="1600" dirty="0">
                          <a:solidFill>
                            <a:schemeClr val="tx1"/>
                          </a:solidFill>
                          <a:effectLst/>
                          <a:latin typeface="Cambria" panose="02040503050406030204" pitchFamily="18" charset="0"/>
                          <a:ea typeface="Cambria" panose="02040503050406030204" pitchFamily="18" charset="0"/>
                        </a:rPr>
                        <a:t>)</a:t>
                      </a:r>
                      <a:endParaRPr lang="en-CA" sz="1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15 mg</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Subcutaneous Injection</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Weekly</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Type 2 Diabetes</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a:solidFill>
                            <a:schemeClr val="tx1"/>
                          </a:solidFill>
                          <a:effectLst/>
                          <a:latin typeface="Cambria" panose="02040503050406030204" pitchFamily="18" charset="0"/>
                          <a:ea typeface="Cambria" panose="02040503050406030204" pitchFamily="18" charset="0"/>
                        </a:rPr>
                        <a:t>18+</a:t>
                      </a:r>
                      <a:endParaRPr lang="en-CA" sz="16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600" dirty="0">
                          <a:solidFill>
                            <a:schemeClr val="tx1"/>
                          </a:solidFill>
                          <a:effectLst/>
                          <a:latin typeface="Cambria" panose="02040503050406030204" pitchFamily="18" charset="0"/>
                          <a:ea typeface="Cambria" panose="02040503050406030204" pitchFamily="18" charset="0"/>
                        </a:rPr>
                        <a:t>Weight loss</a:t>
                      </a:r>
                      <a:endParaRPr lang="en-CA" sz="1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2117908"/>
                  </a:ext>
                </a:extLst>
              </a:tr>
            </a:tbl>
          </a:graphicData>
        </a:graphic>
      </p:graphicFrame>
      <p:sp>
        <p:nvSpPr>
          <p:cNvPr id="3" name="Rectangle 2">
            <a:extLst>
              <a:ext uri="{FF2B5EF4-FFF2-40B4-BE49-F238E27FC236}">
                <a16:creationId xmlns:a16="http://schemas.microsoft.com/office/drawing/2014/main" id="{083F3304-73CA-EF49-EE68-3F171BAC2257}"/>
              </a:ext>
            </a:extLst>
          </p:cNvPr>
          <p:cNvSpPr/>
          <p:nvPr/>
        </p:nvSpPr>
        <p:spPr>
          <a:xfrm>
            <a:off x="0" y="609600"/>
            <a:ext cx="12192000" cy="3403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a:extLst>
              <a:ext uri="{FF2B5EF4-FFF2-40B4-BE49-F238E27FC236}">
                <a16:creationId xmlns:a16="http://schemas.microsoft.com/office/drawing/2014/main" id="{B17E0E2A-E3F5-940E-23BE-A517BAD919A3}"/>
              </a:ext>
            </a:extLst>
          </p:cNvPr>
          <p:cNvSpPr/>
          <p:nvPr/>
        </p:nvSpPr>
        <p:spPr>
          <a:xfrm>
            <a:off x="0" y="6159500"/>
            <a:ext cx="12192000" cy="6985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7473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38F12-539D-E273-6AE6-32DD12ADF4BD}"/>
              </a:ext>
            </a:extLst>
          </p:cNvPr>
          <p:cNvSpPr>
            <a:spLocks noGrp="1"/>
          </p:cNvSpPr>
          <p:nvPr>
            <p:ph type="title"/>
          </p:nvPr>
        </p:nvSpPr>
        <p:spPr>
          <a:xfrm>
            <a:off x="613611" y="685893"/>
            <a:ext cx="5370974" cy="2989044"/>
          </a:xfrm>
        </p:spPr>
        <p:txBody>
          <a:bodyPr vert="horz" lIns="91440" tIns="45720" rIns="91440" bIns="45720" rtlCol="0" anchor="b">
            <a:normAutofit/>
          </a:bodyPr>
          <a:lstStyle/>
          <a:p>
            <a:r>
              <a:rPr lang="en-US" sz="6600" b="1" dirty="0"/>
              <a:t>Let’s look at the literature</a:t>
            </a:r>
          </a:p>
        </p:txBody>
      </p:sp>
      <p:pic>
        <p:nvPicPr>
          <p:cNvPr id="6" name="Picture 5" descr="Magnifying glass">
            <a:extLst>
              <a:ext uri="{FF2B5EF4-FFF2-40B4-BE49-F238E27FC236}">
                <a16:creationId xmlns:a16="http://schemas.microsoft.com/office/drawing/2014/main" id="{C17EA968-8593-ED1E-C3F0-B6396060404F}"/>
              </a:ext>
            </a:extLst>
          </p:cNvPr>
          <p:cNvPicPr>
            <a:picLocks noChangeAspect="1"/>
          </p:cNvPicPr>
          <p:nvPr/>
        </p:nvPicPr>
        <p:blipFill rotWithShape="1">
          <a:blip r:embed="rId2">
            <a:extLst>
              <a:ext uri="{28A0092B-C50C-407E-A947-70E740481C1C}">
                <a14:useLocalDpi xmlns:a14="http://schemas.microsoft.com/office/drawing/2010/main" val="0"/>
              </a:ext>
            </a:extLst>
          </a:blip>
          <a:srcRect l="155" r="18526"/>
          <a:stretch/>
        </p:blipFill>
        <p:spPr>
          <a:xfrm>
            <a:off x="6615118" y="975"/>
            <a:ext cx="5576882" cy="6858000"/>
          </a:xfrm>
          <a:prstGeom prst="rect">
            <a:avLst/>
          </a:prstGeom>
        </p:spPr>
      </p:pic>
    </p:spTree>
    <p:extLst>
      <p:ext uri="{BB962C8B-B14F-4D97-AF65-F5344CB8AC3E}">
        <p14:creationId xmlns:p14="http://schemas.microsoft.com/office/powerpoint/2010/main" val="2760090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A430C1-990A-C419-08EF-1BAA8DEECC09}"/>
              </a:ext>
            </a:extLst>
          </p:cNvPr>
          <p:cNvPicPr>
            <a:picLocks noChangeAspect="1"/>
          </p:cNvPicPr>
          <p:nvPr/>
        </p:nvPicPr>
        <p:blipFill rotWithShape="1">
          <a:blip r:embed="rId2"/>
          <a:srcRect l="10460" t="23509" r="10592" b="15088"/>
          <a:stretch/>
        </p:blipFill>
        <p:spPr>
          <a:xfrm>
            <a:off x="0" y="577515"/>
            <a:ext cx="12210338" cy="5342021"/>
          </a:xfrm>
          <a:prstGeom prst="rect">
            <a:avLst/>
          </a:prstGeom>
        </p:spPr>
      </p:pic>
      <p:sp>
        <p:nvSpPr>
          <p:cNvPr id="2" name="TextBox 1">
            <a:extLst>
              <a:ext uri="{FF2B5EF4-FFF2-40B4-BE49-F238E27FC236}">
                <a16:creationId xmlns:a16="http://schemas.microsoft.com/office/drawing/2014/main" id="{DD4E918D-85DC-FC06-B51D-75B9CCB3CAFD}"/>
              </a:ext>
            </a:extLst>
          </p:cNvPr>
          <p:cNvSpPr txBox="1"/>
          <p:nvPr/>
        </p:nvSpPr>
        <p:spPr>
          <a:xfrm>
            <a:off x="10970896" y="6611779"/>
            <a:ext cx="1239442" cy="246221"/>
          </a:xfrm>
          <a:prstGeom prst="rect">
            <a:avLst/>
          </a:prstGeom>
          <a:noFill/>
        </p:spPr>
        <p:txBody>
          <a:bodyPr wrap="none" rtlCol="0">
            <a:spAutoFit/>
          </a:bodyPr>
          <a:lstStyle/>
          <a:p>
            <a:r>
              <a:rPr lang="en-CA" sz="1000" dirty="0">
                <a:latin typeface="Cambria" panose="02040503050406030204" pitchFamily="18" charset="0"/>
                <a:ea typeface="Cambria" panose="02040503050406030204" pitchFamily="18" charset="0"/>
              </a:rPr>
              <a:t>Wilding et al., 2021</a:t>
            </a:r>
          </a:p>
        </p:txBody>
      </p:sp>
    </p:spTree>
    <p:extLst>
      <p:ext uri="{BB962C8B-B14F-4D97-AF65-F5344CB8AC3E}">
        <p14:creationId xmlns:p14="http://schemas.microsoft.com/office/powerpoint/2010/main" val="731120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FEC06-CDF5-C61E-3FCF-3F35D53B9E5E}"/>
              </a:ext>
            </a:extLst>
          </p:cNvPr>
          <p:cNvSpPr>
            <a:spLocks noGrp="1"/>
          </p:cNvSpPr>
          <p:nvPr>
            <p:ph type="title"/>
          </p:nvPr>
        </p:nvSpPr>
        <p:spPr/>
        <p:txBody>
          <a:bodyPr/>
          <a:lstStyle/>
          <a:p>
            <a:r>
              <a:rPr lang="en-CA" b="1" dirty="0" err="1"/>
              <a:t>SemaglutidE</a:t>
            </a:r>
            <a:endParaRPr lang="en-CA" dirty="0"/>
          </a:p>
        </p:txBody>
      </p:sp>
      <p:sp>
        <p:nvSpPr>
          <p:cNvPr id="3" name="Content Placeholder 2">
            <a:extLst>
              <a:ext uri="{FF2B5EF4-FFF2-40B4-BE49-F238E27FC236}">
                <a16:creationId xmlns:a16="http://schemas.microsoft.com/office/drawing/2014/main" id="{22E412D2-54B8-C397-88FE-48FA6BAA07B9}"/>
              </a:ext>
            </a:extLst>
          </p:cNvPr>
          <p:cNvSpPr>
            <a:spLocks noGrp="1"/>
          </p:cNvSpPr>
          <p:nvPr>
            <p:ph idx="1"/>
          </p:nvPr>
        </p:nvSpPr>
        <p:spPr/>
        <p:txBody>
          <a:bodyPr>
            <a:noAutofit/>
          </a:bodyPr>
          <a:lstStyle/>
          <a:p>
            <a:pPr algn="l">
              <a:buFont typeface="Arial" panose="020B0604020202020204" pitchFamily="34" charset="0"/>
              <a:buChar char="•"/>
            </a:pPr>
            <a:r>
              <a:rPr lang="en-US" sz="1800" b="0" i="0" u="none" strike="noStrike" baseline="0" dirty="0">
                <a:latin typeface="Cambria" panose="02040503050406030204" pitchFamily="18" charset="0"/>
                <a:ea typeface="Cambria" panose="02040503050406030204" pitchFamily="18" charset="0"/>
              </a:rPr>
              <a:t> </a:t>
            </a:r>
            <a:r>
              <a:rPr lang="en-US" sz="1800" dirty="0">
                <a:latin typeface="Cambria" panose="02040503050406030204" pitchFamily="18" charset="0"/>
                <a:ea typeface="Cambria" panose="02040503050406030204" pitchFamily="18" charset="0"/>
              </a:rPr>
              <a:t>M</a:t>
            </a:r>
            <a:r>
              <a:rPr lang="en-US" sz="1800" b="0" i="0" u="none" strike="noStrike" baseline="0" dirty="0">
                <a:latin typeface="Cambria" panose="02040503050406030204" pitchFamily="18" charset="0"/>
                <a:ea typeface="Cambria" panose="02040503050406030204" pitchFamily="18" charset="0"/>
              </a:rPr>
              <a:t>ean change in body weight was −14.9% (</a:t>
            </a:r>
            <a:r>
              <a:rPr lang="en-US" sz="1800" b="0" i="0" u="none" strike="noStrike" baseline="0" dirty="0" err="1">
                <a:latin typeface="Cambria" panose="02040503050406030204" pitchFamily="18" charset="0"/>
                <a:ea typeface="Cambria" panose="02040503050406030204" pitchFamily="18" charset="0"/>
              </a:rPr>
              <a:t>semaglutide</a:t>
            </a:r>
            <a:r>
              <a:rPr lang="en-US" sz="1800" b="0" i="0" u="none" strike="noStrike" baseline="0" dirty="0">
                <a:latin typeface="Cambria" panose="02040503050406030204" pitchFamily="18" charset="0"/>
                <a:ea typeface="Cambria" panose="02040503050406030204" pitchFamily="18" charset="0"/>
              </a:rPr>
              <a:t>) and −2.4% </a:t>
            </a:r>
            <a:r>
              <a:rPr lang="en-US" sz="1800" dirty="0">
                <a:latin typeface="Cambria" panose="02040503050406030204" pitchFamily="18" charset="0"/>
                <a:ea typeface="Cambria" panose="02040503050406030204" pitchFamily="18" charset="0"/>
              </a:rPr>
              <a:t>(</a:t>
            </a:r>
            <a:r>
              <a:rPr lang="en-US" sz="1800" b="0" i="0" u="none" strike="noStrike" baseline="0" dirty="0">
                <a:latin typeface="Cambria" panose="02040503050406030204" pitchFamily="18" charset="0"/>
                <a:ea typeface="Cambria" panose="02040503050406030204" pitchFamily="18" charset="0"/>
              </a:rPr>
              <a:t>placebo)</a:t>
            </a:r>
          </a:p>
          <a:p>
            <a:pPr lvl="1">
              <a:buFont typeface="Arial" panose="020B0604020202020204" pitchFamily="34" charset="0"/>
              <a:buChar char="•"/>
            </a:pPr>
            <a:r>
              <a:rPr lang="en-US" dirty="0">
                <a:latin typeface="Cambria" panose="02040503050406030204" pitchFamily="18" charset="0"/>
                <a:ea typeface="Cambria" panose="02040503050406030204" pitchFamily="18" charset="0"/>
              </a:rPr>
              <a:t>E</a:t>
            </a:r>
            <a:r>
              <a:rPr lang="en-US" b="0" i="0" u="none" strike="noStrike" baseline="0" dirty="0">
                <a:latin typeface="Cambria" panose="02040503050406030204" pitchFamily="18" charset="0"/>
                <a:ea typeface="Cambria" panose="02040503050406030204" pitchFamily="18" charset="0"/>
              </a:rPr>
              <a:t>stimated treatment difference = −12.4%</a:t>
            </a:r>
          </a:p>
          <a:p>
            <a:pPr algn="l">
              <a:buFont typeface="Arial" panose="020B0604020202020204" pitchFamily="34" charset="0"/>
              <a:buChar char="•"/>
            </a:pPr>
            <a:r>
              <a:rPr lang="en-US" sz="1800" b="0" i="0" u="none" strike="noStrike" baseline="0" dirty="0">
                <a:latin typeface="Cambria" panose="02040503050406030204" pitchFamily="18" charset="0"/>
                <a:ea typeface="Cambria" panose="02040503050406030204" pitchFamily="18" charset="0"/>
              </a:rPr>
              <a:t> More participants in the </a:t>
            </a:r>
            <a:r>
              <a:rPr lang="en-US" sz="1800" b="0" i="0" u="none" strike="noStrike" baseline="0" dirty="0" err="1">
                <a:latin typeface="Cambria" panose="02040503050406030204" pitchFamily="18" charset="0"/>
                <a:ea typeface="Cambria" panose="02040503050406030204" pitchFamily="18" charset="0"/>
              </a:rPr>
              <a:t>semaglutide</a:t>
            </a:r>
            <a:r>
              <a:rPr lang="en-US" sz="1800" b="0" i="0" u="none" strike="noStrike" baseline="0" dirty="0">
                <a:latin typeface="Cambria" panose="02040503050406030204" pitchFamily="18" charset="0"/>
                <a:ea typeface="Cambria" panose="02040503050406030204" pitchFamily="18" charset="0"/>
              </a:rPr>
              <a:t> group than placebo group achieved weight reductions of </a:t>
            </a:r>
          </a:p>
          <a:p>
            <a:pPr lvl="1">
              <a:buFont typeface="Arial" panose="020B0604020202020204" pitchFamily="34" charset="0"/>
              <a:buChar char="•"/>
            </a:pPr>
            <a:r>
              <a:rPr lang="en-US" b="0" i="0" u="none" strike="noStrike" baseline="0" dirty="0">
                <a:latin typeface="Cambria" panose="02040503050406030204" pitchFamily="18" charset="0"/>
                <a:ea typeface="Cambria" panose="02040503050406030204" pitchFamily="18" charset="0"/>
              </a:rPr>
              <a:t>5% or more (86.4% vs. 31.5%), 10% or more (69.1% vs. 12.0%), 15% or more </a:t>
            </a:r>
            <a:r>
              <a:rPr lang="en-US" dirty="0">
                <a:latin typeface="Cambria" panose="02040503050406030204" pitchFamily="18" charset="0"/>
                <a:ea typeface="Cambria" panose="02040503050406030204" pitchFamily="18" charset="0"/>
              </a:rPr>
              <a:t>(</a:t>
            </a:r>
            <a:r>
              <a:rPr lang="en-US" b="0" i="0" u="none" strike="noStrike" baseline="0" dirty="0">
                <a:latin typeface="Cambria" panose="02040503050406030204" pitchFamily="18" charset="0"/>
                <a:ea typeface="Cambria" panose="02040503050406030204" pitchFamily="18" charset="0"/>
              </a:rPr>
              <a:t>50.5% vs. 4.9%) </a:t>
            </a:r>
          </a:p>
          <a:p>
            <a:pPr>
              <a:buFont typeface="Arial" panose="020B0604020202020204" pitchFamily="34" charset="0"/>
              <a:buChar char="•"/>
            </a:pPr>
            <a:r>
              <a:rPr lang="en-US" sz="1800" b="0" i="0" u="none" strike="noStrike" baseline="0" dirty="0">
                <a:latin typeface="Cambria" panose="02040503050406030204" pitchFamily="18" charset="0"/>
                <a:ea typeface="Cambria" panose="02040503050406030204" pitchFamily="18" charset="0"/>
              </a:rPr>
              <a:t> Mean change in body weight was −15.3 kg (</a:t>
            </a:r>
            <a:r>
              <a:rPr lang="en-US" sz="1800" b="0" i="0" u="none" strike="noStrike" baseline="0" dirty="0" err="1">
                <a:latin typeface="Cambria" panose="02040503050406030204" pitchFamily="18" charset="0"/>
                <a:ea typeface="Cambria" panose="02040503050406030204" pitchFamily="18" charset="0"/>
              </a:rPr>
              <a:t>semaglutide</a:t>
            </a:r>
            <a:r>
              <a:rPr lang="en-US" sz="1800" b="0" i="0" u="none" strike="noStrike" baseline="0" dirty="0">
                <a:latin typeface="Cambria" panose="02040503050406030204" pitchFamily="18" charset="0"/>
                <a:ea typeface="Cambria" panose="02040503050406030204" pitchFamily="18" charset="0"/>
              </a:rPr>
              <a:t>) and−2.6 kg (placebo) </a:t>
            </a:r>
            <a:endParaRPr lang="en-US" sz="1800" dirty="0">
              <a:latin typeface="Cambria" panose="02040503050406030204" pitchFamily="18" charset="0"/>
              <a:ea typeface="Cambria" panose="02040503050406030204" pitchFamily="18" charset="0"/>
            </a:endParaRPr>
          </a:p>
          <a:p>
            <a:pPr lvl="1">
              <a:buFont typeface="Arial" panose="020B0604020202020204" pitchFamily="34" charset="0"/>
              <a:buChar char="•"/>
            </a:pPr>
            <a:r>
              <a:rPr lang="en-US" dirty="0">
                <a:latin typeface="Cambria" panose="02040503050406030204" pitchFamily="18" charset="0"/>
                <a:ea typeface="Cambria" panose="02040503050406030204" pitchFamily="18" charset="0"/>
              </a:rPr>
              <a:t>E</a:t>
            </a:r>
            <a:r>
              <a:rPr lang="en-US" b="0" i="0" u="none" strike="noStrike" baseline="0" dirty="0">
                <a:latin typeface="Cambria" panose="02040503050406030204" pitchFamily="18" charset="0"/>
                <a:ea typeface="Cambria" panose="02040503050406030204" pitchFamily="18" charset="0"/>
              </a:rPr>
              <a:t>stimated treatment difference = −12.7 kg</a:t>
            </a:r>
          </a:p>
          <a:p>
            <a:pPr algn="l">
              <a:buFont typeface="Arial" panose="020B0604020202020204" pitchFamily="34" charset="0"/>
              <a:buChar char="•"/>
            </a:pP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S</a:t>
            </a:r>
            <a:r>
              <a:rPr lang="en-US" sz="1800" b="0" i="0" u="none" strike="noStrike" baseline="0" dirty="0" err="1">
                <a:latin typeface="Cambria" panose="02040503050406030204" pitchFamily="18" charset="0"/>
                <a:ea typeface="Cambria" panose="02040503050406030204" pitchFamily="18" charset="0"/>
              </a:rPr>
              <a:t>emaglutide</a:t>
            </a:r>
            <a:r>
              <a:rPr lang="en-US" sz="1800" b="0" i="0" u="none" strike="noStrike" baseline="0" dirty="0">
                <a:latin typeface="Cambria" panose="02040503050406030204" pitchFamily="18" charset="0"/>
                <a:ea typeface="Cambria" panose="02040503050406030204" pitchFamily="18" charset="0"/>
              </a:rPr>
              <a:t> had a greater improvement in cardiometabolic risk factors and physical functioning </a:t>
            </a:r>
          </a:p>
          <a:p>
            <a:pPr algn="l">
              <a:buFont typeface="Arial" panose="020B0604020202020204" pitchFamily="34" charset="0"/>
              <a:buChar char="•"/>
            </a:pPr>
            <a:r>
              <a:rPr lang="en-US" sz="1800" dirty="0">
                <a:latin typeface="Cambria" panose="02040503050406030204" pitchFamily="18" charset="0"/>
                <a:ea typeface="Cambria" panose="02040503050406030204" pitchFamily="18" charset="0"/>
              </a:rPr>
              <a:t> </a:t>
            </a:r>
            <a:r>
              <a:rPr lang="en-US" sz="1800" b="0" i="0" u="none" strike="noStrike" baseline="0" dirty="0">
                <a:latin typeface="Cambria" panose="02040503050406030204" pitchFamily="18" charset="0"/>
                <a:ea typeface="Cambria" panose="02040503050406030204" pitchFamily="18" charset="0"/>
              </a:rPr>
              <a:t>Nausea and diarrhea were the most common adverse events </a:t>
            </a:r>
          </a:p>
          <a:p>
            <a:pPr lvl="1">
              <a:buFont typeface="Arial" panose="020B0604020202020204" pitchFamily="34" charset="0"/>
              <a:buChar char="•"/>
            </a:pPr>
            <a:r>
              <a:rPr lang="en-US" dirty="0">
                <a:latin typeface="Cambria" panose="02040503050406030204" pitchFamily="18" charset="0"/>
                <a:ea typeface="Cambria" panose="02040503050406030204" pitchFamily="18" charset="0"/>
              </a:rPr>
              <a:t>T</a:t>
            </a:r>
            <a:r>
              <a:rPr lang="en-US" b="0" i="0" u="none" strike="noStrike" baseline="0" dirty="0">
                <a:latin typeface="Cambria" panose="02040503050406030204" pitchFamily="18" charset="0"/>
                <a:ea typeface="Cambria" panose="02040503050406030204" pitchFamily="18" charset="0"/>
              </a:rPr>
              <a:t>ransient and mild-to-moderate in severity and subsided with time</a:t>
            </a:r>
          </a:p>
          <a:p>
            <a:pPr lvl="1">
              <a:buFont typeface="Arial" panose="020B0604020202020204" pitchFamily="34" charset="0"/>
              <a:buChar char="•"/>
            </a:pPr>
            <a:r>
              <a:rPr lang="en-US" b="0" i="0" u="none" strike="noStrike" baseline="0" dirty="0">
                <a:latin typeface="Cambria" panose="02040503050406030204" pitchFamily="18" charset="0"/>
                <a:ea typeface="Cambria" panose="02040503050406030204" pitchFamily="18" charset="0"/>
              </a:rPr>
              <a:t>More treatment discontinuations with </a:t>
            </a:r>
            <a:r>
              <a:rPr lang="en-US" b="0" i="0" u="none" strike="noStrike" baseline="0" dirty="0" err="1">
                <a:latin typeface="Cambria" panose="02040503050406030204" pitchFamily="18" charset="0"/>
                <a:ea typeface="Cambria" panose="02040503050406030204" pitchFamily="18" charset="0"/>
              </a:rPr>
              <a:t>semaglutide</a:t>
            </a:r>
            <a:r>
              <a:rPr lang="en-US" b="0" i="0" u="none" strike="noStrike" baseline="0" dirty="0">
                <a:latin typeface="Cambria" panose="02040503050406030204" pitchFamily="18" charset="0"/>
                <a:ea typeface="Cambria" panose="02040503050406030204" pitchFamily="18" charset="0"/>
              </a:rPr>
              <a:t> (4.5%) than placebo (0.8%) from gastrointestinal events</a:t>
            </a:r>
            <a:endParaRPr lang="en-CA" sz="1800" dirty="0"/>
          </a:p>
        </p:txBody>
      </p:sp>
      <p:sp>
        <p:nvSpPr>
          <p:cNvPr id="6" name="TextBox 5">
            <a:extLst>
              <a:ext uri="{FF2B5EF4-FFF2-40B4-BE49-F238E27FC236}">
                <a16:creationId xmlns:a16="http://schemas.microsoft.com/office/drawing/2014/main" id="{F7C7C30C-5BA5-165C-C593-8BC8749D6F5C}"/>
              </a:ext>
            </a:extLst>
          </p:cNvPr>
          <p:cNvSpPr txBox="1"/>
          <p:nvPr/>
        </p:nvSpPr>
        <p:spPr>
          <a:xfrm>
            <a:off x="10970896" y="6611779"/>
            <a:ext cx="1239442" cy="246221"/>
          </a:xfrm>
          <a:prstGeom prst="rect">
            <a:avLst/>
          </a:prstGeom>
          <a:noFill/>
        </p:spPr>
        <p:txBody>
          <a:bodyPr wrap="none" rtlCol="0">
            <a:spAutoFit/>
          </a:bodyPr>
          <a:lstStyle/>
          <a:p>
            <a:r>
              <a:rPr lang="en-CA" sz="1000" dirty="0">
                <a:latin typeface="Cambria" panose="02040503050406030204" pitchFamily="18" charset="0"/>
                <a:ea typeface="Cambria" panose="02040503050406030204" pitchFamily="18" charset="0"/>
              </a:rPr>
              <a:t>Wilding et al., 2021</a:t>
            </a:r>
          </a:p>
        </p:txBody>
      </p:sp>
    </p:spTree>
    <p:extLst>
      <p:ext uri="{BB962C8B-B14F-4D97-AF65-F5344CB8AC3E}">
        <p14:creationId xmlns:p14="http://schemas.microsoft.com/office/powerpoint/2010/main" val="356155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07CCF5-B8C1-5E06-8985-3FBF90A45FD3}"/>
              </a:ext>
            </a:extLst>
          </p:cNvPr>
          <p:cNvPicPr>
            <a:picLocks noChangeAspect="1"/>
          </p:cNvPicPr>
          <p:nvPr/>
        </p:nvPicPr>
        <p:blipFill rotWithShape="1">
          <a:blip r:embed="rId2"/>
          <a:srcRect l="33192" t="19574" r="35372" b="7802"/>
          <a:stretch/>
        </p:blipFill>
        <p:spPr>
          <a:xfrm>
            <a:off x="3450076" y="0"/>
            <a:ext cx="5291847" cy="6876717"/>
          </a:xfrm>
          <a:prstGeom prst="rect">
            <a:avLst/>
          </a:prstGeom>
        </p:spPr>
      </p:pic>
      <p:sp>
        <p:nvSpPr>
          <p:cNvPr id="5" name="TextBox 4">
            <a:extLst>
              <a:ext uri="{FF2B5EF4-FFF2-40B4-BE49-F238E27FC236}">
                <a16:creationId xmlns:a16="http://schemas.microsoft.com/office/drawing/2014/main" id="{258373C3-38D2-159B-FA85-F67B55271848}"/>
              </a:ext>
            </a:extLst>
          </p:cNvPr>
          <p:cNvSpPr txBox="1"/>
          <p:nvPr/>
        </p:nvSpPr>
        <p:spPr>
          <a:xfrm>
            <a:off x="10970896" y="6611779"/>
            <a:ext cx="1239442" cy="246221"/>
          </a:xfrm>
          <a:prstGeom prst="rect">
            <a:avLst/>
          </a:prstGeom>
          <a:noFill/>
        </p:spPr>
        <p:txBody>
          <a:bodyPr wrap="none" rtlCol="0">
            <a:spAutoFit/>
          </a:bodyPr>
          <a:lstStyle/>
          <a:p>
            <a:r>
              <a:rPr lang="en-CA" sz="1000" dirty="0">
                <a:latin typeface="Cambria" panose="02040503050406030204" pitchFamily="18" charset="0"/>
                <a:ea typeface="Cambria" panose="02040503050406030204" pitchFamily="18" charset="0"/>
              </a:rPr>
              <a:t>Wilding et al., 2021</a:t>
            </a:r>
          </a:p>
        </p:txBody>
      </p:sp>
    </p:spTree>
    <p:extLst>
      <p:ext uri="{BB962C8B-B14F-4D97-AF65-F5344CB8AC3E}">
        <p14:creationId xmlns:p14="http://schemas.microsoft.com/office/powerpoint/2010/main" val="333828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C1FE-0EF0-D370-EF8B-755A3CA9A0DA}"/>
              </a:ext>
            </a:extLst>
          </p:cNvPr>
          <p:cNvSpPr>
            <a:spLocks noGrp="1"/>
          </p:cNvSpPr>
          <p:nvPr>
            <p:ph type="title"/>
          </p:nvPr>
        </p:nvSpPr>
        <p:spPr/>
        <p:txBody>
          <a:bodyPr/>
          <a:lstStyle/>
          <a:p>
            <a:r>
              <a:rPr lang="en-CA" b="1" dirty="0"/>
              <a:t>Bottom Line</a:t>
            </a:r>
          </a:p>
        </p:txBody>
      </p:sp>
      <p:sp>
        <p:nvSpPr>
          <p:cNvPr id="3" name="Content Placeholder 2">
            <a:extLst>
              <a:ext uri="{FF2B5EF4-FFF2-40B4-BE49-F238E27FC236}">
                <a16:creationId xmlns:a16="http://schemas.microsoft.com/office/drawing/2014/main" id="{C9C90FD3-AA08-6B4F-4056-F04C9E38C086}"/>
              </a:ext>
            </a:extLst>
          </p:cNvPr>
          <p:cNvSpPr>
            <a:spLocks noGrp="1"/>
          </p:cNvSpPr>
          <p:nvPr>
            <p:ph idx="1"/>
          </p:nvPr>
        </p:nvSpPr>
        <p:spPr>
          <a:xfrm>
            <a:off x="1024128" y="2286000"/>
            <a:ext cx="9720071" cy="1333500"/>
          </a:xfrm>
          <a:solidFill>
            <a:schemeClr val="accent2">
              <a:lumMod val="40000"/>
              <a:lumOff val="60000"/>
            </a:schemeClr>
          </a:solidFill>
          <a:ln>
            <a:solidFill>
              <a:schemeClr val="accent2">
                <a:lumMod val="40000"/>
                <a:lumOff val="60000"/>
              </a:schemeClr>
            </a:solidFill>
          </a:ln>
        </p:spPr>
        <p:txBody>
          <a:bodyPr>
            <a:noAutofit/>
          </a:bodyPr>
          <a:lstStyle/>
          <a:p>
            <a:pPr algn="ctr"/>
            <a:r>
              <a:rPr lang="en-US" sz="2000" b="1" i="0" u="none" strike="noStrike" baseline="0" dirty="0">
                <a:latin typeface="Cambria" panose="02040503050406030204" pitchFamily="18" charset="0"/>
                <a:ea typeface="Cambria" panose="02040503050406030204" pitchFamily="18" charset="0"/>
              </a:rPr>
              <a:t>“Among adults with overweight or obesity (without diabetes), once weekly</a:t>
            </a:r>
            <a:r>
              <a:rPr lang="en-US" sz="2000" b="1" dirty="0">
                <a:latin typeface="Cambria" panose="02040503050406030204" pitchFamily="18" charset="0"/>
                <a:ea typeface="Cambria" panose="02040503050406030204" pitchFamily="18" charset="0"/>
              </a:rPr>
              <a:t> </a:t>
            </a:r>
            <a:r>
              <a:rPr lang="en-CA" sz="2000" b="1" i="0" u="none" strike="noStrike" baseline="0" dirty="0">
                <a:latin typeface="Cambria" panose="02040503050406030204" pitchFamily="18" charset="0"/>
                <a:ea typeface="Cambria" panose="02040503050406030204" pitchFamily="18" charset="0"/>
              </a:rPr>
              <a:t>subcutaneous </a:t>
            </a:r>
            <a:r>
              <a:rPr lang="en-CA" sz="2000" b="1" i="0" u="none" strike="noStrike" baseline="0" dirty="0" err="1">
                <a:latin typeface="Cambria" panose="02040503050406030204" pitchFamily="18" charset="0"/>
                <a:ea typeface="Cambria" panose="02040503050406030204" pitchFamily="18" charset="0"/>
              </a:rPr>
              <a:t>semaglutide</a:t>
            </a:r>
            <a:r>
              <a:rPr lang="en-CA" sz="2000" b="1" i="0" u="none" strike="noStrike" baseline="0" dirty="0">
                <a:latin typeface="Cambria" panose="02040503050406030204" pitchFamily="18" charset="0"/>
                <a:ea typeface="Cambria" panose="02040503050406030204" pitchFamily="18" charset="0"/>
              </a:rPr>
              <a:t> plus lifestyle </a:t>
            </a:r>
            <a:r>
              <a:rPr lang="en-US" sz="2000" b="1" i="0" u="none" strike="noStrike" baseline="0" dirty="0">
                <a:latin typeface="Cambria" panose="02040503050406030204" pitchFamily="18" charset="0"/>
                <a:ea typeface="Cambria" panose="02040503050406030204" pitchFamily="18" charset="0"/>
              </a:rPr>
              <a:t>intervention was associated with substantial, sustained, clinically relevant mean weight loss of 14.9%, with 86% of participants attaining at </a:t>
            </a:r>
            <a:r>
              <a:rPr lang="en-CA" sz="2000" b="1" i="0" u="none" strike="noStrike" baseline="0" dirty="0">
                <a:latin typeface="Cambria" panose="02040503050406030204" pitchFamily="18" charset="0"/>
                <a:ea typeface="Cambria" panose="02040503050406030204" pitchFamily="18" charset="0"/>
              </a:rPr>
              <a:t>least 5% weight loss.”</a:t>
            </a:r>
            <a:endParaRPr lang="en-CA" sz="2000" b="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671D8978-D2C4-3E2E-D1BA-22593271A9F6}"/>
              </a:ext>
            </a:extLst>
          </p:cNvPr>
          <p:cNvSpPr txBox="1"/>
          <p:nvPr/>
        </p:nvSpPr>
        <p:spPr>
          <a:xfrm>
            <a:off x="10970896" y="6611779"/>
            <a:ext cx="1239442" cy="246221"/>
          </a:xfrm>
          <a:prstGeom prst="rect">
            <a:avLst/>
          </a:prstGeom>
          <a:noFill/>
        </p:spPr>
        <p:txBody>
          <a:bodyPr wrap="none" rtlCol="0">
            <a:spAutoFit/>
          </a:bodyPr>
          <a:lstStyle/>
          <a:p>
            <a:r>
              <a:rPr lang="en-CA" sz="1000" dirty="0">
                <a:latin typeface="Cambria" panose="02040503050406030204" pitchFamily="18" charset="0"/>
                <a:ea typeface="Cambria" panose="02040503050406030204" pitchFamily="18" charset="0"/>
              </a:rPr>
              <a:t>Wilding et al., 2021</a:t>
            </a:r>
          </a:p>
        </p:txBody>
      </p:sp>
    </p:spTree>
    <p:extLst>
      <p:ext uri="{BB962C8B-B14F-4D97-AF65-F5344CB8AC3E}">
        <p14:creationId xmlns:p14="http://schemas.microsoft.com/office/powerpoint/2010/main" val="2153308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872E97-4FEE-166A-6A5A-DAC142320591}"/>
              </a:ext>
            </a:extLst>
          </p:cNvPr>
          <p:cNvPicPr>
            <a:picLocks noChangeAspect="1"/>
          </p:cNvPicPr>
          <p:nvPr/>
        </p:nvPicPr>
        <p:blipFill rotWithShape="1">
          <a:blip r:embed="rId2"/>
          <a:srcRect l="19688" t="19524" r="21384" b="30238"/>
          <a:stretch/>
        </p:blipFill>
        <p:spPr>
          <a:xfrm>
            <a:off x="35083" y="522514"/>
            <a:ext cx="12121833" cy="5812971"/>
          </a:xfrm>
          <a:prstGeom prst="rect">
            <a:avLst/>
          </a:prstGeom>
        </p:spPr>
      </p:pic>
      <p:sp>
        <p:nvSpPr>
          <p:cNvPr id="2" name="TextBox 1">
            <a:extLst>
              <a:ext uri="{FF2B5EF4-FFF2-40B4-BE49-F238E27FC236}">
                <a16:creationId xmlns:a16="http://schemas.microsoft.com/office/drawing/2014/main" id="{FCD0E874-9C9C-E553-EBFE-5974028756D5}"/>
              </a:ext>
            </a:extLst>
          </p:cNvPr>
          <p:cNvSpPr txBox="1"/>
          <p:nvPr/>
        </p:nvSpPr>
        <p:spPr>
          <a:xfrm>
            <a:off x="10997442" y="6611779"/>
            <a:ext cx="1194558" cy="246221"/>
          </a:xfrm>
          <a:prstGeom prst="rect">
            <a:avLst/>
          </a:prstGeom>
          <a:noFill/>
        </p:spPr>
        <p:txBody>
          <a:bodyPr wrap="none" rtlCol="0">
            <a:spAutoFit/>
          </a:bodyPr>
          <a:lstStyle/>
          <a:p>
            <a:r>
              <a:rPr lang="en-CA" sz="1000" dirty="0" err="1">
                <a:latin typeface="Cambria" panose="02040503050406030204" pitchFamily="18" charset="0"/>
                <a:ea typeface="Cambria" panose="02040503050406030204" pitchFamily="18" charset="0"/>
              </a:rPr>
              <a:t>Sunyer</a:t>
            </a:r>
            <a:r>
              <a:rPr lang="en-CA" sz="1000" dirty="0">
                <a:latin typeface="Cambria" panose="02040503050406030204" pitchFamily="18" charset="0"/>
                <a:ea typeface="Cambria" panose="02040503050406030204" pitchFamily="18" charset="0"/>
              </a:rPr>
              <a:t> et al., 2015</a:t>
            </a:r>
          </a:p>
        </p:txBody>
      </p:sp>
    </p:spTree>
    <p:extLst>
      <p:ext uri="{BB962C8B-B14F-4D97-AF65-F5344CB8AC3E}">
        <p14:creationId xmlns:p14="http://schemas.microsoft.com/office/powerpoint/2010/main" val="893694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0EA-6FC9-6493-8805-EB7109695ACE}"/>
              </a:ext>
            </a:extLst>
          </p:cNvPr>
          <p:cNvSpPr>
            <a:spLocks noGrp="1"/>
          </p:cNvSpPr>
          <p:nvPr>
            <p:ph type="title"/>
          </p:nvPr>
        </p:nvSpPr>
        <p:spPr/>
        <p:txBody>
          <a:bodyPr/>
          <a:lstStyle/>
          <a:p>
            <a:r>
              <a:rPr lang="en-CA" b="1" dirty="0"/>
              <a:t>LIRAGLUTIDE</a:t>
            </a:r>
          </a:p>
        </p:txBody>
      </p:sp>
      <p:sp>
        <p:nvSpPr>
          <p:cNvPr id="3" name="Content Placeholder 2">
            <a:extLst>
              <a:ext uri="{FF2B5EF4-FFF2-40B4-BE49-F238E27FC236}">
                <a16:creationId xmlns:a16="http://schemas.microsoft.com/office/drawing/2014/main" id="{25512C1D-F573-CF81-646B-147A77E3AF2E}"/>
              </a:ext>
            </a:extLst>
          </p:cNvPr>
          <p:cNvSpPr>
            <a:spLocks noGrp="1"/>
          </p:cNvSpPr>
          <p:nvPr>
            <p:ph idx="1"/>
          </p:nvPr>
        </p:nvSpPr>
        <p:spPr/>
        <p:txBody>
          <a:bodyPr>
            <a:normAutofit/>
          </a:bodyPr>
          <a:lstStyle/>
          <a:p>
            <a:pPr>
              <a:buFont typeface="Arial" panose="020B0604020202020204" pitchFamily="34" charset="0"/>
              <a:buChar char="•"/>
            </a:pPr>
            <a:r>
              <a:rPr lang="en-US" sz="1800" dirty="0">
                <a:latin typeface="Cambria" panose="02040503050406030204" pitchFamily="18" charset="0"/>
                <a:ea typeface="Cambria" panose="02040503050406030204" pitchFamily="18" charset="0"/>
              </a:rPr>
              <a:t> Mean change in body weight was </a:t>
            </a:r>
            <a:r>
              <a:rPr lang="en-US" sz="1800" b="0" i="0" u="none" strike="noStrike" baseline="0" dirty="0">
                <a:latin typeface="Cambria" panose="02040503050406030204" pitchFamily="18" charset="0"/>
                <a:ea typeface="Cambria" panose="02040503050406030204" pitchFamily="18" charset="0"/>
              </a:rPr>
              <a:t>8.4±7.3 kg (liraglutide) and 2.8±6.5 kg (placebo) </a:t>
            </a:r>
          </a:p>
          <a:p>
            <a:pPr lvl="1">
              <a:buFont typeface="Arial" panose="020B0604020202020204" pitchFamily="34" charset="0"/>
              <a:buChar char="•"/>
            </a:pPr>
            <a:r>
              <a:rPr lang="en-US" b="0" i="0" u="none" strike="noStrike" baseline="0" dirty="0">
                <a:latin typeface="Cambria" panose="02040503050406030204" pitchFamily="18" charset="0"/>
                <a:ea typeface="Cambria" panose="02040503050406030204" pitchFamily="18" charset="0"/>
              </a:rPr>
              <a:t>Difference = −5.6 kg</a:t>
            </a:r>
          </a:p>
          <a:p>
            <a:pPr>
              <a:buFont typeface="Arial" panose="020B0604020202020204" pitchFamily="34" charset="0"/>
              <a:buChar char="•"/>
            </a:pPr>
            <a:r>
              <a:rPr lang="en-US" sz="1800" b="0" i="0" u="none" strike="noStrike" baseline="0" dirty="0">
                <a:latin typeface="Cambria" panose="02040503050406030204" pitchFamily="18" charset="0"/>
                <a:ea typeface="Cambria" panose="02040503050406030204" pitchFamily="18" charset="0"/>
              </a:rPr>
              <a:t> 63.2% (liraglutide) and 27.1% </a:t>
            </a:r>
            <a:r>
              <a:rPr lang="en-US" sz="1800" dirty="0">
                <a:latin typeface="Cambria" panose="02040503050406030204" pitchFamily="18" charset="0"/>
                <a:ea typeface="Cambria" panose="02040503050406030204" pitchFamily="18" charset="0"/>
              </a:rPr>
              <a:t>(</a:t>
            </a:r>
            <a:r>
              <a:rPr lang="en-US" sz="1800" b="0" i="0" u="none" strike="noStrike" baseline="0" dirty="0">
                <a:latin typeface="Cambria" panose="02040503050406030204" pitchFamily="18" charset="0"/>
                <a:ea typeface="Cambria" panose="02040503050406030204" pitchFamily="18" charset="0"/>
              </a:rPr>
              <a:t>placebo) lost at least 5% of their body weight</a:t>
            </a:r>
          </a:p>
          <a:p>
            <a:pPr>
              <a:buFont typeface="Arial" panose="020B0604020202020204" pitchFamily="34" charset="0"/>
              <a:buChar char="•"/>
            </a:pPr>
            <a:r>
              <a:rPr lang="en-US" sz="1800" dirty="0">
                <a:latin typeface="Cambria" panose="02040503050406030204" pitchFamily="18" charset="0"/>
                <a:ea typeface="Cambria" panose="02040503050406030204" pitchFamily="18" charset="0"/>
              </a:rPr>
              <a:t> </a:t>
            </a:r>
            <a:r>
              <a:rPr lang="en-US" sz="1800" b="0" i="0" u="none" strike="noStrike" baseline="0" dirty="0">
                <a:latin typeface="Cambria" panose="02040503050406030204" pitchFamily="18" charset="0"/>
                <a:ea typeface="Cambria" panose="02040503050406030204" pitchFamily="18" charset="0"/>
              </a:rPr>
              <a:t>33.1% (liraglutide) and 10.6% (placebo) lost more than 10% of their body weight</a:t>
            </a:r>
          </a:p>
          <a:p>
            <a:pPr>
              <a:buFont typeface="Arial" panose="020B0604020202020204" pitchFamily="34" charset="0"/>
              <a:buChar char="•"/>
            </a:pPr>
            <a:r>
              <a:rPr lang="en-US" sz="1800" dirty="0">
                <a:latin typeface="Cambria" panose="02040503050406030204" pitchFamily="18" charset="0"/>
                <a:ea typeface="Cambria" panose="02040503050406030204" pitchFamily="18" charset="0"/>
              </a:rPr>
              <a:t> M</a:t>
            </a:r>
            <a:r>
              <a:rPr lang="en-US" sz="1800" b="0" i="0" u="none" strike="noStrike" baseline="0" dirty="0">
                <a:latin typeface="Cambria" panose="02040503050406030204" pitchFamily="18" charset="0"/>
                <a:ea typeface="Cambria" panose="02040503050406030204" pitchFamily="18" charset="0"/>
              </a:rPr>
              <a:t>ild or moderate nausea and diarrhea were the most common adverse events with liraglutide</a:t>
            </a:r>
          </a:p>
          <a:p>
            <a:pPr lvl="1">
              <a:buFont typeface="Arial" panose="020B0604020202020204" pitchFamily="34" charset="0"/>
              <a:buChar char="•"/>
            </a:pPr>
            <a:r>
              <a:rPr lang="en-US" b="0" i="0" u="none" strike="noStrike" baseline="0" dirty="0">
                <a:latin typeface="Cambria" panose="02040503050406030204" pitchFamily="18" charset="0"/>
                <a:ea typeface="Cambria" panose="02040503050406030204" pitchFamily="18" charset="0"/>
              </a:rPr>
              <a:t>Serious events occurred in 6.2% (liraglutide) and 5.0% (placebo)</a:t>
            </a:r>
            <a:endParaRPr lang="en-CA"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EAFE33FC-65C5-A8CA-05FF-7DF3DD826872}"/>
              </a:ext>
            </a:extLst>
          </p:cNvPr>
          <p:cNvSpPr txBox="1"/>
          <p:nvPr/>
        </p:nvSpPr>
        <p:spPr>
          <a:xfrm>
            <a:off x="10997442" y="6611779"/>
            <a:ext cx="1194558" cy="246221"/>
          </a:xfrm>
          <a:prstGeom prst="rect">
            <a:avLst/>
          </a:prstGeom>
          <a:noFill/>
        </p:spPr>
        <p:txBody>
          <a:bodyPr wrap="none" rtlCol="0">
            <a:spAutoFit/>
          </a:bodyPr>
          <a:lstStyle/>
          <a:p>
            <a:r>
              <a:rPr lang="en-CA" sz="1000" dirty="0" err="1">
                <a:latin typeface="Cambria" panose="02040503050406030204" pitchFamily="18" charset="0"/>
                <a:ea typeface="Cambria" panose="02040503050406030204" pitchFamily="18" charset="0"/>
              </a:rPr>
              <a:t>Sunyer</a:t>
            </a:r>
            <a:r>
              <a:rPr lang="en-CA" sz="1000" dirty="0">
                <a:latin typeface="Cambria" panose="02040503050406030204" pitchFamily="18" charset="0"/>
                <a:ea typeface="Cambria" panose="02040503050406030204" pitchFamily="18" charset="0"/>
              </a:rPr>
              <a:t> et al., 2015</a:t>
            </a:r>
          </a:p>
        </p:txBody>
      </p:sp>
    </p:spTree>
    <p:extLst>
      <p:ext uri="{BB962C8B-B14F-4D97-AF65-F5344CB8AC3E}">
        <p14:creationId xmlns:p14="http://schemas.microsoft.com/office/powerpoint/2010/main" val="1214490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65B98-6075-2C43-1761-E235B3C4FB8C}"/>
              </a:ext>
            </a:extLst>
          </p:cNvPr>
          <p:cNvSpPr>
            <a:spLocks noGrp="1"/>
          </p:cNvSpPr>
          <p:nvPr>
            <p:ph type="title"/>
          </p:nvPr>
        </p:nvSpPr>
        <p:spPr/>
        <p:txBody>
          <a:bodyPr/>
          <a:lstStyle/>
          <a:p>
            <a:r>
              <a:rPr lang="en-CA" b="1" dirty="0"/>
              <a:t>Objectives</a:t>
            </a:r>
          </a:p>
        </p:txBody>
      </p:sp>
      <p:sp>
        <p:nvSpPr>
          <p:cNvPr id="3" name="Content Placeholder 2">
            <a:extLst>
              <a:ext uri="{FF2B5EF4-FFF2-40B4-BE49-F238E27FC236}">
                <a16:creationId xmlns:a16="http://schemas.microsoft.com/office/drawing/2014/main" id="{9CB6367E-76E7-447E-237A-5B62067A1906}"/>
              </a:ext>
            </a:extLst>
          </p:cNvPr>
          <p:cNvSpPr>
            <a:spLocks noGrp="1"/>
          </p:cNvSpPr>
          <p:nvPr>
            <p:ph idx="1"/>
          </p:nvPr>
        </p:nvSpPr>
        <p:spPr/>
        <p:txBody>
          <a:bodyPr>
            <a:normAutofit/>
          </a:bodyPr>
          <a:lstStyle/>
          <a:p>
            <a:pPr marL="342900" indent="-342900">
              <a:buFont typeface="+mj-lt"/>
              <a:buAutoNum type="arabicPeriod"/>
            </a:pPr>
            <a:r>
              <a:rPr lang="en-CA" sz="1800" dirty="0">
                <a:latin typeface="Cambria" panose="02040503050406030204" pitchFamily="18" charset="0"/>
                <a:ea typeface="Cambria" panose="02040503050406030204" pitchFamily="18" charset="0"/>
              </a:rPr>
              <a:t>Describe obesity in Canada</a:t>
            </a:r>
          </a:p>
          <a:p>
            <a:pPr marL="342900" indent="-342900">
              <a:buFont typeface="+mj-lt"/>
              <a:buAutoNum type="arabicPeriod"/>
            </a:pPr>
            <a:r>
              <a:rPr lang="en-CA" sz="1800" dirty="0">
                <a:latin typeface="Cambria" panose="02040503050406030204" pitchFamily="18" charset="0"/>
                <a:ea typeface="Cambria" panose="02040503050406030204" pitchFamily="18" charset="0"/>
              </a:rPr>
              <a:t>Discuss mechanism of action, indications, contraindications, efficacy, duration of therapy, and limitations of GLP-1 receptor agonists </a:t>
            </a:r>
          </a:p>
          <a:p>
            <a:pPr marL="342900" indent="-342900">
              <a:buFont typeface="+mj-lt"/>
              <a:buAutoNum type="arabicPeriod"/>
            </a:pPr>
            <a:r>
              <a:rPr lang="en-CA" sz="1800" dirty="0">
                <a:latin typeface="Cambria" panose="02040503050406030204" pitchFamily="18" charset="0"/>
                <a:ea typeface="Cambria" panose="02040503050406030204" pitchFamily="18" charset="0"/>
              </a:rPr>
              <a:t>Discover a new class of medications GLP-1/GIP agonists </a:t>
            </a:r>
          </a:p>
          <a:p>
            <a:pPr marL="342900" indent="-342900">
              <a:buFont typeface="+mj-lt"/>
              <a:buAutoNum type="arabicPeriod"/>
            </a:pPr>
            <a:r>
              <a:rPr lang="en-CA" sz="1800" dirty="0">
                <a:latin typeface="Cambria" panose="02040503050406030204" pitchFamily="18" charset="0"/>
                <a:ea typeface="Cambria" panose="02040503050406030204" pitchFamily="18" charset="0"/>
              </a:rPr>
              <a:t>Compare GLP-1 receptor agonists and GLP-1/GIP agonists</a:t>
            </a:r>
          </a:p>
          <a:p>
            <a:pPr marL="342900" indent="-342900">
              <a:buFont typeface="+mj-lt"/>
              <a:buAutoNum type="arabicPeriod"/>
            </a:pPr>
            <a:r>
              <a:rPr lang="en-CA" sz="1800" dirty="0">
                <a:latin typeface="Cambria" panose="02040503050406030204" pitchFamily="18" charset="0"/>
                <a:ea typeface="Cambria" panose="02040503050406030204" pitchFamily="18" charset="0"/>
              </a:rPr>
              <a:t>Review relevant literature on GLP-1 receptor agonists and GLP-1/GIP agonists</a:t>
            </a:r>
          </a:p>
          <a:p>
            <a:pPr marL="342900" indent="-342900">
              <a:buFont typeface="+mj-lt"/>
              <a:buAutoNum type="arabicPeriod"/>
            </a:pPr>
            <a:r>
              <a:rPr lang="en-CA" sz="1800" dirty="0">
                <a:latin typeface="Cambria" panose="02040503050406030204" pitchFamily="18" charset="0"/>
                <a:ea typeface="Cambria" panose="02040503050406030204" pitchFamily="18" charset="0"/>
              </a:rPr>
              <a:t>Develop a monitoring plan for GLP-1 receptor agonists for weight loss</a:t>
            </a:r>
          </a:p>
          <a:p>
            <a:pPr marL="342900" indent="-342900">
              <a:buFont typeface="+mj-lt"/>
              <a:buAutoNum type="arabicPeriod"/>
            </a:pPr>
            <a:r>
              <a:rPr lang="en-CA" sz="1800" dirty="0">
                <a:latin typeface="Cambria" panose="02040503050406030204" pitchFamily="18" charset="0"/>
                <a:ea typeface="Cambria" panose="02040503050406030204" pitchFamily="18" charset="0"/>
              </a:rPr>
              <a:t>Provide clinical pearls for pharmacy professionals on GLP-1 receptor agonists and GLP-1/GIP agonists in practice</a:t>
            </a:r>
          </a:p>
        </p:txBody>
      </p:sp>
    </p:spTree>
    <p:extLst>
      <p:ext uri="{BB962C8B-B14F-4D97-AF65-F5344CB8AC3E}">
        <p14:creationId xmlns:p14="http://schemas.microsoft.com/office/powerpoint/2010/main" val="593417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463C11-1D4A-0C2D-A333-4242725EF014}"/>
              </a:ext>
            </a:extLst>
          </p:cNvPr>
          <p:cNvPicPr>
            <a:picLocks noChangeAspect="1"/>
          </p:cNvPicPr>
          <p:nvPr/>
        </p:nvPicPr>
        <p:blipFill rotWithShape="1">
          <a:blip r:embed="rId3"/>
          <a:srcRect l="45947" t="19113" r="29263" b="7229"/>
          <a:stretch/>
        </p:blipFill>
        <p:spPr>
          <a:xfrm>
            <a:off x="4064443" y="33474"/>
            <a:ext cx="4063114" cy="6791052"/>
          </a:xfrm>
          <a:prstGeom prst="rect">
            <a:avLst/>
          </a:prstGeom>
        </p:spPr>
      </p:pic>
      <p:sp>
        <p:nvSpPr>
          <p:cNvPr id="4" name="TextBox 3">
            <a:extLst>
              <a:ext uri="{FF2B5EF4-FFF2-40B4-BE49-F238E27FC236}">
                <a16:creationId xmlns:a16="http://schemas.microsoft.com/office/drawing/2014/main" id="{796490B6-A147-810B-5DE2-24C6700BFE57}"/>
              </a:ext>
            </a:extLst>
          </p:cNvPr>
          <p:cNvSpPr txBox="1"/>
          <p:nvPr/>
        </p:nvSpPr>
        <p:spPr>
          <a:xfrm>
            <a:off x="10997442" y="6611779"/>
            <a:ext cx="1194558" cy="246221"/>
          </a:xfrm>
          <a:prstGeom prst="rect">
            <a:avLst/>
          </a:prstGeom>
          <a:noFill/>
        </p:spPr>
        <p:txBody>
          <a:bodyPr wrap="none" rtlCol="0">
            <a:spAutoFit/>
          </a:bodyPr>
          <a:lstStyle/>
          <a:p>
            <a:r>
              <a:rPr lang="en-CA" sz="1000" dirty="0" err="1">
                <a:latin typeface="Cambria" panose="02040503050406030204" pitchFamily="18" charset="0"/>
                <a:ea typeface="Cambria" panose="02040503050406030204" pitchFamily="18" charset="0"/>
              </a:rPr>
              <a:t>Sunyer</a:t>
            </a:r>
            <a:r>
              <a:rPr lang="en-CA" sz="1000" dirty="0">
                <a:latin typeface="Cambria" panose="02040503050406030204" pitchFamily="18" charset="0"/>
                <a:ea typeface="Cambria" panose="02040503050406030204" pitchFamily="18" charset="0"/>
              </a:rPr>
              <a:t> et al., 2015</a:t>
            </a:r>
          </a:p>
        </p:txBody>
      </p:sp>
    </p:spTree>
    <p:extLst>
      <p:ext uri="{BB962C8B-B14F-4D97-AF65-F5344CB8AC3E}">
        <p14:creationId xmlns:p14="http://schemas.microsoft.com/office/powerpoint/2010/main" val="1706797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C1FE-0EF0-D370-EF8B-755A3CA9A0DA}"/>
              </a:ext>
            </a:extLst>
          </p:cNvPr>
          <p:cNvSpPr>
            <a:spLocks noGrp="1"/>
          </p:cNvSpPr>
          <p:nvPr>
            <p:ph type="title"/>
          </p:nvPr>
        </p:nvSpPr>
        <p:spPr/>
        <p:txBody>
          <a:bodyPr/>
          <a:lstStyle/>
          <a:p>
            <a:r>
              <a:rPr lang="en-CA" b="1" dirty="0"/>
              <a:t>Bottom Line</a:t>
            </a:r>
          </a:p>
        </p:txBody>
      </p:sp>
      <p:sp>
        <p:nvSpPr>
          <p:cNvPr id="3" name="Content Placeholder 2">
            <a:extLst>
              <a:ext uri="{FF2B5EF4-FFF2-40B4-BE49-F238E27FC236}">
                <a16:creationId xmlns:a16="http://schemas.microsoft.com/office/drawing/2014/main" id="{C9C90FD3-AA08-6B4F-4056-F04C9E38C086}"/>
              </a:ext>
            </a:extLst>
          </p:cNvPr>
          <p:cNvSpPr>
            <a:spLocks noGrp="1"/>
          </p:cNvSpPr>
          <p:nvPr>
            <p:ph idx="1"/>
          </p:nvPr>
        </p:nvSpPr>
        <p:spPr>
          <a:xfrm>
            <a:off x="1024128" y="2285999"/>
            <a:ext cx="10208554" cy="1265723"/>
          </a:xfrm>
          <a:solidFill>
            <a:schemeClr val="accent2">
              <a:lumMod val="40000"/>
              <a:lumOff val="60000"/>
            </a:schemeClr>
          </a:solidFill>
          <a:ln>
            <a:solidFill>
              <a:schemeClr val="accent2">
                <a:lumMod val="40000"/>
                <a:lumOff val="60000"/>
              </a:schemeClr>
            </a:solidFill>
          </a:ln>
        </p:spPr>
        <p:txBody>
          <a:bodyPr>
            <a:noAutofit/>
          </a:bodyPr>
          <a:lstStyle/>
          <a:p>
            <a:pPr algn="ctr"/>
            <a:r>
              <a:rPr lang="en-US" sz="2000" b="1" i="0" u="none" strike="noStrike" baseline="0" dirty="0">
                <a:latin typeface="Cambria" panose="02040503050406030204" pitchFamily="18" charset="0"/>
                <a:ea typeface="Cambria" panose="02040503050406030204" pitchFamily="18" charset="0"/>
              </a:rPr>
              <a:t>“3.0 mg of once-daily subcutaneous liraglutide, as an adjunct to diet and exercise, was associated with clinically meaningful weight loss in overweight or obese patients, with concurrent reductions in glycemic variables and multiple cardiometabolic risk factors, as well as improvements in health-related quality of life.”</a:t>
            </a:r>
            <a:endParaRPr lang="en-CA" sz="20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A3AA95F2-3EFD-0355-59CA-3408A81404F7}"/>
              </a:ext>
            </a:extLst>
          </p:cNvPr>
          <p:cNvSpPr txBox="1"/>
          <p:nvPr/>
        </p:nvSpPr>
        <p:spPr>
          <a:xfrm>
            <a:off x="10997442" y="6611779"/>
            <a:ext cx="1194558" cy="246221"/>
          </a:xfrm>
          <a:prstGeom prst="rect">
            <a:avLst/>
          </a:prstGeom>
          <a:noFill/>
        </p:spPr>
        <p:txBody>
          <a:bodyPr wrap="none" rtlCol="0">
            <a:spAutoFit/>
          </a:bodyPr>
          <a:lstStyle/>
          <a:p>
            <a:r>
              <a:rPr lang="en-CA" sz="1000" dirty="0" err="1">
                <a:latin typeface="Cambria" panose="02040503050406030204" pitchFamily="18" charset="0"/>
                <a:ea typeface="Cambria" panose="02040503050406030204" pitchFamily="18" charset="0"/>
              </a:rPr>
              <a:t>Sunyer</a:t>
            </a:r>
            <a:r>
              <a:rPr lang="en-CA" sz="1000" dirty="0">
                <a:latin typeface="Cambria" panose="02040503050406030204" pitchFamily="18" charset="0"/>
                <a:ea typeface="Cambria" panose="02040503050406030204" pitchFamily="18" charset="0"/>
              </a:rPr>
              <a:t> et al., 2015</a:t>
            </a:r>
          </a:p>
        </p:txBody>
      </p:sp>
    </p:spTree>
    <p:extLst>
      <p:ext uri="{BB962C8B-B14F-4D97-AF65-F5344CB8AC3E}">
        <p14:creationId xmlns:p14="http://schemas.microsoft.com/office/powerpoint/2010/main" val="1382952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44B8E2-53D6-C0F8-5D1D-7D120940248F}"/>
              </a:ext>
            </a:extLst>
          </p:cNvPr>
          <p:cNvPicPr>
            <a:picLocks noChangeAspect="1"/>
          </p:cNvPicPr>
          <p:nvPr/>
        </p:nvPicPr>
        <p:blipFill rotWithShape="1">
          <a:blip r:embed="rId2"/>
          <a:srcRect l="18542" t="20371" r="20417" b="42592"/>
          <a:stretch/>
        </p:blipFill>
        <p:spPr>
          <a:xfrm>
            <a:off x="-1" y="1348454"/>
            <a:ext cx="12192001" cy="4161092"/>
          </a:xfrm>
          <a:prstGeom prst="rect">
            <a:avLst/>
          </a:prstGeom>
        </p:spPr>
      </p:pic>
      <p:sp>
        <p:nvSpPr>
          <p:cNvPr id="2" name="TextBox 1">
            <a:extLst>
              <a:ext uri="{FF2B5EF4-FFF2-40B4-BE49-F238E27FC236}">
                <a16:creationId xmlns:a16="http://schemas.microsoft.com/office/drawing/2014/main" id="{0C9AC0EA-1B71-7ACC-AFB6-D9FD2BF71779}"/>
              </a:ext>
            </a:extLst>
          </p:cNvPr>
          <p:cNvSpPr txBox="1"/>
          <p:nvPr/>
        </p:nvSpPr>
        <p:spPr>
          <a:xfrm>
            <a:off x="10987824" y="6611779"/>
            <a:ext cx="1204176" cy="246221"/>
          </a:xfrm>
          <a:prstGeom prst="rect">
            <a:avLst/>
          </a:prstGeom>
          <a:noFill/>
        </p:spPr>
        <p:txBody>
          <a:bodyPr wrap="none" rtlCol="0">
            <a:spAutoFit/>
          </a:bodyPr>
          <a:lstStyle/>
          <a:p>
            <a:r>
              <a:rPr lang="en-CA" sz="1000" dirty="0" err="1">
                <a:latin typeface="Cambria" panose="02040503050406030204" pitchFamily="18" charset="0"/>
                <a:ea typeface="Cambria" panose="02040503050406030204" pitchFamily="18" charset="0"/>
              </a:rPr>
              <a:t>Rubino</a:t>
            </a:r>
            <a:r>
              <a:rPr lang="en-CA" sz="1000" dirty="0">
                <a:latin typeface="Cambria" panose="02040503050406030204" pitchFamily="18" charset="0"/>
                <a:ea typeface="Cambria" panose="02040503050406030204" pitchFamily="18" charset="0"/>
              </a:rPr>
              <a:t> et al., 2022</a:t>
            </a:r>
          </a:p>
        </p:txBody>
      </p:sp>
    </p:spTree>
    <p:extLst>
      <p:ext uri="{BB962C8B-B14F-4D97-AF65-F5344CB8AC3E}">
        <p14:creationId xmlns:p14="http://schemas.microsoft.com/office/powerpoint/2010/main" val="2333317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87BED-951B-4C74-58D6-17320D4FCE63}"/>
              </a:ext>
            </a:extLst>
          </p:cNvPr>
          <p:cNvSpPr>
            <a:spLocks noGrp="1"/>
          </p:cNvSpPr>
          <p:nvPr>
            <p:ph type="title"/>
          </p:nvPr>
        </p:nvSpPr>
        <p:spPr/>
        <p:txBody>
          <a:bodyPr/>
          <a:lstStyle/>
          <a:p>
            <a:r>
              <a:rPr lang="en-CA" b="1" dirty="0" err="1"/>
              <a:t>Semaglutide</a:t>
            </a:r>
            <a:r>
              <a:rPr lang="en-CA" b="1" dirty="0"/>
              <a:t> vs. liraglutide</a:t>
            </a:r>
          </a:p>
        </p:txBody>
      </p:sp>
      <p:sp>
        <p:nvSpPr>
          <p:cNvPr id="3" name="Content Placeholder 2">
            <a:extLst>
              <a:ext uri="{FF2B5EF4-FFF2-40B4-BE49-F238E27FC236}">
                <a16:creationId xmlns:a16="http://schemas.microsoft.com/office/drawing/2014/main" id="{6BD66290-D558-F1E9-DDC9-1175BCC56DFA}"/>
              </a:ext>
            </a:extLst>
          </p:cNvPr>
          <p:cNvSpPr>
            <a:spLocks noGrp="1"/>
          </p:cNvSpPr>
          <p:nvPr>
            <p:ph idx="1"/>
          </p:nvPr>
        </p:nvSpPr>
        <p:spPr/>
        <p:txBody>
          <a:bodyPr>
            <a:normAutofit/>
          </a:bodyPr>
          <a:lstStyle/>
          <a:p>
            <a:pPr>
              <a:buFont typeface="Arial" panose="020B0604020202020204" pitchFamily="34" charset="0"/>
              <a:buChar char="•"/>
            </a:pPr>
            <a:r>
              <a:rPr lang="en-US" sz="1800" dirty="0">
                <a:latin typeface="Cambria" panose="02040503050406030204" pitchFamily="18" charset="0"/>
                <a:ea typeface="Cambria" panose="02040503050406030204" pitchFamily="18" charset="0"/>
              </a:rPr>
              <a:t> Mean weight change was –15.8% (</a:t>
            </a:r>
            <a:r>
              <a:rPr lang="en-US" sz="1800" dirty="0" err="1">
                <a:latin typeface="Cambria" panose="02040503050406030204" pitchFamily="18" charset="0"/>
                <a:ea typeface="Cambria" panose="02040503050406030204" pitchFamily="18" charset="0"/>
              </a:rPr>
              <a:t>semaglutide</a:t>
            </a:r>
            <a:r>
              <a:rPr lang="en-US" sz="1800" dirty="0">
                <a:latin typeface="Cambria" panose="02040503050406030204" pitchFamily="18" charset="0"/>
                <a:ea typeface="Cambria" panose="02040503050406030204" pitchFamily="18" charset="0"/>
              </a:rPr>
              <a:t>) and –6.4% (liraglutide)</a:t>
            </a:r>
          </a:p>
          <a:p>
            <a:pPr lvl="1">
              <a:buFont typeface="Arial" panose="020B0604020202020204" pitchFamily="34" charset="0"/>
              <a:buChar char="•"/>
            </a:pPr>
            <a:r>
              <a:rPr lang="en-US" dirty="0">
                <a:latin typeface="Cambria" panose="02040503050406030204" pitchFamily="18" charset="0"/>
                <a:ea typeface="Cambria" panose="02040503050406030204" pitchFamily="18" charset="0"/>
              </a:rPr>
              <a:t>Difference of –9.4% weight change with pooled placebo was –1.9%</a:t>
            </a:r>
          </a:p>
          <a:p>
            <a:pPr>
              <a:buFont typeface="Arial" panose="020B0604020202020204" pitchFamily="34" charset="0"/>
              <a:buChar char="•"/>
            </a:pPr>
            <a:r>
              <a:rPr lang="en-US" sz="1800" dirty="0">
                <a:latin typeface="Cambria" panose="02040503050406030204" pitchFamily="18" charset="0"/>
                <a:ea typeface="Cambria" panose="02040503050406030204" pitchFamily="18" charset="0"/>
              </a:rPr>
              <a:t> Participants had significantly greater odds of achieving 10% or more, 15% or more, and 20% or more weight loss with </a:t>
            </a:r>
            <a:r>
              <a:rPr lang="en-US" sz="1800" dirty="0" err="1">
                <a:latin typeface="Cambria" panose="02040503050406030204" pitchFamily="18" charset="0"/>
                <a:ea typeface="Cambria" panose="02040503050406030204" pitchFamily="18" charset="0"/>
              </a:rPr>
              <a:t>semaglutide</a:t>
            </a:r>
            <a:r>
              <a:rPr lang="en-US" sz="1800" dirty="0">
                <a:latin typeface="Cambria" panose="02040503050406030204" pitchFamily="18" charset="0"/>
                <a:ea typeface="Cambria" panose="02040503050406030204" pitchFamily="18" charset="0"/>
              </a:rPr>
              <a:t> vs. liraglutide </a:t>
            </a:r>
          </a:p>
          <a:p>
            <a:pPr lvl="1">
              <a:buFont typeface="Arial" panose="020B0604020202020204" pitchFamily="34" charset="0"/>
              <a:buChar char="•"/>
            </a:pPr>
            <a:r>
              <a:rPr lang="en-US" dirty="0">
                <a:latin typeface="Cambria" panose="02040503050406030204" pitchFamily="18" charset="0"/>
                <a:ea typeface="Cambria" panose="02040503050406030204" pitchFamily="18" charset="0"/>
              </a:rPr>
              <a:t>10% or more - 70.9% of participants vs 25.6% [odds ratio = 6.3]</a:t>
            </a:r>
          </a:p>
          <a:p>
            <a:pPr lvl="1">
              <a:buFont typeface="Arial" panose="020B0604020202020204" pitchFamily="34" charset="0"/>
              <a:buChar char="•"/>
            </a:pPr>
            <a:r>
              <a:rPr lang="en-US" dirty="0">
                <a:latin typeface="Cambria" panose="02040503050406030204" pitchFamily="18" charset="0"/>
                <a:ea typeface="Cambria" panose="02040503050406030204" pitchFamily="18" charset="0"/>
              </a:rPr>
              <a:t>15%or more - 55.6% vs 12.0% [odds ratio = 7.9]</a:t>
            </a:r>
          </a:p>
          <a:p>
            <a:pPr lvl="1">
              <a:buFont typeface="Arial" panose="020B0604020202020204" pitchFamily="34" charset="0"/>
              <a:buChar char="•"/>
            </a:pPr>
            <a:r>
              <a:rPr lang="en-US" dirty="0">
                <a:latin typeface="Cambria" panose="02040503050406030204" pitchFamily="18" charset="0"/>
                <a:ea typeface="Cambria" panose="02040503050406030204" pitchFamily="18" charset="0"/>
              </a:rPr>
              <a:t>20% or more - 38.5% vs 6.0% [odds ratio = 8.2]</a:t>
            </a:r>
          </a:p>
          <a:p>
            <a:pPr>
              <a:buFont typeface="Arial" panose="020B0604020202020204" pitchFamily="34" charset="0"/>
              <a:buChar char="•"/>
            </a:pPr>
            <a:r>
              <a:rPr lang="en-US" sz="1800" dirty="0">
                <a:latin typeface="Cambria" panose="02040503050406030204" pitchFamily="18" charset="0"/>
                <a:ea typeface="Cambria" panose="02040503050406030204" pitchFamily="18" charset="0"/>
              </a:rPr>
              <a:t> Gastrointestinal adverse events were reported by 84.1% (</a:t>
            </a:r>
            <a:r>
              <a:rPr lang="en-US" sz="1800" dirty="0" err="1">
                <a:latin typeface="Cambria" panose="02040503050406030204" pitchFamily="18" charset="0"/>
                <a:ea typeface="Cambria" panose="02040503050406030204" pitchFamily="18" charset="0"/>
              </a:rPr>
              <a:t>semaglutide</a:t>
            </a:r>
            <a:r>
              <a:rPr lang="en-US" sz="1800" dirty="0">
                <a:latin typeface="Cambria" panose="02040503050406030204" pitchFamily="18" charset="0"/>
                <a:ea typeface="Cambria" panose="02040503050406030204" pitchFamily="18" charset="0"/>
              </a:rPr>
              <a:t>) and 82.7% (liraglutide)</a:t>
            </a:r>
          </a:p>
          <a:p>
            <a:pPr>
              <a:buFont typeface="Arial" panose="020B0604020202020204" pitchFamily="34" charset="0"/>
              <a:buChar char="•"/>
            </a:pPr>
            <a:r>
              <a:rPr lang="en-US" sz="1800" dirty="0">
                <a:latin typeface="Cambria" panose="02040503050406030204" pitchFamily="18" charset="0"/>
                <a:ea typeface="Cambria" panose="02040503050406030204" pitchFamily="18" charset="0"/>
              </a:rPr>
              <a:t> Proportions of participants discontinuing treatment for any reason were 13.5% (</a:t>
            </a:r>
            <a:r>
              <a:rPr lang="en-US" sz="1800" dirty="0" err="1">
                <a:latin typeface="Cambria" panose="02040503050406030204" pitchFamily="18" charset="0"/>
                <a:ea typeface="Cambria" panose="02040503050406030204" pitchFamily="18" charset="0"/>
              </a:rPr>
              <a:t>semaglutide</a:t>
            </a:r>
            <a:r>
              <a:rPr lang="en-US" sz="1800" dirty="0">
                <a:latin typeface="Cambria" panose="02040503050406030204" pitchFamily="18" charset="0"/>
                <a:ea typeface="Cambria" panose="02040503050406030204" pitchFamily="18" charset="0"/>
              </a:rPr>
              <a:t>) and 27.6% (liraglutide)</a:t>
            </a:r>
          </a:p>
          <a:p>
            <a:pPr>
              <a:buFont typeface="Arial" panose="020B0604020202020204" pitchFamily="34" charset="0"/>
              <a:buChar char="•"/>
            </a:pPr>
            <a:endParaRPr lang="en-CA" sz="18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475429A5-F995-2132-4E8D-77DAA2611896}"/>
              </a:ext>
            </a:extLst>
          </p:cNvPr>
          <p:cNvSpPr txBox="1"/>
          <p:nvPr/>
        </p:nvSpPr>
        <p:spPr>
          <a:xfrm>
            <a:off x="10987824" y="6611779"/>
            <a:ext cx="1204176" cy="246221"/>
          </a:xfrm>
          <a:prstGeom prst="rect">
            <a:avLst/>
          </a:prstGeom>
          <a:noFill/>
        </p:spPr>
        <p:txBody>
          <a:bodyPr wrap="none" rtlCol="0">
            <a:spAutoFit/>
          </a:bodyPr>
          <a:lstStyle/>
          <a:p>
            <a:r>
              <a:rPr lang="en-CA" sz="1000" dirty="0" err="1">
                <a:latin typeface="Cambria" panose="02040503050406030204" pitchFamily="18" charset="0"/>
                <a:ea typeface="Cambria" panose="02040503050406030204" pitchFamily="18" charset="0"/>
              </a:rPr>
              <a:t>Rubino</a:t>
            </a:r>
            <a:r>
              <a:rPr lang="en-CA" sz="1000" dirty="0">
                <a:latin typeface="Cambria" panose="02040503050406030204" pitchFamily="18" charset="0"/>
                <a:ea typeface="Cambria" panose="02040503050406030204" pitchFamily="18" charset="0"/>
              </a:rPr>
              <a:t> et al., 2022</a:t>
            </a:r>
          </a:p>
        </p:txBody>
      </p:sp>
    </p:spTree>
    <p:extLst>
      <p:ext uri="{BB962C8B-B14F-4D97-AF65-F5344CB8AC3E}">
        <p14:creationId xmlns:p14="http://schemas.microsoft.com/office/powerpoint/2010/main" val="4085631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7CAD93-D9B9-55CC-377D-0941609F481A}"/>
              </a:ext>
            </a:extLst>
          </p:cNvPr>
          <p:cNvPicPr>
            <a:picLocks noChangeAspect="1"/>
          </p:cNvPicPr>
          <p:nvPr/>
        </p:nvPicPr>
        <p:blipFill rotWithShape="1">
          <a:blip r:embed="rId2"/>
          <a:srcRect l="5521" t="22407" r="8125" b="8519"/>
          <a:stretch/>
        </p:blipFill>
        <p:spPr>
          <a:xfrm>
            <a:off x="13889" y="692149"/>
            <a:ext cx="12165411" cy="5473701"/>
          </a:xfrm>
          <a:prstGeom prst="rect">
            <a:avLst/>
          </a:prstGeom>
        </p:spPr>
      </p:pic>
      <p:sp>
        <p:nvSpPr>
          <p:cNvPr id="2" name="TextBox 1">
            <a:extLst>
              <a:ext uri="{FF2B5EF4-FFF2-40B4-BE49-F238E27FC236}">
                <a16:creationId xmlns:a16="http://schemas.microsoft.com/office/drawing/2014/main" id="{9EC5AB35-2AED-863E-7930-FA719CA4320A}"/>
              </a:ext>
            </a:extLst>
          </p:cNvPr>
          <p:cNvSpPr txBox="1"/>
          <p:nvPr/>
        </p:nvSpPr>
        <p:spPr>
          <a:xfrm>
            <a:off x="10987824" y="6611779"/>
            <a:ext cx="1204176" cy="246221"/>
          </a:xfrm>
          <a:prstGeom prst="rect">
            <a:avLst/>
          </a:prstGeom>
          <a:noFill/>
        </p:spPr>
        <p:txBody>
          <a:bodyPr wrap="none" rtlCol="0">
            <a:spAutoFit/>
          </a:bodyPr>
          <a:lstStyle/>
          <a:p>
            <a:r>
              <a:rPr lang="en-CA" sz="1000" dirty="0" err="1">
                <a:latin typeface="Cambria" panose="02040503050406030204" pitchFamily="18" charset="0"/>
                <a:ea typeface="Cambria" panose="02040503050406030204" pitchFamily="18" charset="0"/>
              </a:rPr>
              <a:t>Rubino</a:t>
            </a:r>
            <a:r>
              <a:rPr lang="en-CA" sz="1000" dirty="0">
                <a:latin typeface="Cambria" panose="02040503050406030204" pitchFamily="18" charset="0"/>
                <a:ea typeface="Cambria" panose="02040503050406030204" pitchFamily="18" charset="0"/>
              </a:rPr>
              <a:t> et al., 2022</a:t>
            </a:r>
          </a:p>
        </p:txBody>
      </p:sp>
    </p:spTree>
    <p:extLst>
      <p:ext uri="{BB962C8B-B14F-4D97-AF65-F5344CB8AC3E}">
        <p14:creationId xmlns:p14="http://schemas.microsoft.com/office/powerpoint/2010/main" val="3712304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63350A-4E2C-C800-06DF-CED3A1577282}"/>
              </a:ext>
            </a:extLst>
          </p:cNvPr>
          <p:cNvPicPr>
            <a:picLocks noChangeAspect="1"/>
          </p:cNvPicPr>
          <p:nvPr/>
        </p:nvPicPr>
        <p:blipFill rotWithShape="1">
          <a:blip r:embed="rId2"/>
          <a:srcRect l="17708" t="24814" r="18542" b="9814"/>
          <a:stretch/>
        </p:blipFill>
        <p:spPr>
          <a:xfrm>
            <a:off x="151105" y="0"/>
            <a:ext cx="11889790" cy="6858000"/>
          </a:xfrm>
          <a:prstGeom prst="rect">
            <a:avLst/>
          </a:prstGeom>
        </p:spPr>
      </p:pic>
      <p:sp>
        <p:nvSpPr>
          <p:cNvPr id="2" name="TextBox 1">
            <a:extLst>
              <a:ext uri="{FF2B5EF4-FFF2-40B4-BE49-F238E27FC236}">
                <a16:creationId xmlns:a16="http://schemas.microsoft.com/office/drawing/2014/main" id="{4A008F0F-E654-92E0-538B-A8B5C65F1EE7}"/>
              </a:ext>
            </a:extLst>
          </p:cNvPr>
          <p:cNvSpPr txBox="1"/>
          <p:nvPr/>
        </p:nvSpPr>
        <p:spPr>
          <a:xfrm>
            <a:off x="10987824" y="6611779"/>
            <a:ext cx="1204176" cy="246221"/>
          </a:xfrm>
          <a:prstGeom prst="rect">
            <a:avLst/>
          </a:prstGeom>
          <a:noFill/>
        </p:spPr>
        <p:txBody>
          <a:bodyPr wrap="none" rtlCol="0">
            <a:spAutoFit/>
          </a:bodyPr>
          <a:lstStyle/>
          <a:p>
            <a:r>
              <a:rPr lang="en-CA" sz="1000" dirty="0" err="1">
                <a:latin typeface="Cambria" panose="02040503050406030204" pitchFamily="18" charset="0"/>
                <a:ea typeface="Cambria" panose="02040503050406030204" pitchFamily="18" charset="0"/>
              </a:rPr>
              <a:t>Rubino</a:t>
            </a:r>
            <a:r>
              <a:rPr lang="en-CA" sz="1000" dirty="0">
                <a:latin typeface="Cambria" panose="02040503050406030204" pitchFamily="18" charset="0"/>
                <a:ea typeface="Cambria" panose="02040503050406030204" pitchFamily="18" charset="0"/>
              </a:rPr>
              <a:t> et al., 2022</a:t>
            </a:r>
          </a:p>
        </p:txBody>
      </p:sp>
    </p:spTree>
    <p:extLst>
      <p:ext uri="{BB962C8B-B14F-4D97-AF65-F5344CB8AC3E}">
        <p14:creationId xmlns:p14="http://schemas.microsoft.com/office/powerpoint/2010/main" val="1511863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C1FE-0EF0-D370-EF8B-755A3CA9A0DA}"/>
              </a:ext>
            </a:extLst>
          </p:cNvPr>
          <p:cNvSpPr>
            <a:spLocks noGrp="1"/>
          </p:cNvSpPr>
          <p:nvPr>
            <p:ph type="title"/>
          </p:nvPr>
        </p:nvSpPr>
        <p:spPr/>
        <p:txBody>
          <a:bodyPr/>
          <a:lstStyle/>
          <a:p>
            <a:r>
              <a:rPr lang="en-CA" b="1" dirty="0"/>
              <a:t>Bottom </a:t>
            </a:r>
            <a:r>
              <a:rPr lang="en-CA" b="1" dirty="0" err="1"/>
              <a:t>lINE</a:t>
            </a:r>
            <a:endParaRPr lang="en-CA" b="1" dirty="0"/>
          </a:p>
        </p:txBody>
      </p:sp>
      <p:sp>
        <p:nvSpPr>
          <p:cNvPr id="3" name="Content Placeholder 2">
            <a:extLst>
              <a:ext uri="{FF2B5EF4-FFF2-40B4-BE49-F238E27FC236}">
                <a16:creationId xmlns:a16="http://schemas.microsoft.com/office/drawing/2014/main" id="{C9C90FD3-AA08-6B4F-4056-F04C9E38C086}"/>
              </a:ext>
            </a:extLst>
          </p:cNvPr>
          <p:cNvSpPr>
            <a:spLocks noGrp="1"/>
          </p:cNvSpPr>
          <p:nvPr>
            <p:ph idx="1"/>
          </p:nvPr>
        </p:nvSpPr>
        <p:spPr>
          <a:xfrm>
            <a:off x="1024128" y="2286000"/>
            <a:ext cx="9720071" cy="1143000"/>
          </a:xfrm>
          <a:solidFill>
            <a:schemeClr val="accent2">
              <a:lumMod val="40000"/>
              <a:lumOff val="60000"/>
            </a:schemeClr>
          </a:solidFill>
          <a:ln>
            <a:solidFill>
              <a:schemeClr val="accent2">
                <a:lumMod val="40000"/>
                <a:lumOff val="60000"/>
              </a:schemeClr>
            </a:solidFill>
          </a:ln>
        </p:spPr>
        <p:txBody>
          <a:bodyPr>
            <a:noAutofit/>
          </a:bodyPr>
          <a:lstStyle/>
          <a:p>
            <a:pPr marL="0" indent="0" algn="ctr">
              <a:buNone/>
            </a:pPr>
            <a:r>
              <a:rPr lang="en-US" sz="2000" b="1" dirty="0">
                <a:latin typeface="Cambria" panose="02040503050406030204" pitchFamily="18" charset="0"/>
                <a:ea typeface="Cambria" panose="02040503050406030204" pitchFamily="18" charset="0"/>
              </a:rPr>
              <a:t>“Among adults with overweight or obesity without diabetes, once-weekly subcutaneous </a:t>
            </a:r>
            <a:r>
              <a:rPr lang="en-US" sz="2000" b="1" dirty="0" err="1">
                <a:latin typeface="Cambria" panose="02040503050406030204" pitchFamily="18" charset="0"/>
                <a:ea typeface="Cambria" panose="02040503050406030204" pitchFamily="18" charset="0"/>
              </a:rPr>
              <a:t>semaglutide</a:t>
            </a:r>
            <a:r>
              <a:rPr lang="en-US" sz="2000" b="1" dirty="0">
                <a:latin typeface="Cambria" panose="02040503050406030204" pitchFamily="18" charset="0"/>
                <a:ea typeface="Cambria" panose="02040503050406030204" pitchFamily="18" charset="0"/>
              </a:rPr>
              <a:t> compared with once-daily subcutaneous liraglutide, added to counseling for diet and physical activity, resulted in significantly greater weight loss at 68 weeks.”</a:t>
            </a:r>
            <a:endParaRPr lang="en-CA" sz="20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4FDC2E11-6E49-B2D1-2E25-32359C7533A9}"/>
              </a:ext>
            </a:extLst>
          </p:cNvPr>
          <p:cNvSpPr txBox="1"/>
          <p:nvPr/>
        </p:nvSpPr>
        <p:spPr>
          <a:xfrm>
            <a:off x="10987824" y="6611779"/>
            <a:ext cx="1204176" cy="246221"/>
          </a:xfrm>
          <a:prstGeom prst="rect">
            <a:avLst/>
          </a:prstGeom>
          <a:noFill/>
        </p:spPr>
        <p:txBody>
          <a:bodyPr wrap="none" rtlCol="0">
            <a:spAutoFit/>
          </a:bodyPr>
          <a:lstStyle/>
          <a:p>
            <a:r>
              <a:rPr lang="en-CA" sz="1000" dirty="0" err="1">
                <a:latin typeface="Cambria" panose="02040503050406030204" pitchFamily="18" charset="0"/>
                <a:ea typeface="Cambria" panose="02040503050406030204" pitchFamily="18" charset="0"/>
              </a:rPr>
              <a:t>Rubino</a:t>
            </a:r>
            <a:r>
              <a:rPr lang="en-CA" sz="1000" dirty="0">
                <a:latin typeface="Cambria" panose="02040503050406030204" pitchFamily="18" charset="0"/>
                <a:ea typeface="Cambria" panose="02040503050406030204" pitchFamily="18" charset="0"/>
              </a:rPr>
              <a:t> et al., 2022</a:t>
            </a:r>
          </a:p>
        </p:txBody>
      </p:sp>
    </p:spTree>
    <p:extLst>
      <p:ext uri="{BB962C8B-B14F-4D97-AF65-F5344CB8AC3E}">
        <p14:creationId xmlns:p14="http://schemas.microsoft.com/office/powerpoint/2010/main" val="2032586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CFBF2-754C-F143-D75E-2FA7E0A182DB}"/>
              </a:ext>
            </a:extLst>
          </p:cNvPr>
          <p:cNvPicPr>
            <a:picLocks noChangeAspect="1"/>
          </p:cNvPicPr>
          <p:nvPr/>
        </p:nvPicPr>
        <p:blipFill rotWithShape="1">
          <a:blip r:embed="rId2"/>
          <a:srcRect l="9255" t="22979" r="11117" b="20851"/>
          <a:stretch/>
        </p:blipFill>
        <p:spPr>
          <a:xfrm>
            <a:off x="0" y="1010146"/>
            <a:ext cx="12192000" cy="4837708"/>
          </a:xfrm>
          <a:prstGeom prst="rect">
            <a:avLst/>
          </a:prstGeom>
        </p:spPr>
      </p:pic>
      <p:sp>
        <p:nvSpPr>
          <p:cNvPr id="2" name="TextBox 1">
            <a:extLst>
              <a:ext uri="{FF2B5EF4-FFF2-40B4-BE49-F238E27FC236}">
                <a16:creationId xmlns:a16="http://schemas.microsoft.com/office/drawing/2014/main" id="{50AEB8C7-9D64-00B7-11EF-22A7BEF6CBD7}"/>
              </a:ext>
            </a:extLst>
          </p:cNvPr>
          <p:cNvSpPr txBox="1"/>
          <p:nvPr/>
        </p:nvSpPr>
        <p:spPr>
          <a:xfrm>
            <a:off x="10920091" y="6611779"/>
            <a:ext cx="1338828" cy="246221"/>
          </a:xfrm>
          <a:prstGeom prst="rect">
            <a:avLst/>
          </a:prstGeom>
          <a:noFill/>
        </p:spPr>
        <p:txBody>
          <a:bodyPr wrap="none" rtlCol="0">
            <a:spAutoFit/>
          </a:bodyPr>
          <a:lstStyle/>
          <a:p>
            <a:r>
              <a:rPr lang="en-CA" sz="1000" dirty="0" err="1">
                <a:latin typeface="Cambria" panose="02040503050406030204" pitchFamily="18" charset="0"/>
                <a:ea typeface="Cambria" panose="02040503050406030204" pitchFamily="18" charset="0"/>
              </a:rPr>
              <a:t>Jastreboff</a:t>
            </a:r>
            <a:r>
              <a:rPr lang="en-CA" sz="1000" dirty="0">
                <a:latin typeface="Cambria" panose="02040503050406030204" pitchFamily="18" charset="0"/>
                <a:ea typeface="Cambria" panose="02040503050406030204" pitchFamily="18" charset="0"/>
              </a:rPr>
              <a:t> et al., 2022</a:t>
            </a:r>
          </a:p>
        </p:txBody>
      </p:sp>
    </p:spTree>
    <p:extLst>
      <p:ext uri="{BB962C8B-B14F-4D97-AF65-F5344CB8AC3E}">
        <p14:creationId xmlns:p14="http://schemas.microsoft.com/office/powerpoint/2010/main" val="72557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81054-0520-0B66-B9F9-0F3E04E1622B}"/>
              </a:ext>
            </a:extLst>
          </p:cNvPr>
          <p:cNvSpPr>
            <a:spLocks noGrp="1"/>
          </p:cNvSpPr>
          <p:nvPr>
            <p:ph type="title"/>
          </p:nvPr>
        </p:nvSpPr>
        <p:spPr/>
        <p:txBody>
          <a:bodyPr/>
          <a:lstStyle/>
          <a:p>
            <a:r>
              <a:rPr lang="en-CA" b="1" dirty="0" err="1"/>
              <a:t>Tirzepatide</a:t>
            </a:r>
            <a:endParaRPr lang="en-CA" dirty="0"/>
          </a:p>
        </p:txBody>
      </p:sp>
      <p:sp>
        <p:nvSpPr>
          <p:cNvPr id="3" name="Content Placeholder 2">
            <a:extLst>
              <a:ext uri="{FF2B5EF4-FFF2-40B4-BE49-F238E27FC236}">
                <a16:creationId xmlns:a16="http://schemas.microsoft.com/office/drawing/2014/main" id="{2132305B-0390-C418-404C-A9811CC7ACBA}"/>
              </a:ext>
            </a:extLst>
          </p:cNvPr>
          <p:cNvSpPr>
            <a:spLocks noGrp="1"/>
          </p:cNvSpPr>
          <p:nvPr>
            <p:ph idx="1"/>
          </p:nvPr>
        </p:nvSpPr>
        <p:spPr/>
        <p:txBody>
          <a:bodyPr>
            <a:noAutofit/>
          </a:bodyPr>
          <a:lstStyle/>
          <a:p>
            <a:pPr algn="l">
              <a:buFont typeface="Arial" panose="020B0604020202020204" pitchFamily="34" charset="0"/>
              <a:buChar char="•"/>
            </a:pPr>
            <a:r>
              <a:rPr lang="en-US" sz="1800" b="0" i="0" u="none" strike="noStrike" baseline="0" dirty="0">
                <a:latin typeface="Cambria" panose="02040503050406030204" pitchFamily="18" charset="0"/>
                <a:ea typeface="Cambria" panose="02040503050406030204" pitchFamily="18" charset="0"/>
              </a:rPr>
              <a:t> Mean change in weight was −15.0% (5 mg </a:t>
            </a:r>
            <a:r>
              <a:rPr lang="en-US" sz="1800" b="0" i="0" u="none" strike="noStrike" baseline="0" dirty="0" err="1">
                <a:latin typeface="Cambria" panose="02040503050406030204" pitchFamily="18" charset="0"/>
                <a:ea typeface="Cambria" panose="02040503050406030204" pitchFamily="18" charset="0"/>
              </a:rPr>
              <a:t>tirzepatide</a:t>
            </a:r>
            <a:r>
              <a:rPr lang="en-US" sz="1800" b="0" i="0" u="none" strike="noStrike" baseline="0" dirty="0">
                <a:latin typeface="Cambria" panose="02040503050406030204" pitchFamily="18" charset="0"/>
                <a:ea typeface="Cambria" panose="02040503050406030204" pitchFamily="18" charset="0"/>
              </a:rPr>
              <a:t>), −19.5% </a:t>
            </a:r>
            <a:r>
              <a:rPr lang="en-US" sz="1800" dirty="0">
                <a:latin typeface="Cambria" panose="02040503050406030204" pitchFamily="18" charset="0"/>
                <a:ea typeface="Cambria" panose="02040503050406030204" pitchFamily="18" charset="0"/>
              </a:rPr>
              <a:t>(</a:t>
            </a:r>
            <a:r>
              <a:rPr lang="en-US" sz="1800" b="0" i="0" u="none" strike="noStrike" baseline="0" dirty="0">
                <a:latin typeface="Cambria" panose="02040503050406030204" pitchFamily="18" charset="0"/>
                <a:ea typeface="Cambria" panose="02040503050406030204" pitchFamily="18" charset="0"/>
              </a:rPr>
              <a:t>10 mg </a:t>
            </a:r>
            <a:r>
              <a:rPr lang="en-US" sz="1800" b="0" i="0" u="none" strike="noStrike" baseline="0" dirty="0" err="1">
                <a:latin typeface="Cambria" panose="02040503050406030204" pitchFamily="18" charset="0"/>
                <a:ea typeface="Cambria" panose="02040503050406030204" pitchFamily="18" charset="0"/>
              </a:rPr>
              <a:t>tirzepatide</a:t>
            </a:r>
            <a:r>
              <a:rPr lang="en-US" sz="1800" b="0" i="0" u="none" strike="noStrike" baseline="0" dirty="0">
                <a:latin typeface="Cambria" panose="02040503050406030204" pitchFamily="18" charset="0"/>
                <a:ea typeface="Cambria" panose="02040503050406030204" pitchFamily="18" charset="0"/>
              </a:rPr>
              <a:t>) and −20.9% </a:t>
            </a:r>
            <a:r>
              <a:rPr lang="en-US" sz="1800" dirty="0">
                <a:latin typeface="Cambria" panose="02040503050406030204" pitchFamily="18" charset="0"/>
                <a:ea typeface="Cambria" panose="02040503050406030204" pitchFamily="18" charset="0"/>
              </a:rPr>
              <a:t>(</a:t>
            </a:r>
            <a:r>
              <a:rPr lang="en-US" sz="1800" b="0" i="0" u="none" strike="noStrike" baseline="0" dirty="0">
                <a:latin typeface="Cambria" panose="02040503050406030204" pitchFamily="18" charset="0"/>
                <a:ea typeface="Cambria" panose="02040503050406030204" pitchFamily="18" charset="0"/>
              </a:rPr>
              <a:t>15 mg </a:t>
            </a:r>
            <a:r>
              <a:rPr lang="en-US" sz="1800" b="0" i="0" u="none" strike="noStrike" baseline="0" dirty="0" err="1">
                <a:latin typeface="Cambria" panose="02040503050406030204" pitchFamily="18" charset="0"/>
                <a:ea typeface="Cambria" panose="02040503050406030204" pitchFamily="18" charset="0"/>
              </a:rPr>
              <a:t>tirzepatide</a:t>
            </a:r>
            <a:r>
              <a:rPr lang="en-US" sz="1800" b="0" i="0" u="none" strike="noStrike" baseline="0" dirty="0">
                <a:latin typeface="Cambria" panose="02040503050406030204" pitchFamily="18" charset="0"/>
                <a:ea typeface="Cambria" panose="02040503050406030204" pitchFamily="18" charset="0"/>
              </a:rPr>
              <a:t>) and −3.1% (placebo</a:t>
            </a:r>
            <a:r>
              <a:rPr lang="en-US" sz="1800" dirty="0">
                <a:latin typeface="Cambria" panose="02040503050406030204" pitchFamily="18" charset="0"/>
                <a:ea typeface="Cambria" panose="02040503050406030204" pitchFamily="18" charset="0"/>
              </a:rPr>
              <a:t>)</a:t>
            </a:r>
            <a:endParaRPr lang="en-US" sz="1800" b="0" i="0" u="none" strike="noStrike" baseline="0" dirty="0">
              <a:latin typeface="Cambria" panose="02040503050406030204" pitchFamily="18" charset="0"/>
              <a:ea typeface="Cambria" panose="02040503050406030204" pitchFamily="18" charset="0"/>
            </a:endParaRPr>
          </a:p>
          <a:p>
            <a:pPr algn="l">
              <a:buFont typeface="Arial" panose="020B0604020202020204" pitchFamily="34" charset="0"/>
              <a:buChar char="•"/>
            </a:pPr>
            <a:r>
              <a:rPr lang="en-US" sz="1800" dirty="0">
                <a:latin typeface="Cambria" panose="02040503050406030204" pitchFamily="18" charset="0"/>
                <a:ea typeface="Cambria" panose="02040503050406030204" pitchFamily="18" charset="0"/>
              </a:rPr>
              <a:t> </a:t>
            </a:r>
            <a:r>
              <a:rPr lang="en-US" sz="1800" b="0" i="0" u="none" strike="noStrike" baseline="0" dirty="0">
                <a:latin typeface="Cambria" panose="02040503050406030204" pitchFamily="18" charset="0"/>
                <a:ea typeface="Cambria" panose="02040503050406030204" pitchFamily="18" charset="0"/>
              </a:rPr>
              <a:t>The percentage of participants who had weight reduction of 5% or more was 85% (5 mg </a:t>
            </a:r>
            <a:r>
              <a:rPr lang="en-US" sz="1800" b="0" i="0" u="none" strike="noStrike" baseline="0" dirty="0" err="1">
                <a:latin typeface="Cambria" panose="02040503050406030204" pitchFamily="18" charset="0"/>
                <a:ea typeface="Cambria" panose="02040503050406030204" pitchFamily="18" charset="0"/>
              </a:rPr>
              <a:t>tirzepatide</a:t>
            </a:r>
            <a:r>
              <a:rPr lang="en-US" sz="1800" b="0" i="0" u="none" strike="noStrike" baseline="0" dirty="0">
                <a:latin typeface="Cambria" panose="02040503050406030204" pitchFamily="18" charset="0"/>
                <a:ea typeface="Cambria" panose="02040503050406030204" pitchFamily="18" charset="0"/>
              </a:rPr>
              <a:t>), </a:t>
            </a:r>
            <a:r>
              <a:rPr lang="en-CA" sz="1800" b="0" i="0" u="none" strike="noStrike" baseline="0" dirty="0">
                <a:latin typeface="Cambria" panose="02040503050406030204" pitchFamily="18" charset="0"/>
                <a:ea typeface="Cambria" panose="02040503050406030204" pitchFamily="18" charset="0"/>
              </a:rPr>
              <a:t>89% (10 mg</a:t>
            </a:r>
            <a:r>
              <a:rPr lang="en-US" sz="1800" b="0" i="0" u="none" strike="noStrike" baseline="0" dirty="0">
                <a:latin typeface="Cambria" panose="02040503050406030204" pitchFamily="18" charset="0"/>
                <a:ea typeface="Cambria" panose="02040503050406030204" pitchFamily="18" charset="0"/>
              </a:rPr>
              <a:t> </a:t>
            </a:r>
            <a:r>
              <a:rPr lang="en-US" sz="1800" b="0" i="0" u="none" strike="noStrike" baseline="0" dirty="0" err="1">
                <a:latin typeface="Cambria" panose="02040503050406030204" pitchFamily="18" charset="0"/>
                <a:ea typeface="Cambria" panose="02040503050406030204" pitchFamily="18" charset="0"/>
              </a:rPr>
              <a:t>tirzepatide</a:t>
            </a:r>
            <a:r>
              <a:rPr lang="en-CA" sz="1800" b="0" i="0" u="none" strike="noStrike" baseline="0" dirty="0">
                <a:latin typeface="Cambria" panose="02040503050406030204" pitchFamily="18" charset="0"/>
                <a:ea typeface="Cambria" panose="02040503050406030204" pitchFamily="18" charset="0"/>
              </a:rPr>
              <a:t>), and 91% (</a:t>
            </a:r>
            <a:r>
              <a:rPr lang="en-US" sz="1800" b="0" i="0" u="none" strike="noStrike" baseline="0" dirty="0">
                <a:latin typeface="Cambria" panose="02040503050406030204" pitchFamily="18" charset="0"/>
                <a:ea typeface="Cambria" panose="02040503050406030204" pitchFamily="18" charset="0"/>
              </a:rPr>
              <a:t>15 mg </a:t>
            </a:r>
            <a:r>
              <a:rPr lang="en-US" sz="1800" b="0" i="0" u="none" strike="noStrike" baseline="0" dirty="0" err="1">
                <a:latin typeface="Cambria" panose="02040503050406030204" pitchFamily="18" charset="0"/>
                <a:ea typeface="Cambria" panose="02040503050406030204" pitchFamily="18" charset="0"/>
              </a:rPr>
              <a:t>tirzepatide</a:t>
            </a:r>
            <a:r>
              <a:rPr lang="en-US" sz="1800" b="0" i="0" u="none" strike="noStrike" baseline="0" dirty="0">
                <a:latin typeface="Cambria" panose="02040503050406030204" pitchFamily="18" charset="0"/>
                <a:ea typeface="Cambria" panose="02040503050406030204" pitchFamily="18" charset="0"/>
              </a:rPr>
              <a:t>) </a:t>
            </a:r>
            <a:r>
              <a:rPr lang="en-US" sz="1800" dirty="0">
                <a:latin typeface="Cambria" panose="02040503050406030204" pitchFamily="18" charset="0"/>
                <a:ea typeface="Cambria" panose="02040503050406030204" pitchFamily="18" charset="0"/>
              </a:rPr>
              <a:t>and </a:t>
            </a:r>
            <a:r>
              <a:rPr lang="en-US" sz="1800" b="0" i="0" u="none" strike="noStrike" baseline="0" dirty="0">
                <a:latin typeface="Cambria" panose="02040503050406030204" pitchFamily="18" charset="0"/>
                <a:ea typeface="Cambria" panose="02040503050406030204" pitchFamily="18" charset="0"/>
              </a:rPr>
              <a:t>35% (placebo)</a:t>
            </a:r>
          </a:p>
          <a:p>
            <a:pPr algn="l">
              <a:buFont typeface="Arial" panose="020B0604020202020204" pitchFamily="34" charset="0"/>
              <a:buChar char="•"/>
            </a:pPr>
            <a:r>
              <a:rPr lang="en-US" sz="1800" dirty="0">
                <a:latin typeface="Cambria" panose="02040503050406030204" pitchFamily="18" charset="0"/>
                <a:ea typeface="Cambria" panose="02040503050406030204" pitchFamily="18" charset="0"/>
              </a:rPr>
              <a:t> </a:t>
            </a:r>
            <a:r>
              <a:rPr lang="en-US" sz="1800" b="0" i="0" u="none" strike="noStrike" baseline="0" dirty="0">
                <a:latin typeface="Cambria" panose="02040503050406030204" pitchFamily="18" charset="0"/>
                <a:ea typeface="Cambria" panose="02040503050406030204" pitchFamily="18" charset="0"/>
              </a:rPr>
              <a:t>50% (10 mg </a:t>
            </a:r>
            <a:r>
              <a:rPr lang="en-US" sz="1800" b="0" i="0" u="none" strike="noStrike" baseline="0" dirty="0" err="1">
                <a:latin typeface="Cambria" panose="02040503050406030204" pitchFamily="18" charset="0"/>
                <a:ea typeface="Cambria" panose="02040503050406030204" pitchFamily="18" charset="0"/>
              </a:rPr>
              <a:t>tirzepatide</a:t>
            </a:r>
            <a:r>
              <a:rPr lang="en-US" sz="1800" dirty="0">
                <a:latin typeface="Cambria" panose="02040503050406030204" pitchFamily="18" charset="0"/>
                <a:ea typeface="Cambria" panose="02040503050406030204" pitchFamily="18" charset="0"/>
              </a:rPr>
              <a:t>) </a:t>
            </a:r>
            <a:r>
              <a:rPr lang="en-US" sz="1800" b="0" i="0" u="none" strike="noStrike" baseline="0" dirty="0">
                <a:latin typeface="Cambria" panose="02040503050406030204" pitchFamily="18" charset="0"/>
                <a:ea typeface="Cambria" panose="02040503050406030204" pitchFamily="18" charset="0"/>
              </a:rPr>
              <a:t>and 57% (15 mg </a:t>
            </a:r>
            <a:r>
              <a:rPr lang="en-US" sz="1800" b="0" i="0" u="none" strike="noStrike" baseline="0" dirty="0" err="1">
                <a:latin typeface="Cambria" panose="02040503050406030204" pitchFamily="18" charset="0"/>
                <a:ea typeface="Cambria" panose="02040503050406030204" pitchFamily="18" charset="0"/>
              </a:rPr>
              <a:t>tirzepatide</a:t>
            </a:r>
            <a:r>
              <a:rPr lang="en-US" sz="1800" dirty="0">
                <a:latin typeface="Cambria" panose="02040503050406030204" pitchFamily="18" charset="0"/>
                <a:ea typeface="Cambria" panose="02040503050406030204" pitchFamily="18" charset="0"/>
              </a:rPr>
              <a:t>) </a:t>
            </a:r>
            <a:r>
              <a:rPr lang="en-US" sz="1800" b="0" i="0" u="none" strike="noStrike" baseline="0" dirty="0">
                <a:latin typeface="Cambria" panose="02040503050406030204" pitchFamily="18" charset="0"/>
                <a:ea typeface="Cambria" panose="02040503050406030204" pitchFamily="18" charset="0"/>
              </a:rPr>
              <a:t>had a reduction in body weight of 20% or more compared with 3% (placebo)</a:t>
            </a:r>
          </a:p>
          <a:p>
            <a:pPr algn="l">
              <a:buFont typeface="Arial" panose="020B0604020202020204" pitchFamily="34" charset="0"/>
              <a:buChar char="•"/>
            </a:pPr>
            <a:r>
              <a:rPr lang="en-US" sz="1800" b="0" i="0" u="none" strike="noStrike" baseline="0" dirty="0">
                <a:latin typeface="Cambria" panose="02040503050406030204" pitchFamily="18" charset="0"/>
                <a:ea typeface="Cambria" panose="02040503050406030204" pitchFamily="18" charset="0"/>
              </a:rPr>
              <a:t>Improvements in all cardiometabolic measures were observed with </a:t>
            </a:r>
            <a:r>
              <a:rPr lang="en-US" sz="1800" b="0" i="0" u="none" strike="noStrike" baseline="0" dirty="0" err="1">
                <a:latin typeface="Cambria" panose="02040503050406030204" pitchFamily="18" charset="0"/>
                <a:ea typeface="Cambria" panose="02040503050406030204" pitchFamily="18" charset="0"/>
              </a:rPr>
              <a:t>tirzepatide</a:t>
            </a:r>
            <a:endParaRPr lang="en-US" sz="1800" b="0" i="0" u="none" strike="noStrike" baseline="0" dirty="0">
              <a:latin typeface="Cambria" panose="02040503050406030204" pitchFamily="18" charset="0"/>
              <a:ea typeface="Cambria" panose="02040503050406030204" pitchFamily="18" charset="0"/>
            </a:endParaRPr>
          </a:p>
          <a:p>
            <a:pPr algn="l">
              <a:buFont typeface="Arial" panose="020B0604020202020204" pitchFamily="34" charset="0"/>
              <a:buChar char="•"/>
            </a:pPr>
            <a:r>
              <a:rPr lang="en-US" sz="1800" b="0" i="0" u="none" strike="noStrike" baseline="0" dirty="0">
                <a:latin typeface="Cambria" panose="02040503050406030204" pitchFamily="18" charset="0"/>
                <a:ea typeface="Cambria" panose="02040503050406030204" pitchFamily="18" charset="0"/>
              </a:rPr>
              <a:t> Gastrointestinal </a:t>
            </a:r>
            <a:r>
              <a:rPr lang="en-US" sz="1800" dirty="0">
                <a:latin typeface="Cambria" panose="02040503050406030204" pitchFamily="18" charset="0"/>
                <a:ea typeface="Cambria" panose="02040503050406030204" pitchFamily="18" charset="0"/>
              </a:rPr>
              <a:t>adverse events were th</a:t>
            </a:r>
            <a:r>
              <a:rPr lang="en-US" sz="1800" b="0" i="0" u="none" strike="noStrike" baseline="0" dirty="0">
                <a:latin typeface="Cambria" panose="02040503050406030204" pitchFamily="18" charset="0"/>
                <a:ea typeface="Cambria" panose="02040503050406030204" pitchFamily="18" charset="0"/>
              </a:rPr>
              <a:t>e most common with </a:t>
            </a:r>
            <a:r>
              <a:rPr lang="en-US" sz="1800" b="0" i="0" u="none" strike="noStrike" baseline="0" dirty="0" err="1">
                <a:latin typeface="Cambria" panose="02040503050406030204" pitchFamily="18" charset="0"/>
                <a:ea typeface="Cambria" panose="02040503050406030204" pitchFamily="18" charset="0"/>
              </a:rPr>
              <a:t>tirzepatide</a:t>
            </a:r>
            <a:r>
              <a:rPr lang="en-US" sz="1800" b="0" i="0" u="none" strike="noStrike" baseline="0" dirty="0">
                <a:latin typeface="Cambria" panose="02040503050406030204" pitchFamily="18" charset="0"/>
                <a:ea typeface="Cambria" panose="02040503050406030204" pitchFamily="18" charset="0"/>
              </a:rPr>
              <a:t> </a:t>
            </a:r>
          </a:p>
          <a:p>
            <a:pPr lvl="1">
              <a:buFont typeface="Arial" panose="020B0604020202020204" pitchFamily="34" charset="0"/>
              <a:buChar char="•"/>
            </a:pPr>
            <a:r>
              <a:rPr lang="en-US" dirty="0">
                <a:latin typeface="Cambria" panose="02040503050406030204" pitchFamily="18" charset="0"/>
                <a:ea typeface="Cambria" panose="02040503050406030204" pitchFamily="18" charset="0"/>
              </a:rPr>
              <a:t>M</a:t>
            </a:r>
            <a:r>
              <a:rPr lang="en-US" b="0" i="0" u="none" strike="noStrike" baseline="0" dirty="0">
                <a:latin typeface="Cambria" panose="02040503050406030204" pitchFamily="18" charset="0"/>
                <a:ea typeface="Cambria" panose="02040503050406030204" pitchFamily="18" charset="0"/>
              </a:rPr>
              <a:t>ost were mild to moderate in severity</a:t>
            </a:r>
            <a:endParaRPr lang="en-US" dirty="0">
              <a:latin typeface="Cambria" panose="02040503050406030204" pitchFamily="18" charset="0"/>
              <a:ea typeface="Cambria" panose="02040503050406030204" pitchFamily="18" charset="0"/>
            </a:endParaRPr>
          </a:p>
          <a:p>
            <a:pPr lvl="1">
              <a:buFont typeface="Arial" panose="020B0604020202020204" pitchFamily="34" charset="0"/>
              <a:buChar char="•"/>
            </a:pPr>
            <a:r>
              <a:rPr lang="en-US" b="0" i="0" u="none" strike="noStrike" baseline="0" dirty="0">
                <a:latin typeface="Cambria" panose="02040503050406030204" pitchFamily="18" charset="0"/>
                <a:ea typeface="Cambria" panose="02040503050406030204" pitchFamily="18" charset="0"/>
              </a:rPr>
              <a:t>Primarily during dose escalation </a:t>
            </a:r>
          </a:p>
          <a:p>
            <a:pPr algn="l">
              <a:buFont typeface="Arial" panose="020B0604020202020204" pitchFamily="34" charset="0"/>
              <a:buChar char="•"/>
            </a:pPr>
            <a:r>
              <a:rPr lang="en-US" sz="1800" b="0" i="0" u="none" strike="noStrike" baseline="0" dirty="0">
                <a:latin typeface="Cambria" panose="02040503050406030204" pitchFamily="18" charset="0"/>
                <a:ea typeface="Cambria" panose="02040503050406030204" pitchFamily="18" charset="0"/>
              </a:rPr>
              <a:t> Adverse events caused treatment discontinuation in 4.3% (5 mg </a:t>
            </a:r>
            <a:r>
              <a:rPr lang="en-US" sz="1800" b="0" i="0" u="none" strike="noStrike" baseline="0" dirty="0" err="1">
                <a:latin typeface="Cambria" panose="02040503050406030204" pitchFamily="18" charset="0"/>
                <a:ea typeface="Cambria" panose="02040503050406030204" pitchFamily="18" charset="0"/>
              </a:rPr>
              <a:t>tirzepatide</a:t>
            </a:r>
            <a:r>
              <a:rPr lang="en-US" sz="1800" b="0" i="0" u="none" strike="noStrike" baseline="0" dirty="0">
                <a:latin typeface="Cambria" panose="02040503050406030204" pitchFamily="18" charset="0"/>
                <a:ea typeface="Cambria" panose="02040503050406030204" pitchFamily="18" charset="0"/>
              </a:rPr>
              <a:t>), 7.1% (10 mg </a:t>
            </a:r>
            <a:r>
              <a:rPr lang="en-US" sz="1800" b="0" i="0" u="none" strike="noStrike" baseline="0" dirty="0" err="1">
                <a:latin typeface="Cambria" panose="02040503050406030204" pitchFamily="18" charset="0"/>
                <a:ea typeface="Cambria" panose="02040503050406030204" pitchFamily="18" charset="0"/>
              </a:rPr>
              <a:t>tirzepatide</a:t>
            </a:r>
            <a:r>
              <a:rPr lang="en-US" sz="1800" b="0" i="0" u="none" strike="noStrike" baseline="0" dirty="0">
                <a:latin typeface="Cambria" panose="02040503050406030204" pitchFamily="18" charset="0"/>
                <a:ea typeface="Cambria" panose="02040503050406030204" pitchFamily="18" charset="0"/>
              </a:rPr>
              <a:t>), 6.2% (15 mg </a:t>
            </a:r>
            <a:r>
              <a:rPr lang="en-US" sz="1800" b="0" i="0" u="none" strike="noStrike" baseline="0" dirty="0" err="1">
                <a:latin typeface="Cambria" panose="02040503050406030204" pitchFamily="18" charset="0"/>
                <a:ea typeface="Cambria" panose="02040503050406030204" pitchFamily="18" charset="0"/>
              </a:rPr>
              <a:t>tirzepatide</a:t>
            </a:r>
            <a:r>
              <a:rPr lang="en-US" sz="1800" b="0" i="0" u="none" strike="noStrike" baseline="0" dirty="0">
                <a:latin typeface="Cambria" panose="02040503050406030204" pitchFamily="18" charset="0"/>
                <a:ea typeface="Cambria" panose="02040503050406030204" pitchFamily="18" charset="0"/>
              </a:rPr>
              <a:t>), and 2.6%</a:t>
            </a:r>
            <a:r>
              <a:rPr lang="en-CA" sz="1800" b="0" i="0" u="none" strike="noStrike" baseline="0" dirty="0">
                <a:latin typeface="Cambria" panose="02040503050406030204" pitchFamily="18" charset="0"/>
                <a:ea typeface="Cambria" panose="02040503050406030204" pitchFamily="18" charset="0"/>
              </a:rPr>
              <a:t> (placebo)</a:t>
            </a:r>
            <a:endParaRPr lang="en-CA" sz="18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9B47807F-024D-EEEA-6F63-4E51C988C737}"/>
              </a:ext>
            </a:extLst>
          </p:cNvPr>
          <p:cNvSpPr txBox="1"/>
          <p:nvPr/>
        </p:nvSpPr>
        <p:spPr>
          <a:xfrm>
            <a:off x="10920091" y="6611779"/>
            <a:ext cx="1338828" cy="246221"/>
          </a:xfrm>
          <a:prstGeom prst="rect">
            <a:avLst/>
          </a:prstGeom>
          <a:noFill/>
        </p:spPr>
        <p:txBody>
          <a:bodyPr wrap="none" rtlCol="0">
            <a:spAutoFit/>
          </a:bodyPr>
          <a:lstStyle/>
          <a:p>
            <a:r>
              <a:rPr lang="en-CA" sz="1000" dirty="0" err="1">
                <a:latin typeface="Cambria" panose="02040503050406030204" pitchFamily="18" charset="0"/>
                <a:ea typeface="Cambria" panose="02040503050406030204" pitchFamily="18" charset="0"/>
              </a:rPr>
              <a:t>Jastreboff</a:t>
            </a:r>
            <a:r>
              <a:rPr lang="en-CA" sz="1000" dirty="0">
                <a:latin typeface="Cambria" panose="02040503050406030204" pitchFamily="18" charset="0"/>
                <a:ea typeface="Cambria" panose="02040503050406030204" pitchFamily="18" charset="0"/>
              </a:rPr>
              <a:t> et al., 2022</a:t>
            </a:r>
          </a:p>
        </p:txBody>
      </p:sp>
    </p:spTree>
    <p:extLst>
      <p:ext uri="{BB962C8B-B14F-4D97-AF65-F5344CB8AC3E}">
        <p14:creationId xmlns:p14="http://schemas.microsoft.com/office/powerpoint/2010/main" val="2787941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13858C-0CE4-F4D8-DAAC-01005C7E223C}"/>
              </a:ext>
            </a:extLst>
          </p:cNvPr>
          <p:cNvPicPr>
            <a:picLocks noChangeAspect="1"/>
          </p:cNvPicPr>
          <p:nvPr/>
        </p:nvPicPr>
        <p:blipFill rotWithShape="1">
          <a:blip r:embed="rId2"/>
          <a:srcRect l="24079" t="22175" r="32184" b="6527"/>
          <a:stretch/>
        </p:blipFill>
        <p:spPr>
          <a:xfrm>
            <a:off x="2356499" y="0"/>
            <a:ext cx="7479001" cy="6858000"/>
          </a:xfrm>
          <a:prstGeom prst="rect">
            <a:avLst/>
          </a:prstGeom>
        </p:spPr>
      </p:pic>
      <p:sp>
        <p:nvSpPr>
          <p:cNvPr id="2" name="TextBox 1">
            <a:extLst>
              <a:ext uri="{FF2B5EF4-FFF2-40B4-BE49-F238E27FC236}">
                <a16:creationId xmlns:a16="http://schemas.microsoft.com/office/drawing/2014/main" id="{1B4EC9CE-CB35-1ADF-2410-9EF866AB320A}"/>
              </a:ext>
            </a:extLst>
          </p:cNvPr>
          <p:cNvSpPr txBox="1"/>
          <p:nvPr/>
        </p:nvSpPr>
        <p:spPr>
          <a:xfrm>
            <a:off x="10920091" y="6611779"/>
            <a:ext cx="1338828" cy="246221"/>
          </a:xfrm>
          <a:prstGeom prst="rect">
            <a:avLst/>
          </a:prstGeom>
          <a:noFill/>
        </p:spPr>
        <p:txBody>
          <a:bodyPr wrap="none" rtlCol="0">
            <a:spAutoFit/>
          </a:bodyPr>
          <a:lstStyle/>
          <a:p>
            <a:r>
              <a:rPr lang="en-CA" sz="1000" dirty="0" err="1">
                <a:latin typeface="Cambria" panose="02040503050406030204" pitchFamily="18" charset="0"/>
                <a:ea typeface="Cambria" panose="02040503050406030204" pitchFamily="18" charset="0"/>
              </a:rPr>
              <a:t>Jastreboff</a:t>
            </a:r>
            <a:r>
              <a:rPr lang="en-CA" sz="1000" dirty="0">
                <a:latin typeface="Cambria" panose="02040503050406030204" pitchFamily="18" charset="0"/>
                <a:ea typeface="Cambria" panose="02040503050406030204" pitchFamily="18" charset="0"/>
              </a:rPr>
              <a:t> et al., 2022</a:t>
            </a:r>
          </a:p>
        </p:txBody>
      </p:sp>
    </p:spTree>
    <p:extLst>
      <p:ext uri="{BB962C8B-B14F-4D97-AF65-F5344CB8AC3E}">
        <p14:creationId xmlns:p14="http://schemas.microsoft.com/office/powerpoint/2010/main" val="2353975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E0AD9-A28A-E1E3-94F0-8231945A154B}"/>
              </a:ext>
            </a:extLst>
          </p:cNvPr>
          <p:cNvSpPr>
            <a:spLocks noGrp="1"/>
          </p:cNvSpPr>
          <p:nvPr>
            <p:ph type="title"/>
          </p:nvPr>
        </p:nvSpPr>
        <p:spPr/>
        <p:txBody>
          <a:bodyPr/>
          <a:lstStyle/>
          <a:p>
            <a:r>
              <a:rPr lang="en-CA" b="1" dirty="0"/>
              <a:t>Background</a:t>
            </a:r>
          </a:p>
        </p:txBody>
      </p:sp>
      <p:sp>
        <p:nvSpPr>
          <p:cNvPr id="3" name="Content Placeholder 2">
            <a:extLst>
              <a:ext uri="{FF2B5EF4-FFF2-40B4-BE49-F238E27FC236}">
                <a16:creationId xmlns:a16="http://schemas.microsoft.com/office/drawing/2014/main" id="{BAF85C1B-ED90-464B-5681-6F7736884486}"/>
              </a:ext>
            </a:extLst>
          </p:cNvPr>
          <p:cNvSpPr>
            <a:spLocks noGrp="1"/>
          </p:cNvSpPr>
          <p:nvPr>
            <p:ph idx="1"/>
          </p:nvPr>
        </p:nvSpPr>
        <p:spPr/>
        <p:txBody>
          <a:bodyPr>
            <a:normAutofit/>
          </a:bodyPr>
          <a:lstStyle/>
          <a:p>
            <a:pPr>
              <a:buFont typeface="Arial" panose="020B0604020202020204" pitchFamily="34" charset="0"/>
              <a:buChar char="•"/>
            </a:pPr>
            <a:r>
              <a:rPr lang="en-CA" sz="1800" dirty="0">
                <a:latin typeface="Cambria" panose="02040503050406030204" pitchFamily="18" charset="0"/>
                <a:ea typeface="Cambria" panose="02040503050406030204" pitchFamily="18" charset="0"/>
              </a:rPr>
              <a:t> P</a:t>
            </a:r>
            <a:r>
              <a:rPr lang="en-CA" sz="1800" dirty="0">
                <a:effectLst/>
                <a:latin typeface="Cambria" panose="02040503050406030204" pitchFamily="18" charset="0"/>
                <a:ea typeface="Cambria" panose="02040503050406030204" pitchFamily="18" charset="0"/>
              </a:rPr>
              <a:t>ublicization of </a:t>
            </a:r>
            <a:r>
              <a:rPr lang="en-CA" sz="1800" dirty="0">
                <a:effectLst/>
                <a:latin typeface="Cambria" panose="02040503050406030204" pitchFamily="18" charset="0"/>
                <a:ea typeface="Cambria" panose="02040503050406030204" pitchFamily="18" charset="0"/>
                <a:cs typeface="Times New Roman" panose="02020603050405020304" pitchFamily="18" charset="0"/>
              </a:rPr>
              <a:t>glucagon-like peptide 1 (GLP-1) receptor agonists</a:t>
            </a:r>
            <a:r>
              <a:rPr lang="en-CA" sz="1800" dirty="0">
                <a:effectLst/>
                <a:latin typeface="Cambria" panose="02040503050406030204" pitchFamily="18" charset="0"/>
                <a:ea typeface="Cambria" panose="02040503050406030204" pitchFamily="18" charset="0"/>
              </a:rPr>
              <a:t> for weight loss has taken over various media platforms</a:t>
            </a:r>
          </a:p>
          <a:p>
            <a:pPr>
              <a:buFont typeface="Arial" panose="020B0604020202020204" pitchFamily="34" charset="0"/>
              <a:buChar char="•"/>
            </a:pPr>
            <a:endParaRPr lang="en-CA" sz="1800" dirty="0">
              <a:effectLst/>
              <a:latin typeface="Cambria" panose="02040503050406030204" pitchFamily="18" charset="0"/>
              <a:ea typeface="Cambria" panose="02040503050406030204" pitchFamily="18" charset="0"/>
            </a:endParaRPr>
          </a:p>
          <a:p>
            <a:pPr>
              <a:buFont typeface="Arial" panose="020B0604020202020204" pitchFamily="34" charset="0"/>
              <a:buChar char="•"/>
            </a:pPr>
            <a:r>
              <a:rPr lang="en-CA" sz="1800" dirty="0">
                <a:effectLst/>
                <a:latin typeface="Cambria" panose="02040503050406030204" pitchFamily="18" charset="0"/>
                <a:ea typeface="Cambria" panose="02040503050406030204" pitchFamily="18" charset="0"/>
              </a:rPr>
              <a:t> Ozempic (</a:t>
            </a:r>
            <a:r>
              <a:rPr lang="en-CA" sz="1800" dirty="0" err="1">
                <a:effectLst/>
                <a:latin typeface="Cambria" panose="02040503050406030204" pitchFamily="18" charset="0"/>
                <a:ea typeface="Cambria" panose="02040503050406030204" pitchFamily="18" charset="0"/>
              </a:rPr>
              <a:t>semaglutide</a:t>
            </a:r>
            <a:r>
              <a:rPr lang="en-CA" sz="1800" dirty="0">
                <a:effectLst/>
                <a:latin typeface="Cambria" panose="02040503050406030204" pitchFamily="18" charset="0"/>
                <a:ea typeface="Cambria" panose="02040503050406030204" pitchFamily="18" charset="0"/>
              </a:rPr>
              <a:t>) has not been formally approved for weight loss in Canada</a:t>
            </a:r>
            <a:endParaRPr lang="en-CA" sz="1800" dirty="0">
              <a:latin typeface="Cambria" panose="02040503050406030204" pitchFamily="18" charset="0"/>
              <a:ea typeface="Cambria" panose="02040503050406030204" pitchFamily="18" charset="0"/>
            </a:endParaRPr>
          </a:p>
          <a:p>
            <a:pPr lvl="1">
              <a:buFont typeface="Arial" panose="020B0604020202020204" pitchFamily="34" charset="0"/>
              <a:buChar char="•"/>
            </a:pPr>
            <a:r>
              <a:rPr lang="en-CA" dirty="0">
                <a:effectLst/>
                <a:latin typeface="Cambria" panose="02040503050406030204" pitchFamily="18" charset="0"/>
                <a:ea typeface="Cambria" panose="02040503050406030204" pitchFamily="18" charset="0"/>
              </a:rPr>
              <a:t>More than 3.5 million prescriptions were filled in Canadian retail drug stores in 2022</a:t>
            </a:r>
            <a:endParaRPr lang="en-CA" dirty="0">
              <a:latin typeface="Cambria" panose="02040503050406030204" pitchFamily="18" charset="0"/>
              <a:ea typeface="Cambria" panose="02040503050406030204" pitchFamily="18" charset="0"/>
            </a:endParaRPr>
          </a:p>
          <a:p>
            <a:pPr lvl="2">
              <a:buFont typeface="Arial" panose="020B0604020202020204" pitchFamily="34" charset="0"/>
              <a:buChar char="•"/>
            </a:pPr>
            <a:r>
              <a:rPr lang="en-CA" sz="1800" dirty="0">
                <a:effectLst/>
                <a:latin typeface="Cambria" panose="02040503050406030204" pitchFamily="18" charset="0"/>
                <a:ea typeface="Cambria" panose="02040503050406030204" pitchFamily="18" charset="0"/>
              </a:rPr>
              <a:t>Climbing from 81 000 in 2018</a:t>
            </a:r>
          </a:p>
          <a:p>
            <a:pPr>
              <a:buFont typeface="Arial" panose="020B0604020202020204" pitchFamily="34" charset="0"/>
              <a:buChar char="•"/>
            </a:pPr>
            <a:endParaRPr lang="en-CA" sz="1800" dirty="0">
              <a:effectLst/>
              <a:latin typeface="Cambria" panose="02040503050406030204" pitchFamily="18" charset="0"/>
              <a:ea typeface="Cambria" panose="02040503050406030204" pitchFamily="18" charset="0"/>
            </a:endParaRPr>
          </a:p>
          <a:p>
            <a:pPr>
              <a:buFont typeface="Arial" panose="020B0604020202020204" pitchFamily="34" charset="0"/>
              <a:buChar char="•"/>
            </a:pPr>
            <a:r>
              <a:rPr lang="en-CA" sz="1800" dirty="0">
                <a:effectLst/>
                <a:latin typeface="Cambria" panose="02040503050406030204" pitchFamily="18" charset="0"/>
                <a:ea typeface="Cambria" panose="02040503050406030204" pitchFamily="18" charset="0"/>
              </a:rPr>
              <a:t> Social media continues to increase the demand of GLP-1 receptor agonists for weight loss leading to drug shortages in some countries</a:t>
            </a:r>
            <a:endParaRPr lang="en-CA"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15607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98DDA-499D-DE09-C6F7-BFE8E0F3B3C3}"/>
              </a:ext>
            </a:extLst>
          </p:cNvPr>
          <p:cNvSpPr>
            <a:spLocks noGrp="1"/>
          </p:cNvSpPr>
          <p:nvPr>
            <p:ph type="title"/>
          </p:nvPr>
        </p:nvSpPr>
        <p:spPr/>
        <p:txBody>
          <a:bodyPr/>
          <a:lstStyle/>
          <a:p>
            <a:r>
              <a:rPr lang="en-CA" b="1" dirty="0"/>
              <a:t>Bottom line</a:t>
            </a:r>
          </a:p>
        </p:txBody>
      </p:sp>
      <p:sp>
        <p:nvSpPr>
          <p:cNvPr id="3" name="Content Placeholder 2">
            <a:extLst>
              <a:ext uri="{FF2B5EF4-FFF2-40B4-BE49-F238E27FC236}">
                <a16:creationId xmlns:a16="http://schemas.microsoft.com/office/drawing/2014/main" id="{0199F184-B165-F19A-4C6A-DBFAF63EDB66}"/>
              </a:ext>
            </a:extLst>
          </p:cNvPr>
          <p:cNvSpPr>
            <a:spLocks noGrp="1"/>
          </p:cNvSpPr>
          <p:nvPr>
            <p:ph idx="1"/>
          </p:nvPr>
        </p:nvSpPr>
        <p:spPr>
          <a:xfrm>
            <a:off x="1024128" y="2285999"/>
            <a:ext cx="9720071" cy="651933"/>
          </a:xfrm>
          <a:solidFill>
            <a:schemeClr val="accent2">
              <a:lumMod val="40000"/>
              <a:lumOff val="60000"/>
            </a:schemeClr>
          </a:solidFill>
          <a:ln>
            <a:solidFill>
              <a:schemeClr val="accent2">
                <a:lumMod val="40000"/>
                <a:lumOff val="60000"/>
              </a:schemeClr>
            </a:solidFill>
          </a:ln>
        </p:spPr>
        <p:txBody>
          <a:bodyPr>
            <a:noAutofit/>
          </a:bodyPr>
          <a:lstStyle/>
          <a:p>
            <a:pPr algn="ctr"/>
            <a:r>
              <a:rPr lang="en-US" sz="2000" b="1" dirty="0">
                <a:latin typeface="Cambria" panose="02040503050406030204" pitchFamily="18" charset="0"/>
                <a:ea typeface="Cambria" panose="02040503050406030204" pitchFamily="18" charset="0"/>
              </a:rPr>
              <a:t>“In </a:t>
            </a:r>
            <a:r>
              <a:rPr lang="en-US" sz="2000" b="1" i="0" u="none" strike="noStrike" baseline="0" dirty="0">
                <a:latin typeface="Cambria" panose="02040503050406030204" pitchFamily="18" charset="0"/>
                <a:ea typeface="Cambria" panose="02040503050406030204" pitchFamily="18" charset="0"/>
              </a:rPr>
              <a:t>participants with obesity, 5 mg, 10 mg, or 15 mg of </a:t>
            </a:r>
            <a:r>
              <a:rPr lang="en-US" sz="2000" b="1" i="0" u="none" strike="noStrike" baseline="0" dirty="0" err="1">
                <a:latin typeface="Cambria" panose="02040503050406030204" pitchFamily="18" charset="0"/>
                <a:ea typeface="Cambria" panose="02040503050406030204" pitchFamily="18" charset="0"/>
              </a:rPr>
              <a:t>tirzepatide</a:t>
            </a:r>
            <a:r>
              <a:rPr lang="en-US" sz="2000" b="1" dirty="0">
                <a:latin typeface="Cambria" panose="02040503050406030204" pitchFamily="18" charset="0"/>
                <a:ea typeface="Cambria" panose="02040503050406030204" pitchFamily="18" charset="0"/>
              </a:rPr>
              <a:t> </a:t>
            </a:r>
            <a:r>
              <a:rPr lang="en-US" sz="2000" b="1" i="0" u="none" strike="noStrike" baseline="0" dirty="0">
                <a:latin typeface="Cambria" panose="02040503050406030204" pitchFamily="18" charset="0"/>
                <a:ea typeface="Cambria" panose="02040503050406030204" pitchFamily="18" charset="0"/>
              </a:rPr>
              <a:t>once weekly provided substantial and sustained reductions in body weight.”</a:t>
            </a:r>
            <a:endParaRPr lang="en-CA" sz="20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330582F-25BB-AF6B-0C1A-8E61A32D1F53}"/>
              </a:ext>
            </a:extLst>
          </p:cNvPr>
          <p:cNvSpPr txBox="1"/>
          <p:nvPr/>
        </p:nvSpPr>
        <p:spPr>
          <a:xfrm>
            <a:off x="10920091" y="6611779"/>
            <a:ext cx="1338828" cy="246221"/>
          </a:xfrm>
          <a:prstGeom prst="rect">
            <a:avLst/>
          </a:prstGeom>
          <a:noFill/>
        </p:spPr>
        <p:txBody>
          <a:bodyPr wrap="none" rtlCol="0">
            <a:spAutoFit/>
          </a:bodyPr>
          <a:lstStyle/>
          <a:p>
            <a:r>
              <a:rPr lang="en-CA" sz="1000" dirty="0" err="1">
                <a:latin typeface="Cambria" panose="02040503050406030204" pitchFamily="18" charset="0"/>
                <a:ea typeface="Cambria" panose="02040503050406030204" pitchFamily="18" charset="0"/>
              </a:rPr>
              <a:t>Jastreboff</a:t>
            </a:r>
            <a:r>
              <a:rPr lang="en-CA" sz="1000" dirty="0">
                <a:latin typeface="Cambria" panose="02040503050406030204" pitchFamily="18" charset="0"/>
                <a:ea typeface="Cambria" panose="02040503050406030204" pitchFamily="18" charset="0"/>
              </a:rPr>
              <a:t> et al., 2022</a:t>
            </a:r>
          </a:p>
        </p:txBody>
      </p:sp>
    </p:spTree>
    <p:extLst>
      <p:ext uri="{BB962C8B-B14F-4D97-AF65-F5344CB8AC3E}">
        <p14:creationId xmlns:p14="http://schemas.microsoft.com/office/powerpoint/2010/main" val="2402007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D703BE-E4EC-10DC-FC6F-8934676D70E0}"/>
              </a:ext>
            </a:extLst>
          </p:cNvPr>
          <p:cNvPicPr>
            <a:picLocks noChangeAspect="1"/>
          </p:cNvPicPr>
          <p:nvPr/>
        </p:nvPicPr>
        <p:blipFill rotWithShape="1">
          <a:blip r:embed="rId2"/>
          <a:srcRect l="9896" t="22778" r="25521" b="18333"/>
          <a:stretch/>
        </p:blipFill>
        <p:spPr>
          <a:xfrm>
            <a:off x="29553" y="317500"/>
            <a:ext cx="12132894" cy="6223000"/>
          </a:xfrm>
          <a:prstGeom prst="rect">
            <a:avLst/>
          </a:prstGeom>
        </p:spPr>
      </p:pic>
      <p:sp>
        <p:nvSpPr>
          <p:cNvPr id="2" name="TextBox 1">
            <a:extLst>
              <a:ext uri="{FF2B5EF4-FFF2-40B4-BE49-F238E27FC236}">
                <a16:creationId xmlns:a16="http://schemas.microsoft.com/office/drawing/2014/main" id="{AF409770-06EC-B21C-9330-143AD62B6429}"/>
              </a:ext>
            </a:extLst>
          </p:cNvPr>
          <p:cNvSpPr txBox="1"/>
          <p:nvPr/>
        </p:nvSpPr>
        <p:spPr>
          <a:xfrm>
            <a:off x="11109652" y="6611779"/>
            <a:ext cx="1082348" cy="246221"/>
          </a:xfrm>
          <a:prstGeom prst="rect">
            <a:avLst/>
          </a:prstGeom>
          <a:noFill/>
        </p:spPr>
        <p:txBody>
          <a:bodyPr wrap="none" rtlCol="0">
            <a:spAutoFit/>
          </a:bodyPr>
          <a:lstStyle/>
          <a:p>
            <a:r>
              <a:rPr lang="en-CA" sz="1000" dirty="0">
                <a:latin typeface="Cambria" panose="02040503050406030204" pitchFamily="18" charset="0"/>
                <a:ea typeface="Cambria" panose="02040503050406030204" pitchFamily="18" charset="0"/>
              </a:rPr>
              <a:t>Frias et al., 2021</a:t>
            </a:r>
          </a:p>
        </p:txBody>
      </p:sp>
    </p:spTree>
    <p:extLst>
      <p:ext uri="{BB962C8B-B14F-4D97-AF65-F5344CB8AC3E}">
        <p14:creationId xmlns:p14="http://schemas.microsoft.com/office/powerpoint/2010/main" val="1764437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87BED-951B-4C74-58D6-17320D4FCE63}"/>
              </a:ext>
            </a:extLst>
          </p:cNvPr>
          <p:cNvSpPr>
            <a:spLocks noGrp="1"/>
          </p:cNvSpPr>
          <p:nvPr>
            <p:ph type="title"/>
          </p:nvPr>
        </p:nvSpPr>
        <p:spPr/>
        <p:txBody>
          <a:bodyPr/>
          <a:lstStyle/>
          <a:p>
            <a:r>
              <a:rPr lang="en-CA" b="1" dirty="0" err="1"/>
              <a:t>Semaglutide</a:t>
            </a:r>
            <a:r>
              <a:rPr lang="en-CA" b="1" dirty="0"/>
              <a:t> vs. </a:t>
            </a:r>
            <a:r>
              <a:rPr lang="en-CA" b="1" dirty="0" err="1"/>
              <a:t>Tirzepatide</a:t>
            </a:r>
            <a:endParaRPr lang="en-CA" b="1" dirty="0"/>
          </a:p>
        </p:txBody>
      </p:sp>
      <p:sp>
        <p:nvSpPr>
          <p:cNvPr id="3" name="Content Placeholder 2">
            <a:extLst>
              <a:ext uri="{FF2B5EF4-FFF2-40B4-BE49-F238E27FC236}">
                <a16:creationId xmlns:a16="http://schemas.microsoft.com/office/drawing/2014/main" id="{6BD66290-D558-F1E9-DDC9-1175BCC56DFA}"/>
              </a:ext>
            </a:extLst>
          </p:cNvPr>
          <p:cNvSpPr>
            <a:spLocks noGrp="1"/>
          </p:cNvSpPr>
          <p:nvPr>
            <p:ph idx="1"/>
          </p:nvPr>
        </p:nvSpPr>
        <p:spPr/>
        <p:txBody>
          <a:bodyPr>
            <a:normAutofit/>
          </a:bodyPr>
          <a:lstStyle/>
          <a:p>
            <a:pPr algn="l">
              <a:buFont typeface="Arial" panose="020B0604020202020204" pitchFamily="34" charset="0"/>
              <a:buChar char="•"/>
            </a:pPr>
            <a:r>
              <a:rPr lang="en-CA" sz="1800" b="0" i="0" u="none" strike="noStrike" baseline="0" dirty="0">
                <a:latin typeface="Cambria" panose="02040503050406030204" pitchFamily="18" charset="0"/>
                <a:ea typeface="Cambria" panose="02040503050406030204" pitchFamily="18" charset="0"/>
              </a:rPr>
              <a:t> Mean </a:t>
            </a:r>
            <a:r>
              <a:rPr lang="en-US" sz="1800" b="0" i="0" u="none" strike="noStrike" baseline="0" dirty="0">
                <a:latin typeface="Cambria" panose="02040503050406030204" pitchFamily="18" charset="0"/>
                <a:ea typeface="Cambria" panose="02040503050406030204" pitchFamily="18" charset="0"/>
              </a:rPr>
              <a:t>reductions in body weight were −7.6 kg (5 mg </a:t>
            </a:r>
            <a:r>
              <a:rPr lang="en-US" sz="1800" b="0" i="0" u="none" strike="noStrike" baseline="0" dirty="0" err="1">
                <a:latin typeface="Cambria" panose="02040503050406030204" pitchFamily="18" charset="0"/>
                <a:ea typeface="Cambria" panose="02040503050406030204" pitchFamily="18" charset="0"/>
              </a:rPr>
              <a:t>tirzepatide</a:t>
            </a:r>
            <a:r>
              <a:rPr lang="en-US" sz="1800" b="0" i="0" u="none" strike="noStrike" baseline="0" dirty="0">
                <a:latin typeface="Cambria" panose="02040503050406030204" pitchFamily="18" charset="0"/>
                <a:ea typeface="Cambria" panose="02040503050406030204" pitchFamily="18" charset="0"/>
              </a:rPr>
              <a:t>), −9.3 kg (10 mg </a:t>
            </a:r>
            <a:r>
              <a:rPr lang="en-US" sz="1800" b="0" i="0" u="none" strike="noStrike" baseline="0" dirty="0" err="1">
                <a:latin typeface="Cambria" panose="02040503050406030204" pitchFamily="18" charset="0"/>
                <a:ea typeface="Cambria" panose="02040503050406030204" pitchFamily="18" charset="0"/>
              </a:rPr>
              <a:t>tirzepatide</a:t>
            </a:r>
            <a:r>
              <a:rPr lang="en-US" sz="1800" b="0" i="0" u="none" strike="noStrike" baseline="0" dirty="0">
                <a:latin typeface="Cambria" panose="02040503050406030204" pitchFamily="18" charset="0"/>
                <a:ea typeface="Cambria" panose="02040503050406030204" pitchFamily="18" charset="0"/>
              </a:rPr>
              <a:t>), −11.2 kg (15mg </a:t>
            </a:r>
            <a:r>
              <a:rPr lang="en-US" sz="1800" b="0" i="0" u="none" strike="noStrike" baseline="0" dirty="0" err="1">
                <a:latin typeface="Cambria" panose="02040503050406030204" pitchFamily="18" charset="0"/>
                <a:ea typeface="Cambria" panose="02040503050406030204" pitchFamily="18" charset="0"/>
              </a:rPr>
              <a:t>tirzepatide</a:t>
            </a:r>
            <a:r>
              <a:rPr lang="en-US" sz="1800" b="0" i="0" u="none" strike="noStrike" baseline="0" dirty="0">
                <a:latin typeface="Cambria" panose="02040503050406030204" pitchFamily="18" charset="0"/>
                <a:ea typeface="Cambria" panose="02040503050406030204" pitchFamily="18" charset="0"/>
              </a:rPr>
              <a:t>) and −5.7 kg (</a:t>
            </a:r>
            <a:r>
              <a:rPr lang="en-US" sz="1800" b="0" i="0" u="none" strike="noStrike" baseline="0" dirty="0" err="1">
                <a:latin typeface="Cambria" panose="02040503050406030204" pitchFamily="18" charset="0"/>
                <a:ea typeface="Cambria" panose="02040503050406030204" pitchFamily="18" charset="0"/>
              </a:rPr>
              <a:t>semaglutide</a:t>
            </a:r>
            <a:r>
              <a:rPr lang="en-US" sz="1800" b="0" i="0" u="none" strike="noStrike" baseline="0" dirty="0">
                <a:latin typeface="Cambria" panose="02040503050406030204" pitchFamily="18" charset="0"/>
                <a:ea typeface="Cambria" panose="02040503050406030204" pitchFamily="18" charset="0"/>
              </a:rPr>
              <a:t>) </a:t>
            </a:r>
          </a:p>
          <a:p>
            <a:pPr algn="l">
              <a:buFont typeface="Arial" panose="020B0604020202020204" pitchFamily="34" charset="0"/>
              <a:buChar char="•"/>
            </a:pP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a:t>
            </a:r>
            <a:r>
              <a:rPr lang="en-US" sz="1800" b="0" i="0" u="none" strike="noStrike" baseline="0" dirty="0" err="1">
                <a:latin typeface="Cambria" panose="02040503050406030204" pitchFamily="18" charset="0"/>
                <a:ea typeface="Cambria" panose="02040503050406030204" pitchFamily="18" charset="0"/>
              </a:rPr>
              <a:t>irzepatide</a:t>
            </a:r>
            <a:r>
              <a:rPr lang="en-US" sz="1800" b="0" i="0" u="none" strike="noStrike" baseline="0" dirty="0">
                <a:latin typeface="Cambria" panose="02040503050406030204" pitchFamily="18" charset="0"/>
                <a:ea typeface="Cambria" panose="02040503050406030204" pitchFamily="18" charset="0"/>
              </a:rPr>
              <a:t> was superior to </a:t>
            </a:r>
            <a:r>
              <a:rPr lang="en-US" sz="1800" b="0" i="0" u="none" strike="noStrike" baseline="0" dirty="0" err="1">
                <a:latin typeface="Cambria" panose="02040503050406030204" pitchFamily="18" charset="0"/>
                <a:ea typeface="Cambria" panose="02040503050406030204" pitchFamily="18" charset="0"/>
              </a:rPr>
              <a:t>semaglutide</a:t>
            </a:r>
            <a:r>
              <a:rPr lang="en-US" sz="1800" dirty="0">
                <a:latin typeface="Cambria" panose="02040503050406030204" pitchFamily="18" charset="0"/>
                <a:ea typeface="Cambria" panose="02040503050406030204" pitchFamily="18" charset="0"/>
              </a:rPr>
              <a:t> </a:t>
            </a:r>
            <a:r>
              <a:rPr lang="en-US" sz="1800" b="0" i="0" u="none" strike="noStrike" baseline="0" dirty="0">
                <a:latin typeface="Cambria" panose="02040503050406030204" pitchFamily="18" charset="0"/>
                <a:ea typeface="Cambria" panose="02040503050406030204" pitchFamily="18" charset="0"/>
              </a:rPr>
              <a:t>with estimated treatment differences of −1.9 kg (5 mg </a:t>
            </a:r>
            <a:r>
              <a:rPr lang="en-US" sz="1800" b="0" i="0" u="none" strike="noStrike" baseline="0" dirty="0" err="1">
                <a:latin typeface="Cambria" panose="02040503050406030204" pitchFamily="18" charset="0"/>
                <a:ea typeface="Cambria" panose="02040503050406030204" pitchFamily="18" charset="0"/>
              </a:rPr>
              <a:t>tirzepatide</a:t>
            </a:r>
            <a:r>
              <a:rPr lang="en-US" sz="1800" b="0" i="0" u="none" strike="noStrike" baseline="0" dirty="0">
                <a:latin typeface="Cambria" panose="02040503050406030204" pitchFamily="18" charset="0"/>
                <a:ea typeface="Cambria" panose="02040503050406030204" pitchFamily="18" charset="0"/>
              </a:rPr>
              <a:t>), −3.6 kg (10 mg </a:t>
            </a:r>
            <a:r>
              <a:rPr lang="en-US" sz="1800" b="0" i="0" u="none" strike="noStrike" baseline="0" dirty="0" err="1">
                <a:latin typeface="Cambria" panose="02040503050406030204" pitchFamily="18" charset="0"/>
                <a:ea typeface="Cambria" panose="02040503050406030204" pitchFamily="18" charset="0"/>
              </a:rPr>
              <a:t>tirzepatide</a:t>
            </a:r>
            <a:r>
              <a:rPr lang="en-US" sz="1800" b="0" i="0" u="none" strike="noStrike" baseline="0" dirty="0">
                <a:latin typeface="Cambria" panose="02040503050406030204" pitchFamily="18" charset="0"/>
                <a:ea typeface="Cambria" panose="02040503050406030204" pitchFamily="18" charset="0"/>
              </a:rPr>
              <a:t>), and −5.5 kg (15 mg </a:t>
            </a:r>
            <a:r>
              <a:rPr lang="en-US" sz="1800" b="0" i="0" u="none" strike="noStrike" baseline="0" dirty="0" err="1">
                <a:latin typeface="Cambria" panose="02040503050406030204" pitchFamily="18" charset="0"/>
                <a:ea typeface="Cambria" panose="02040503050406030204" pitchFamily="18" charset="0"/>
              </a:rPr>
              <a:t>tirzepatide</a:t>
            </a:r>
            <a:r>
              <a:rPr lang="en-US" sz="1800" b="0" i="0" u="none" strike="noStrike" baseline="0" dirty="0">
                <a:latin typeface="Cambria" panose="02040503050406030204" pitchFamily="18" charset="0"/>
                <a:ea typeface="Cambria" panose="02040503050406030204" pitchFamily="18" charset="0"/>
              </a:rPr>
              <a:t>) </a:t>
            </a:r>
          </a:p>
          <a:p>
            <a:pPr algn="l">
              <a:buFont typeface="Arial" panose="020B0604020202020204" pitchFamily="34" charset="0"/>
              <a:buChar char="•"/>
            </a:pPr>
            <a:r>
              <a:rPr lang="en-US" sz="1800" b="0" i="0" u="none" strike="noStrike" baseline="0" dirty="0">
                <a:latin typeface="Cambria" panose="02040503050406030204" pitchFamily="18" charset="0"/>
                <a:ea typeface="Cambria" panose="02040503050406030204" pitchFamily="18" charset="0"/>
              </a:rPr>
              <a:t> 65 to 80% (</a:t>
            </a:r>
            <a:r>
              <a:rPr lang="en-US" sz="1800" b="0" i="0" u="none" strike="noStrike" baseline="0" dirty="0" err="1">
                <a:latin typeface="Cambria" panose="02040503050406030204" pitchFamily="18" charset="0"/>
                <a:ea typeface="Cambria" panose="02040503050406030204" pitchFamily="18" charset="0"/>
              </a:rPr>
              <a:t>tirzepatid</a:t>
            </a:r>
            <a:r>
              <a:rPr lang="en-US" sz="1800" dirty="0" err="1">
                <a:latin typeface="Cambria" panose="02040503050406030204" pitchFamily="18" charset="0"/>
                <a:ea typeface="Cambria" panose="02040503050406030204" pitchFamily="18" charset="0"/>
              </a:rPr>
              <a:t>e</a:t>
            </a:r>
            <a:r>
              <a:rPr lang="en-US" sz="1800" dirty="0">
                <a:latin typeface="Cambria" panose="02040503050406030204" pitchFamily="18" charset="0"/>
                <a:ea typeface="Cambria" panose="02040503050406030204" pitchFamily="18" charset="0"/>
              </a:rPr>
              <a:t>) a</a:t>
            </a:r>
            <a:r>
              <a:rPr lang="en-US" sz="1800" b="0" i="0" u="none" strike="noStrike" baseline="0" dirty="0">
                <a:latin typeface="Cambria" panose="02040503050406030204" pitchFamily="18" charset="0"/>
                <a:ea typeface="Cambria" panose="02040503050406030204" pitchFamily="18" charset="0"/>
              </a:rPr>
              <a:t>nd 54% (</a:t>
            </a:r>
            <a:r>
              <a:rPr lang="en-US" sz="1800" b="0" i="0" u="none" strike="noStrike" baseline="0" dirty="0" err="1">
                <a:latin typeface="Cambria" panose="02040503050406030204" pitchFamily="18" charset="0"/>
                <a:ea typeface="Cambria" panose="02040503050406030204" pitchFamily="18" charset="0"/>
              </a:rPr>
              <a:t>semaglutide</a:t>
            </a:r>
            <a:r>
              <a:rPr lang="en-US" sz="1800" b="0" i="0" u="none" strike="noStrike" baseline="0" dirty="0">
                <a:latin typeface="Cambria" panose="02040503050406030204" pitchFamily="18" charset="0"/>
                <a:ea typeface="Cambria" panose="02040503050406030204" pitchFamily="18" charset="0"/>
              </a:rPr>
              <a:t>)</a:t>
            </a:r>
            <a:r>
              <a:rPr lang="en-US" sz="1800" dirty="0">
                <a:latin typeface="Cambria" panose="02040503050406030204" pitchFamily="18" charset="0"/>
                <a:ea typeface="Cambria" panose="02040503050406030204" pitchFamily="18" charset="0"/>
              </a:rPr>
              <a:t> </a:t>
            </a:r>
            <a:r>
              <a:rPr lang="en-US" sz="1800" b="0" i="0" u="none" strike="noStrike" baseline="0" dirty="0">
                <a:latin typeface="Cambria" panose="02040503050406030204" pitchFamily="18" charset="0"/>
                <a:ea typeface="Cambria" panose="02040503050406030204" pitchFamily="18" charset="0"/>
              </a:rPr>
              <a:t>had reductions in body weight of at least 5%</a:t>
            </a:r>
          </a:p>
          <a:p>
            <a:pPr algn="l">
              <a:buFont typeface="Arial" panose="020B0604020202020204" pitchFamily="34" charset="0"/>
              <a:buChar char="•"/>
            </a:pPr>
            <a:r>
              <a:rPr lang="en-US" sz="1800" b="0" i="0" u="none" strike="noStrike" baseline="0" dirty="0">
                <a:latin typeface="Cambria" panose="02040503050406030204" pitchFamily="18" charset="0"/>
                <a:ea typeface="Cambria" panose="02040503050406030204" pitchFamily="18" charset="0"/>
              </a:rPr>
              <a:t> 34 to 57% (</a:t>
            </a:r>
            <a:r>
              <a:rPr lang="en-US" sz="1800" b="0" i="0" u="none" strike="noStrike" baseline="0" dirty="0" err="1">
                <a:latin typeface="Cambria" panose="02040503050406030204" pitchFamily="18" charset="0"/>
                <a:ea typeface="Cambria" panose="02040503050406030204" pitchFamily="18" charset="0"/>
              </a:rPr>
              <a:t>tirzepatide</a:t>
            </a:r>
            <a:r>
              <a:rPr lang="en-US" sz="1800" b="0" i="0" u="none" strike="noStrike" baseline="0" dirty="0">
                <a:latin typeface="Cambria" panose="02040503050406030204" pitchFamily="18" charset="0"/>
                <a:ea typeface="Cambria" panose="02040503050406030204" pitchFamily="18" charset="0"/>
              </a:rPr>
              <a:t>) and 24% (</a:t>
            </a:r>
            <a:r>
              <a:rPr lang="en-US" sz="1800" b="0" i="0" u="none" strike="noStrike" baseline="0" dirty="0" err="1">
                <a:latin typeface="Cambria" panose="02040503050406030204" pitchFamily="18" charset="0"/>
                <a:ea typeface="Cambria" panose="02040503050406030204" pitchFamily="18" charset="0"/>
              </a:rPr>
              <a:t>semaglutide</a:t>
            </a:r>
            <a:r>
              <a:rPr lang="en-US" sz="1800" b="0" i="0" u="none" strike="noStrike" baseline="0" dirty="0">
                <a:latin typeface="Cambria" panose="02040503050406030204" pitchFamily="18" charset="0"/>
                <a:ea typeface="Cambria" panose="02040503050406030204" pitchFamily="18" charset="0"/>
              </a:rPr>
              <a:t>) had reductions in body weight of at least 10%</a:t>
            </a:r>
          </a:p>
          <a:p>
            <a:pPr algn="l">
              <a:buFont typeface="Arial" panose="020B0604020202020204" pitchFamily="34" charset="0"/>
              <a:buChar char="•"/>
            </a:pPr>
            <a:r>
              <a:rPr lang="en-US" sz="1800" b="0" i="0" u="none" strike="noStrike" baseline="0" dirty="0">
                <a:latin typeface="Cambria" panose="02040503050406030204" pitchFamily="18" charset="0"/>
                <a:ea typeface="Cambria" panose="02040503050406030204" pitchFamily="18" charset="0"/>
              </a:rPr>
              <a:t>15 to 36% (</a:t>
            </a:r>
            <a:r>
              <a:rPr lang="en-US" sz="1800" b="0" i="0" u="none" strike="noStrike" baseline="0" dirty="0" err="1">
                <a:latin typeface="Cambria" panose="02040503050406030204" pitchFamily="18" charset="0"/>
                <a:ea typeface="Cambria" panose="02040503050406030204" pitchFamily="18" charset="0"/>
              </a:rPr>
              <a:t>tirzepatide</a:t>
            </a:r>
            <a:r>
              <a:rPr lang="en-US" sz="1800" dirty="0">
                <a:latin typeface="Cambria" panose="02040503050406030204" pitchFamily="18" charset="0"/>
                <a:ea typeface="Cambria" panose="02040503050406030204" pitchFamily="18" charset="0"/>
              </a:rPr>
              <a:t>) </a:t>
            </a:r>
            <a:r>
              <a:rPr lang="en-US" sz="1800" b="0" i="0" u="none" strike="noStrike" baseline="0" dirty="0">
                <a:latin typeface="Cambria" panose="02040503050406030204" pitchFamily="18" charset="0"/>
                <a:ea typeface="Cambria" panose="02040503050406030204" pitchFamily="18" charset="0"/>
              </a:rPr>
              <a:t>and 8% (</a:t>
            </a:r>
            <a:r>
              <a:rPr lang="en-US" sz="1800" b="0" i="0" u="none" strike="noStrike" baseline="0" dirty="0" err="1">
                <a:latin typeface="Cambria" panose="02040503050406030204" pitchFamily="18" charset="0"/>
                <a:ea typeface="Cambria" panose="02040503050406030204" pitchFamily="18" charset="0"/>
              </a:rPr>
              <a:t>semaglutide</a:t>
            </a:r>
            <a:r>
              <a:rPr lang="en-US" sz="1800" b="0" i="0" u="none" strike="noStrike" baseline="0" dirty="0">
                <a:latin typeface="Cambria" panose="02040503050406030204" pitchFamily="18" charset="0"/>
                <a:ea typeface="Cambria" panose="02040503050406030204" pitchFamily="18" charset="0"/>
              </a:rPr>
              <a:t>) had reductions in body weight of at least 15%</a:t>
            </a:r>
          </a:p>
          <a:p>
            <a:pPr algn="l">
              <a:buFont typeface="Arial" panose="020B0604020202020204" pitchFamily="34" charset="0"/>
              <a:buChar char="•"/>
            </a:pPr>
            <a:r>
              <a:rPr lang="en-US" sz="1800" dirty="0">
                <a:latin typeface="Cambria" panose="02040503050406030204" pitchFamily="18" charset="0"/>
                <a:ea typeface="Cambria" panose="02040503050406030204" pitchFamily="18" charset="0"/>
              </a:rPr>
              <a:t> G</a:t>
            </a:r>
            <a:r>
              <a:rPr lang="en-US" sz="1800" b="0" i="0" u="none" strike="noStrike" baseline="0" dirty="0">
                <a:latin typeface="Cambria" panose="02040503050406030204" pitchFamily="18" charset="0"/>
                <a:ea typeface="Cambria" panose="02040503050406030204" pitchFamily="18" charset="0"/>
              </a:rPr>
              <a:t>astrointestinal were th</a:t>
            </a:r>
            <a:r>
              <a:rPr lang="en-US" sz="1800" dirty="0">
                <a:latin typeface="Cambria" panose="02040503050406030204" pitchFamily="18" charset="0"/>
                <a:ea typeface="Cambria" panose="02040503050406030204" pitchFamily="18" charset="0"/>
              </a:rPr>
              <a:t>e most common adverse events</a:t>
            </a:r>
          </a:p>
          <a:p>
            <a:pPr lvl="1">
              <a:buFont typeface="Arial" panose="020B0604020202020204" pitchFamily="34" charset="0"/>
              <a:buChar char="•"/>
            </a:pPr>
            <a:r>
              <a:rPr lang="en-US" b="0" i="0" u="none" strike="noStrike" baseline="0" dirty="0">
                <a:latin typeface="Cambria" panose="02040503050406030204" pitchFamily="18" charset="0"/>
                <a:ea typeface="Cambria" panose="02040503050406030204" pitchFamily="18" charset="0"/>
              </a:rPr>
              <a:t>Primarily mild to moderate in severity </a:t>
            </a:r>
          </a:p>
          <a:p>
            <a:pPr lvl="1">
              <a:buFont typeface="Arial" panose="020B0604020202020204" pitchFamily="34" charset="0"/>
              <a:buChar char="•"/>
            </a:pPr>
            <a:r>
              <a:rPr lang="en-US" b="0" i="0" u="none" strike="noStrike" baseline="0" dirty="0">
                <a:latin typeface="Cambria" panose="02040503050406030204" pitchFamily="18" charset="0"/>
                <a:ea typeface="Cambria" panose="02040503050406030204" pitchFamily="18" charset="0"/>
              </a:rPr>
              <a:t>Serious adverse events were reported in 5 to 7% </a:t>
            </a:r>
            <a:r>
              <a:rPr lang="en-US" dirty="0">
                <a:latin typeface="Cambria" panose="02040503050406030204" pitchFamily="18" charset="0"/>
                <a:ea typeface="Cambria" panose="02040503050406030204" pitchFamily="18" charset="0"/>
              </a:rPr>
              <a:t>(</a:t>
            </a:r>
            <a:r>
              <a:rPr lang="en-US" b="0" i="0" u="none" strike="noStrike" baseline="0" dirty="0" err="1">
                <a:latin typeface="Cambria" panose="02040503050406030204" pitchFamily="18" charset="0"/>
                <a:ea typeface="Cambria" panose="02040503050406030204" pitchFamily="18" charset="0"/>
              </a:rPr>
              <a:t>tirzepatide</a:t>
            </a:r>
            <a:r>
              <a:rPr lang="en-US" b="0" i="0" u="none" strike="noStrike" baseline="0" dirty="0">
                <a:latin typeface="Cambria" panose="02040503050406030204" pitchFamily="18" charset="0"/>
                <a:ea typeface="Cambria" panose="02040503050406030204" pitchFamily="18" charset="0"/>
              </a:rPr>
              <a:t>)</a:t>
            </a:r>
            <a:r>
              <a:rPr lang="en-US" dirty="0">
                <a:latin typeface="Cambria" panose="02040503050406030204" pitchFamily="18" charset="0"/>
                <a:ea typeface="Cambria" panose="02040503050406030204" pitchFamily="18" charset="0"/>
              </a:rPr>
              <a:t> </a:t>
            </a:r>
            <a:r>
              <a:rPr lang="en-US" b="0" i="0" u="none" strike="noStrike" baseline="0" dirty="0">
                <a:latin typeface="Cambria" panose="02040503050406030204" pitchFamily="18" charset="0"/>
                <a:ea typeface="Cambria" panose="02040503050406030204" pitchFamily="18" charset="0"/>
              </a:rPr>
              <a:t>and 3% (</a:t>
            </a:r>
            <a:r>
              <a:rPr lang="en-US" b="0" i="0" u="none" strike="noStrike" baseline="0" dirty="0" err="1">
                <a:latin typeface="Cambria" panose="02040503050406030204" pitchFamily="18" charset="0"/>
                <a:ea typeface="Cambria" panose="02040503050406030204" pitchFamily="18" charset="0"/>
              </a:rPr>
              <a:t>semaglutide</a:t>
            </a:r>
            <a:r>
              <a:rPr lang="en-US" dirty="0">
                <a:latin typeface="Cambria" panose="02040503050406030204" pitchFamily="18" charset="0"/>
                <a:ea typeface="Cambria" panose="02040503050406030204" pitchFamily="18" charset="0"/>
              </a:rPr>
              <a:t>)</a:t>
            </a:r>
            <a:endParaRPr lang="en-CA"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E4046547-7DA0-B6C2-E3DF-6C7BCC27114C}"/>
              </a:ext>
            </a:extLst>
          </p:cNvPr>
          <p:cNvSpPr txBox="1"/>
          <p:nvPr/>
        </p:nvSpPr>
        <p:spPr>
          <a:xfrm>
            <a:off x="11109652" y="6611779"/>
            <a:ext cx="1082348" cy="246221"/>
          </a:xfrm>
          <a:prstGeom prst="rect">
            <a:avLst/>
          </a:prstGeom>
          <a:noFill/>
        </p:spPr>
        <p:txBody>
          <a:bodyPr wrap="none" rtlCol="0">
            <a:spAutoFit/>
          </a:bodyPr>
          <a:lstStyle/>
          <a:p>
            <a:r>
              <a:rPr lang="en-CA" sz="1000" dirty="0">
                <a:latin typeface="Cambria" panose="02040503050406030204" pitchFamily="18" charset="0"/>
                <a:ea typeface="Cambria" panose="02040503050406030204" pitchFamily="18" charset="0"/>
              </a:rPr>
              <a:t>Frias et al., 2021</a:t>
            </a:r>
          </a:p>
        </p:txBody>
      </p:sp>
    </p:spTree>
    <p:extLst>
      <p:ext uri="{BB962C8B-B14F-4D97-AF65-F5344CB8AC3E}">
        <p14:creationId xmlns:p14="http://schemas.microsoft.com/office/powerpoint/2010/main" val="3978550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250247-1B40-AE9B-2FCD-3C13E80CE4EF}"/>
              </a:ext>
            </a:extLst>
          </p:cNvPr>
          <p:cNvPicPr>
            <a:picLocks noChangeAspect="1"/>
          </p:cNvPicPr>
          <p:nvPr/>
        </p:nvPicPr>
        <p:blipFill rotWithShape="1">
          <a:blip r:embed="rId3"/>
          <a:srcRect l="23333" t="17963" r="26146" b="8333"/>
          <a:stretch/>
        </p:blipFill>
        <p:spPr>
          <a:xfrm>
            <a:off x="1917444" y="0"/>
            <a:ext cx="8357111" cy="6858001"/>
          </a:xfrm>
          <a:prstGeom prst="rect">
            <a:avLst/>
          </a:prstGeom>
        </p:spPr>
      </p:pic>
      <p:sp>
        <p:nvSpPr>
          <p:cNvPr id="2" name="TextBox 1">
            <a:extLst>
              <a:ext uri="{FF2B5EF4-FFF2-40B4-BE49-F238E27FC236}">
                <a16:creationId xmlns:a16="http://schemas.microsoft.com/office/drawing/2014/main" id="{E32D2CF2-AF41-AD56-7463-EBC8A3885BAB}"/>
              </a:ext>
            </a:extLst>
          </p:cNvPr>
          <p:cNvSpPr txBox="1"/>
          <p:nvPr/>
        </p:nvSpPr>
        <p:spPr>
          <a:xfrm>
            <a:off x="11109652" y="6611779"/>
            <a:ext cx="1082348" cy="246221"/>
          </a:xfrm>
          <a:prstGeom prst="rect">
            <a:avLst/>
          </a:prstGeom>
          <a:noFill/>
        </p:spPr>
        <p:txBody>
          <a:bodyPr wrap="none" rtlCol="0">
            <a:spAutoFit/>
          </a:bodyPr>
          <a:lstStyle/>
          <a:p>
            <a:r>
              <a:rPr lang="en-CA" sz="1000" dirty="0">
                <a:latin typeface="Cambria" panose="02040503050406030204" pitchFamily="18" charset="0"/>
                <a:ea typeface="Cambria" panose="02040503050406030204" pitchFamily="18" charset="0"/>
              </a:rPr>
              <a:t>Frias et al., 2021</a:t>
            </a:r>
          </a:p>
        </p:txBody>
      </p:sp>
    </p:spTree>
    <p:extLst>
      <p:ext uri="{BB962C8B-B14F-4D97-AF65-F5344CB8AC3E}">
        <p14:creationId xmlns:p14="http://schemas.microsoft.com/office/powerpoint/2010/main" val="4247586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C1FE-0EF0-D370-EF8B-755A3CA9A0DA}"/>
              </a:ext>
            </a:extLst>
          </p:cNvPr>
          <p:cNvSpPr>
            <a:spLocks noGrp="1"/>
          </p:cNvSpPr>
          <p:nvPr>
            <p:ph type="title"/>
          </p:nvPr>
        </p:nvSpPr>
        <p:spPr/>
        <p:txBody>
          <a:bodyPr/>
          <a:lstStyle/>
          <a:p>
            <a:r>
              <a:rPr lang="en-CA" b="1" dirty="0"/>
              <a:t>Bottom Line</a:t>
            </a:r>
          </a:p>
        </p:txBody>
      </p:sp>
      <p:sp>
        <p:nvSpPr>
          <p:cNvPr id="3" name="Content Placeholder 2">
            <a:extLst>
              <a:ext uri="{FF2B5EF4-FFF2-40B4-BE49-F238E27FC236}">
                <a16:creationId xmlns:a16="http://schemas.microsoft.com/office/drawing/2014/main" id="{C9C90FD3-AA08-6B4F-4056-F04C9E38C086}"/>
              </a:ext>
            </a:extLst>
          </p:cNvPr>
          <p:cNvSpPr>
            <a:spLocks noGrp="1"/>
          </p:cNvSpPr>
          <p:nvPr>
            <p:ph idx="1"/>
          </p:nvPr>
        </p:nvSpPr>
        <p:spPr>
          <a:xfrm>
            <a:off x="1024128" y="2286000"/>
            <a:ext cx="9720071" cy="957714"/>
          </a:xfrm>
          <a:solidFill>
            <a:schemeClr val="accent2">
              <a:lumMod val="40000"/>
              <a:lumOff val="60000"/>
            </a:schemeClr>
          </a:solidFill>
          <a:ln>
            <a:solidFill>
              <a:schemeClr val="accent2">
                <a:lumMod val="40000"/>
                <a:lumOff val="60000"/>
              </a:schemeClr>
            </a:solidFill>
          </a:ln>
        </p:spPr>
        <p:txBody>
          <a:bodyPr>
            <a:noAutofit/>
          </a:bodyPr>
          <a:lstStyle/>
          <a:p>
            <a:pPr algn="ctr"/>
            <a:r>
              <a:rPr lang="en-US" sz="2000" b="1" dirty="0">
                <a:latin typeface="Cambria" panose="02040503050406030204" pitchFamily="18" charset="0"/>
                <a:ea typeface="Cambria" panose="02040503050406030204" pitchFamily="18" charset="0"/>
              </a:rPr>
              <a:t>“</a:t>
            </a:r>
            <a:r>
              <a:rPr lang="en-US" sz="2000" b="1" i="0" u="none" strike="noStrike" baseline="0" dirty="0">
                <a:latin typeface="Cambria" panose="02040503050406030204" pitchFamily="18" charset="0"/>
                <a:ea typeface="Cambria" panose="02040503050406030204" pitchFamily="18" charset="0"/>
              </a:rPr>
              <a:t>Reductions in body weight with </a:t>
            </a:r>
            <a:r>
              <a:rPr lang="en-US" sz="2000" b="1" i="0" u="none" strike="noStrike" baseline="0" dirty="0" err="1">
                <a:latin typeface="Cambria" panose="02040503050406030204" pitchFamily="18" charset="0"/>
                <a:ea typeface="Cambria" panose="02040503050406030204" pitchFamily="18" charset="0"/>
              </a:rPr>
              <a:t>tirzepatide</a:t>
            </a:r>
            <a:r>
              <a:rPr lang="en-US" sz="2000" b="1" i="0" u="none" strike="noStrike" baseline="0" dirty="0">
                <a:latin typeface="Cambria" panose="02040503050406030204" pitchFamily="18" charset="0"/>
                <a:ea typeface="Cambria" panose="02040503050406030204" pitchFamily="18" charset="0"/>
              </a:rPr>
              <a:t> were dose-dependent. With the use of the efficacy estimate, more patients who received </a:t>
            </a:r>
            <a:r>
              <a:rPr lang="en-US" sz="2000" b="1" i="0" u="none" strike="noStrike" baseline="0" dirty="0" err="1">
                <a:latin typeface="Cambria" panose="02040503050406030204" pitchFamily="18" charset="0"/>
                <a:ea typeface="Cambria" panose="02040503050406030204" pitchFamily="18" charset="0"/>
              </a:rPr>
              <a:t>tirzepatide</a:t>
            </a:r>
            <a:r>
              <a:rPr lang="en-US" sz="2000" b="1" i="0" u="none" strike="noStrike" baseline="0" dirty="0">
                <a:latin typeface="Cambria" panose="02040503050406030204" pitchFamily="18" charset="0"/>
                <a:ea typeface="Cambria" panose="02040503050406030204" pitchFamily="18" charset="0"/>
              </a:rPr>
              <a:t> than those who received </a:t>
            </a:r>
            <a:r>
              <a:rPr lang="en-US" sz="2000" b="1" i="0" u="none" strike="noStrike" baseline="0" dirty="0" err="1">
                <a:latin typeface="Cambria" panose="02040503050406030204" pitchFamily="18" charset="0"/>
                <a:ea typeface="Cambria" panose="02040503050406030204" pitchFamily="18" charset="0"/>
              </a:rPr>
              <a:t>semaglutide</a:t>
            </a:r>
            <a:r>
              <a:rPr lang="en-US" sz="2000" b="1" i="0" u="none" strike="noStrike" baseline="0" dirty="0">
                <a:latin typeface="Cambria" panose="02040503050406030204" pitchFamily="18" charset="0"/>
                <a:ea typeface="Cambria" panose="02040503050406030204" pitchFamily="18" charset="0"/>
              </a:rPr>
              <a:t> had at least 10% weight loss.”</a:t>
            </a:r>
            <a:endParaRPr lang="en-CA" sz="20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A628B9A4-2E7F-DA7D-CEDC-C9708C7C1337}"/>
              </a:ext>
            </a:extLst>
          </p:cNvPr>
          <p:cNvSpPr txBox="1"/>
          <p:nvPr/>
        </p:nvSpPr>
        <p:spPr>
          <a:xfrm>
            <a:off x="11109652" y="6611779"/>
            <a:ext cx="1082348" cy="246221"/>
          </a:xfrm>
          <a:prstGeom prst="rect">
            <a:avLst/>
          </a:prstGeom>
          <a:noFill/>
        </p:spPr>
        <p:txBody>
          <a:bodyPr wrap="none" rtlCol="0">
            <a:spAutoFit/>
          </a:bodyPr>
          <a:lstStyle/>
          <a:p>
            <a:r>
              <a:rPr lang="en-CA" sz="1000" dirty="0">
                <a:latin typeface="Cambria" panose="02040503050406030204" pitchFamily="18" charset="0"/>
                <a:ea typeface="Cambria" panose="02040503050406030204" pitchFamily="18" charset="0"/>
              </a:rPr>
              <a:t>Frias et al., 2021</a:t>
            </a:r>
          </a:p>
        </p:txBody>
      </p:sp>
    </p:spTree>
    <p:extLst>
      <p:ext uri="{BB962C8B-B14F-4D97-AF65-F5344CB8AC3E}">
        <p14:creationId xmlns:p14="http://schemas.microsoft.com/office/powerpoint/2010/main" val="1424091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5A6AAC-1DB9-F2E0-6985-3B821FBB2DB7}"/>
              </a:ext>
            </a:extLst>
          </p:cNvPr>
          <p:cNvPicPr>
            <a:picLocks noChangeAspect="1"/>
          </p:cNvPicPr>
          <p:nvPr/>
        </p:nvPicPr>
        <p:blipFill rotWithShape="1">
          <a:blip r:embed="rId2"/>
          <a:srcRect l="24271" t="24074" r="25729" b="27963"/>
          <a:stretch/>
        </p:blipFill>
        <p:spPr>
          <a:xfrm>
            <a:off x="0" y="139700"/>
            <a:ext cx="12192000" cy="6578600"/>
          </a:xfrm>
          <a:prstGeom prst="rect">
            <a:avLst/>
          </a:prstGeom>
        </p:spPr>
      </p:pic>
      <p:sp>
        <p:nvSpPr>
          <p:cNvPr id="2" name="TextBox 1">
            <a:extLst>
              <a:ext uri="{FF2B5EF4-FFF2-40B4-BE49-F238E27FC236}">
                <a16:creationId xmlns:a16="http://schemas.microsoft.com/office/drawing/2014/main" id="{01E592C1-4B80-E2B9-C870-3558BF6603D1}"/>
              </a:ext>
            </a:extLst>
          </p:cNvPr>
          <p:cNvSpPr txBox="1"/>
          <p:nvPr/>
        </p:nvSpPr>
        <p:spPr>
          <a:xfrm>
            <a:off x="10922101" y="6611779"/>
            <a:ext cx="1269899" cy="246221"/>
          </a:xfrm>
          <a:prstGeom prst="rect">
            <a:avLst/>
          </a:prstGeom>
          <a:noFill/>
        </p:spPr>
        <p:txBody>
          <a:bodyPr wrap="none" rtlCol="0">
            <a:spAutoFit/>
          </a:bodyPr>
          <a:lstStyle/>
          <a:p>
            <a:r>
              <a:rPr lang="en-CA" sz="1000" dirty="0">
                <a:latin typeface="Cambria" panose="02040503050406030204" pitchFamily="18" charset="0"/>
                <a:ea typeface="Cambria" panose="02040503050406030204" pitchFamily="18" charset="0"/>
              </a:rPr>
              <a:t>Novo Nordisk, 2023</a:t>
            </a:r>
          </a:p>
        </p:txBody>
      </p:sp>
    </p:spTree>
    <p:extLst>
      <p:ext uri="{BB962C8B-B14F-4D97-AF65-F5344CB8AC3E}">
        <p14:creationId xmlns:p14="http://schemas.microsoft.com/office/powerpoint/2010/main" val="2061984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92B3-19D4-9C44-6F4D-A04C93C749F4}"/>
              </a:ext>
            </a:extLst>
          </p:cNvPr>
          <p:cNvSpPr>
            <a:spLocks noGrp="1"/>
          </p:cNvSpPr>
          <p:nvPr>
            <p:ph type="title"/>
          </p:nvPr>
        </p:nvSpPr>
        <p:spPr/>
        <p:txBody>
          <a:bodyPr/>
          <a:lstStyle/>
          <a:p>
            <a:r>
              <a:rPr lang="en-CA" b="1" dirty="0"/>
              <a:t>Oral </a:t>
            </a:r>
            <a:r>
              <a:rPr lang="en-CA" b="1" dirty="0" err="1"/>
              <a:t>semaglutide</a:t>
            </a:r>
            <a:endParaRPr lang="en-CA" b="1" dirty="0"/>
          </a:p>
        </p:txBody>
      </p:sp>
      <p:sp>
        <p:nvSpPr>
          <p:cNvPr id="3" name="Content Placeholder 2">
            <a:extLst>
              <a:ext uri="{FF2B5EF4-FFF2-40B4-BE49-F238E27FC236}">
                <a16:creationId xmlns:a16="http://schemas.microsoft.com/office/drawing/2014/main" id="{0F023D2D-A5C3-732C-FCCB-DB50ACB0F18B}"/>
              </a:ext>
            </a:extLst>
          </p:cNvPr>
          <p:cNvSpPr>
            <a:spLocks noGrp="1"/>
          </p:cNvSpPr>
          <p:nvPr>
            <p:ph idx="1"/>
          </p:nvPr>
        </p:nvSpPr>
        <p:spPr/>
        <p:txBody>
          <a:bodyPr>
            <a:normAutofit/>
          </a:bodyPr>
          <a:lstStyle/>
          <a:p>
            <a:pPr>
              <a:buFont typeface="Arial" panose="020B0604020202020204" pitchFamily="34" charset="0"/>
              <a:buChar char="•"/>
            </a:pPr>
            <a:r>
              <a:rPr lang="en-US" sz="1800" dirty="0">
                <a:latin typeface="Cambria" panose="02040503050406030204" pitchFamily="18" charset="0"/>
                <a:ea typeface="Cambria" panose="02040503050406030204" pitchFamily="18" charset="0"/>
              </a:rPr>
              <a:t> Statistically significant weight loss </a:t>
            </a:r>
          </a:p>
          <a:p>
            <a:pPr>
              <a:buFont typeface="Arial" panose="020B0604020202020204" pitchFamily="34" charset="0"/>
              <a:buChar char="•"/>
            </a:pPr>
            <a:r>
              <a:rPr lang="en-US" sz="1800" dirty="0">
                <a:latin typeface="Cambria" panose="02040503050406030204" pitchFamily="18" charset="0"/>
                <a:ea typeface="Cambria" panose="02040503050406030204" pitchFamily="18" charset="0"/>
              </a:rPr>
              <a:t> Weight loss of 15.1% (oral </a:t>
            </a:r>
            <a:r>
              <a:rPr lang="en-US" sz="1800" dirty="0" err="1">
                <a:latin typeface="Cambria" panose="02040503050406030204" pitchFamily="18" charset="0"/>
                <a:ea typeface="Cambria" panose="02040503050406030204" pitchFamily="18" charset="0"/>
              </a:rPr>
              <a:t>semaglutide</a:t>
            </a:r>
            <a:r>
              <a:rPr lang="en-US" sz="1800" dirty="0">
                <a:latin typeface="Cambria" panose="02040503050406030204" pitchFamily="18" charset="0"/>
                <a:ea typeface="Cambria" panose="02040503050406030204" pitchFamily="18" charset="0"/>
              </a:rPr>
              <a:t> 50 mg) compared to 2.4% (placebo)</a:t>
            </a:r>
          </a:p>
          <a:p>
            <a:pPr>
              <a:buFont typeface="Arial" panose="020B0604020202020204" pitchFamily="34" charset="0"/>
              <a:buChar char="•"/>
            </a:pPr>
            <a:r>
              <a:rPr lang="en-US" sz="1800" dirty="0">
                <a:latin typeface="Cambria" panose="02040503050406030204" pitchFamily="18" charset="0"/>
                <a:ea typeface="Cambria" panose="02040503050406030204" pitchFamily="18" charset="0"/>
              </a:rPr>
              <a:t> 84.9% (oral </a:t>
            </a:r>
            <a:r>
              <a:rPr lang="en-US" sz="1800" dirty="0" err="1">
                <a:latin typeface="Cambria" panose="02040503050406030204" pitchFamily="18" charset="0"/>
                <a:ea typeface="Cambria" panose="02040503050406030204" pitchFamily="18" charset="0"/>
              </a:rPr>
              <a:t>semaglutide</a:t>
            </a:r>
            <a:r>
              <a:rPr lang="en-US" sz="1800" dirty="0">
                <a:latin typeface="Cambria" panose="02040503050406030204" pitchFamily="18" charset="0"/>
                <a:ea typeface="Cambria" panose="02040503050406030204" pitchFamily="18" charset="0"/>
              </a:rPr>
              <a:t> 50 mg) compared to 25.8% (placebo) achieved a weight loss of 5% </a:t>
            </a:r>
          </a:p>
          <a:p>
            <a:pPr>
              <a:buFont typeface="Arial" panose="020B0604020202020204" pitchFamily="34" charset="0"/>
              <a:buChar char="•"/>
            </a:pPr>
            <a:r>
              <a:rPr lang="en-US" sz="1800" dirty="0">
                <a:latin typeface="Cambria" panose="02040503050406030204" pitchFamily="18" charset="0"/>
                <a:ea typeface="Cambria" panose="02040503050406030204" pitchFamily="18" charset="0"/>
              </a:rPr>
              <a:t> Oral </a:t>
            </a:r>
            <a:r>
              <a:rPr lang="en-US" sz="1800" dirty="0" err="1">
                <a:latin typeface="Cambria" panose="02040503050406030204" pitchFamily="18" charset="0"/>
                <a:ea typeface="Cambria" panose="02040503050406030204" pitchFamily="18" charset="0"/>
              </a:rPr>
              <a:t>semaglutide</a:t>
            </a:r>
            <a:r>
              <a:rPr lang="en-US" sz="1800" dirty="0">
                <a:latin typeface="Cambria" panose="02040503050406030204" pitchFamily="18" charset="0"/>
                <a:ea typeface="Cambria" panose="02040503050406030204" pitchFamily="18" charset="0"/>
              </a:rPr>
              <a:t> 50 mg appeared to have a safe and well-tolerated profile</a:t>
            </a:r>
          </a:p>
          <a:p>
            <a:pPr>
              <a:buFont typeface="Arial" panose="020B0604020202020204" pitchFamily="34" charset="0"/>
              <a:buChar char="•"/>
            </a:pPr>
            <a:r>
              <a:rPr lang="en-US" sz="1800" dirty="0">
                <a:latin typeface="Cambria" panose="02040503050406030204" pitchFamily="18" charset="0"/>
                <a:ea typeface="Cambria" panose="02040503050406030204" pitchFamily="18" charset="0"/>
              </a:rPr>
              <a:t> Gastrointestinal adverse events were the most common</a:t>
            </a:r>
          </a:p>
          <a:p>
            <a:pPr lvl="1">
              <a:buFont typeface="Arial" panose="020B0604020202020204" pitchFamily="34" charset="0"/>
              <a:buChar char="•"/>
            </a:pPr>
            <a:r>
              <a:rPr lang="en-US" dirty="0">
                <a:latin typeface="Cambria" panose="02040503050406030204" pitchFamily="18" charset="0"/>
                <a:ea typeface="Cambria" panose="02040503050406030204" pitchFamily="18" charset="0"/>
              </a:rPr>
              <a:t>Majority were mild to moderate and diminished over time and were consistent with the GLP-1 receptor agonist class</a:t>
            </a:r>
          </a:p>
          <a:p>
            <a:pPr lvl="1">
              <a:buFont typeface="Arial" panose="020B0604020202020204" pitchFamily="34" charset="0"/>
              <a:buChar char="•"/>
            </a:pPr>
            <a:r>
              <a:rPr lang="en-US" dirty="0">
                <a:latin typeface="Cambria" panose="02040503050406030204" pitchFamily="18" charset="0"/>
                <a:ea typeface="Cambria" panose="02040503050406030204" pitchFamily="18" charset="0"/>
              </a:rPr>
              <a:t>Most prominent during dose escalation</a:t>
            </a:r>
            <a:endParaRPr lang="en-CA" dirty="0">
              <a:latin typeface="Cambria" panose="02040503050406030204" pitchFamily="18" charset="0"/>
              <a:ea typeface="Cambria" panose="02040503050406030204" pitchFamily="18" charset="0"/>
            </a:endParaRPr>
          </a:p>
          <a:p>
            <a:pPr>
              <a:buFont typeface="Arial" panose="020B0604020202020204" pitchFamily="34" charset="0"/>
              <a:buChar char="•"/>
            </a:pPr>
            <a:endParaRPr lang="en-CA" sz="18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6DB357FC-7BE2-47B4-A54C-A7DC1B537C3D}"/>
              </a:ext>
            </a:extLst>
          </p:cNvPr>
          <p:cNvSpPr txBox="1"/>
          <p:nvPr/>
        </p:nvSpPr>
        <p:spPr>
          <a:xfrm>
            <a:off x="10922101" y="6611779"/>
            <a:ext cx="1269899" cy="246221"/>
          </a:xfrm>
          <a:prstGeom prst="rect">
            <a:avLst/>
          </a:prstGeom>
          <a:noFill/>
        </p:spPr>
        <p:txBody>
          <a:bodyPr wrap="none" rtlCol="0">
            <a:spAutoFit/>
          </a:bodyPr>
          <a:lstStyle/>
          <a:p>
            <a:r>
              <a:rPr lang="en-CA" sz="1000" dirty="0">
                <a:latin typeface="Cambria" panose="02040503050406030204" pitchFamily="18" charset="0"/>
                <a:ea typeface="Cambria" panose="02040503050406030204" pitchFamily="18" charset="0"/>
              </a:rPr>
              <a:t>Novo Nordisk, 2023</a:t>
            </a:r>
          </a:p>
        </p:txBody>
      </p:sp>
    </p:spTree>
    <p:extLst>
      <p:ext uri="{BB962C8B-B14F-4D97-AF65-F5344CB8AC3E}">
        <p14:creationId xmlns:p14="http://schemas.microsoft.com/office/powerpoint/2010/main" val="3705883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E458AA1C-E0BB-00B1-06F3-4B787C290F17}"/>
              </a:ext>
            </a:extLst>
          </p:cNvPr>
          <p:cNvSpPr/>
          <p:nvPr/>
        </p:nvSpPr>
        <p:spPr>
          <a:xfrm>
            <a:off x="1022299" y="2162175"/>
            <a:ext cx="10147401" cy="2533650"/>
          </a:xfrm>
          <a:prstGeom prst="wedgeRoundRectCallou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Cambria" panose="02040503050406030204" pitchFamily="18" charset="0"/>
                <a:ea typeface="Cambria" panose="02040503050406030204" pitchFamily="18" charset="0"/>
              </a:rPr>
              <a:t>“We are very pleased with the weight loss demonstrated by the once-daily oral formulation of </a:t>
            </a:r>
            <a:r>
              <a:rPr lang="en-US" sz="2000" b="1" dirty="0" err="1">
                <a:solidFill>
                  <a:schemeClr val="tx1"/>
                </a:solidFill>
                <a:latin typeface="Cambria" panose="02040503050406030204" pitchFamily="18" charset="0"/>
                <a:ea typeface="Cambria" panose="02040503050406030204" pitchFamily="18" charset="0"/>
              </a:rPr>
              <a:t>semaglutide</a:t>
            </a:r>
            <a:r>
              <a:rPr lang="en-US" sz="2000" b="1" dirty="0">
                <a:solidFill>
                  <a:schemeClr val="tx1"/>
                </a:solidFill>
                <a:latin typeface="Cambria" panose="02040503050406030204" pitchFamily="18" charset="0"/>
                <a:ea typeface="Cambria" panose="02040503050406030204" pitchFamily="18" charset="0"/>
              </a:rPr>
              <a:t> in obesity. The results show comparable weight loss as in the STEP 1 trial with injectable </a:t>
            </a:r>
            <a:r>
              <a:rPr lang="en-US" sz="2000" b="1" dirty="0" err="1">
                <a:solidFill>
                  <a:schemeClr val="tx1"/>
                </a:solidFill>
                <a:latin typeface="Cambria" panose="02040503050406030204" pitchFamily="18" charset="0"/>
                <a:ea typeface="Cambria" panose="02040503050406030204" pitchFamily="18" charset="0"/>
              </a:rPr>
              <a:t>semaglutide</a:t>
            </a:r>
            <a:r>
              <a:rPr lang="en-US" sz="2000" b="1" dirty="0">
                <a:solidFill>
                  <a:schemeClr val="tx1"/>
                </a:solidFill>
                <a:latin typeface="Cambria" panose="02040503050406030204" pitchFamily="18" charset="0"/>
                <a:ea typeface="Cambria" panose="02040503050406030204" pitchFamily="18" charset="0"/>
              </a:rPr>
              <a:t> 2.4 mg in obesity branded as </a:t>
            </a:r>
            <a:r>
              <a:rPr lang="en-US" sz="2000" b="1" dirty="0" err="1">
                <a:solidFill>
                  <a:schemeClr val="tx1"/>
                </a:solidFill>
                <a:latin typeface="Cambria" panose="02040503050406030204" pitchFamily="18" charset="0"/>
                <a:ea typeface="Cambria" panose="02040503050406030204" pitchFamily="18" charset="0"/>
              </a:rPr>
              <a:t>Wegovy</a:t>
            </a:r>
            <a:r>
              <a:rPr lang="en-US" sz="2000" b="1" dirty="0">
                <a:solidFill>
                  <a:schemeClr val="tx1"/>
                </a:solidFill>
                <a:latin typeface="Cambria" panose="02040503050406030204" pitchFamily="18" charset="0"/>
                <a:ea typeface="Cambria" panose="02040503050406030204" pitchFamily="18" charset="0"/>
              </a:rPr>
              <a:t>®” “The choice between a daily tablet or weekly injection for obesity has the potential to offer patients and healthcare providers the opportunity to choose what best suits individual treatment preferences” </a:t>
            </a:r>
          </a:p>
          <a:p>
            <a:r>
              <a:rPr lang="en-US" sz="2000" b="1" dirty="0">
                <a:solidFill>
                  <a:schemeClr val="tx1"/>
                </a:solidFill>
                <a:latin typeface="Cambria" panose="02040503050406030204" pitchFamily="18" charset="0"/>
                <a:ea typeface="Cambria" panose="02040503050406030204" pitchFamily="18" charset="0"/>
              </a:rPr>
              <a:t>						– Martin Holst Lange, VP for Development at </a:t>
            </a:r>
            <a:r>
              <a:rPr lang="en-US" sz="2000" b="1" dirty="0" err="1">
                <a:solidFill>
                  <a:schemeClr val="tx1"/>
                </a:solidFill>
                <a:latin typeface="Cambria" panose="02040503050406030204" pitchFamily="18" charset="0"/>
                <a:ea typeface="Cambria" panose="02040503050406030204" pitchFamily="18" charset="0"/>
              </a:rPr>
              <a:t>NovoNordisk</a:t>
            </a:r>
            <a:r>
              <a:rPr lang="en-US" sz="2000" b="1" dirty="0">
                <a:solidFill>
                  <a:schemeClr val="tx1"/>
                </a:solidFill>
                <a:latin typeface="Cambria" panose="02040503050406030204" pitchFamily="18" charset="0"/>
                <a:ea typeface="Cambria" panose="02040503050406030204" pitchFamily="18" charset="0"/>
              </a:rPr>
              <a:t> </a:t>
            </a:r>
            <a:endParaRPr lang="en-CA" sz="2000" b="1" dirty="0">
              <a:solidFill>
                <a:schemeClr val="tx1"/>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E6C8EC6E-1EBF-CBBF-BB31-4BFC01323B4D}"/>
              </a:ext>
            </a:extLst>
          </p:cNvPr>
          <p:cNvSpPr txBox="1"/>
          <p:nvPr/>
        </p:nvSpPr>
        <p:spPr>
          <a:xfrm>
            <a:off x="10922101" y="6611779"/>
            <a:ext cx="1269899" cy="246221"/>
          </a:xfrm>
          <a:prstGeom prst="rect">
            <a:avLst/>
          </a:prstGeom>
          <a:noFill/>
        </p:spPr>
        <p:txBody>
          <a:bodyPr wrap="none" rtlCol="0">
            <a:spAutoFit/>
          </a:bodyPr>
          <a:lstStyle/>
          <a:p>
            <a:r>
              <a:rPr lang="en-CA" sz="1000" dirty="0">
                <a:latin typeface="Cambria" panose="02040503050406030204" pitchFamily="18" charset="0"/>
                <a:ea typeface="Cambria" panose="02040503050406030204" pitchFamily="18" charset="0"/>
              </a:rPr>
              <a:t>Novo Nordisk, 2023</a:t>
            </a:r>
          </a:p>
        </p:txBody>
      </p:sp>
    </p:spTree>
    <p:extLst>
      <p:ext uri="{BB962C8B-B14F-4D97-AF65-F5344CB8AC3E}">
        <p14:creationId xmlns:p14="http://schemas.microsoft.com/office/powerpoint/2010/main" val="1130252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25D1-2C63-D245-6D3D-92CC3E9DB7A5}"/>
              </a:ext>
            </a:extLst>
          </p:cNvPr>
          <p:cNvSpPr>
            <a:spLocks noGrp="1"/>
          </p:cNvSpPr>
          <p:nvPr>
            <p:ph type="title"/>
          </p:nvPr>
        </p:nvSpPr>
        <p:spPr/>
        <p:txBody>
          <a:bodyPr/>
          <a:lstStyle/>
          <a:p>
            <a:r>
              <a:rPr lang="en-CA" b="1" dirty="0"/>
              <a:t>MONITORING</a:t>
            </a:r>
          </a:p>
        </p:txBody>
      </p:sp>
      <p:graphicFrame>
        <p:nvGraphicFramePr>
          <p:cNvPr id="5" name="Table 2">
            <a:extLst>
              <a:ext uri="{FF2B5EF4-FFF2-40B4-BE49-F238E27FC236}">
                <a16:creationId xmlns:a16="http://schemas.microsoft.com/office/drawing/2014/main" id="{A2F53828-B8B9-A1D5-158E-41333ED443F8}"/>
              </a:ext>
            </a:extLst>
          </p:cNvPr>
          <p:cNvGraphicFramePr>
            <a:graphicFrameLocks noGrp="1"/>
          </p:cNvGraphicFramePr>
          <p:nvPr>
            <p:extLst>
              <p:ext uri="{D42A27DB-BD31-4B8C-83A1-F6EECF244321}">
                <p14:modId xmlns:p14="http://schemas.microsoft.com/office/powerpoint/2010/main" val="3429944196"/>
              </p:ext>
            </p:extLst>
          </p:nvPr>
        </p:nvGraphicFramePr>
        <p:xfrm>
          <a:off x="1" y="2084832"/>
          <a:ext cx="12191999" cy="4715693"/>
        </p:xfrm>
        <a:graphic>
          <a:graphicData uri="http://schemas.openxmlformats.org/drawingml/2006/table">
            <a:tbl>
              <a:tblPr firstRow="1" bandRow="1">
                <a:tableStyleId>{72833802-FEF1-4C79-8D5D-14CF1EAF98D9}</a:tableStyleId>
              </a:tblPr>
              <a:tblGrid>
                <a:gridCol w="2792645">
                  <a:extLst>
                    <a:ext uri="{9D8B030D-6E8A-4147-A177-3AD203B41FA5}">
                      <a16:colId xmlns:a16="http://schemas.microsoft.com/office/drawing/2014/main" val="1282650104"/>
                    </a:ext>
                  </a:extLst>
                </a:gridCol>
                <a:gridCol w="3200127">
                  <a:extLst>
                    <a:ext uri="{9D8B030D-6E8A-4147-A177-3AD203B41FA5}">
                      <a16:colId xmlns:a16="http://schemas.microsoft.com/office/drawing/2014/main" val="525831744"/>
                    </a:ext>
                  </a:extLst>
                </a:gridCol>
                <a:gridCol w="3220773">
                  <a:extLst>
                    <a:ext uri="{9D8B030D-6E8A-4147-A177-3AD203B41FA5}">
                      <a16:colId xmlns:a16="http://schemas.microsoft.com/office/drawing/2014/main" val="1164009883"/>
                    </a:ext>
                  </a:extLst>
                </a:gridCol>
                <a:gridCol w="2978454">
                  <a:extLst>
                    <a:ext uri="{9D8B030D-6E8A-4147-A177-3AD203B41FA5}">
                      <a16:colId xmlns:a16="http://schemas.microsoft.com/office/drawing/2014/main" val="3091283563"/>
                    </a:ext>
                  </a:extLst>
                </a:gridCol>
              </a:tblGrid>
              <a:tr h="245356">
                <a:tc>
                  <a:txBody>
                    <a:bodyPr/>
                    <a:lstStyle/>
                    <a:p>
                      <a:pPr algn="ctr"/>
                      <a:r>
                        <a:rPr lang="en-US" sz="1800" b="1" dirty="0">
                          <a:solidFill>
                            <a:schemeClr val="tx1"/>
                          </a:solidFill>
                          <a:latin typeface="Cambria" panose="02040503050406030204" pitchFamily="18" charset="0"/>
                          <a:ea typeface="Cambria" panose="02040503050406030204" pitchFamily="18" charset="0"/>
                        </a:rPr>
                        <a:t>What</a:t>
                      </a:r>
                    </a:p>
                  </a:txBody>
                  <a:tcPr marL="121920" marR="121920" marT="60960" marB="60960" anchor="ctr"/>
                </a:tc>
                <a:tc>
                  <a:txBody>
                    <a:bodyPr/>
                    <a:lstStyle/>
                    <a:p>
                      <a:pPr algn="ctr"/>
                      <a:r>
                        <a:rPr lang="en-US" sz="1800" b="1" dirty="0">
                          <a:solidFill>
                            <a:schemeClr val="tx1"/>
                          </a:solidFill>
                          <a:latin typeface="Cambria" panose="02040503050406030204" pitchFamily="18" charset="0"/>
                          <a:ea typeface="Cambria" panose="02040503050406030204" pitchFamily="18" charset="0"/>
                        </a:rPr>
                        <a:t>Who</a:t>
                      </a:r>
                    </a:p>
                  </a:txBody>
                  <a:tcPr marL="121920" marR="121920" marT="60960" marB="60960" anchor="ctr"/>
                </a:tc>
                <a:tc>
                  <a:txBody>
                    <a:bodyPr/>
                    <a:lstStyle/>
                    <a:p>
                      <a:pPr algn="ctr"/>
                      <a:r>
                        <a:rPr lang="en-US" sz="1800" b="1" dirty="0">
                          <a:solidFill>
                            <a:schemeClr val="tx1"/>
                          </a:solidFill>
                          <a:latin typeface="Cambria" panose="02040503050406030204" pitchFamily="18" charset="0"/>
                          <a:ea typeface="Cambria" panose="02040503050406030204" pitchFamily="18" charset="0"/>
                        </a:rPr>
                        <a:t>How</a:t>
                      </a:r>
                    </a:p>
                  </a:txBody>
                  <a:tcPr marL="121920" marR="121920" marT="60960" marB="60960" anchor="ctr"/>
                </a:tc>
                <a:tc>
                  <a:txBody>
                    <a:bodyPr/>
                    <a:lstStyle/>
                    <a:p>
                      <a:pPr algn="ctr"/>
                      <a:r>
                        <a:rPr lang="en-US" sz="1800" b="1" dirty="0">
                          <a:solidFill>
                            <a:schemeClr val="tx1"/>
                          </a:solidFill>
                          <a:latin typeface="Cambria" panose="02040503050406030204" pitchFamily="18" charset="0"/>
                          <a:ea typeface="Cambria" panose="02040503050406030204" pitchFamily="18" charset="0"/>
                        </a:rPr>
                        <a:t>When</a:t>
                      </a:r>
                    </a:p>
                  </a:txBody>
                  <a:tcPr marL="121920" marR="121920" marT="60960" marB="60960" anchor="ctr"/>
                </a:tc>
                <a:extLst>
                  <a:ext uri="{0D108BD9-81ED-4DB2-BD59-A6C34878D82A}">
                    <a16:rowId xmlns:a16="http://schemas.microsoft.com/office/drawing/2014/main" val="1031885896"/>
                  </a:ext>
                </a:extLst>
              </a:tr>
              <a:tr h="245356">
                <a:tc gridSpan="4">
                  <a:txBody>
                    <a:bodyPr/>
                    <a:lstStyle/>
                    <a:p>
                      <a:pPr algn="ctr"/>
                      <a:r>
                        <a:rPr lang="en-US" sz="1800" b="1" dirty="0">
                          <a:solidFill>
                            <a:schemeClr val="tx1"/>
                          </a:solidFill>
                          <a:latin typeface="Cambria" panose="02040503050406030204" pitchFamily="18" charset="0"/>
                          <a:ea typeface="Cambria" panose="02040503050406030204" pitchFamily="18" charset="0"/>
                        </a:rPr>
                        <a:t>Efficacy</a:t>
                      </a:r>
                    </a:p>
                  </a:txBody>
                  <a:tcPr marL="121920" marR="121920" marT="60960" marB="60960" anchor="ctr">
                    <a:solidFill>
                      <a:schemeClr val="accent2">
                        <a:lumMod val="20000"/>
                        <a:lumOff val="80000"/>
                      </a:schemeClr>
                    </a:solidFill>
                  </a:tcPr>
                </a:tc>
                <a:tc hMerge="1">
                  <a:txBody>
                    <a:bodyPr/>
                    <a:lstStyle/>
                    <a:p>
                      <a:endParaRPr lang="en-US" sz="1800" dirty="0">
                        <a:solidFill>
                          <a:schemeClr val="tx1"/>
                        </a:solidFill>
                      </a:endParaRPr>
                    </a:p>
                  </a:txBody>
                  <a:tcPr/>
                </a:tc>
                <a:tc hMerge="1">
                  <a:txBody>
                    <a:bodyPr/>
                    <a:lstStyle/>
                    <a:p>
                      <a:endParaRPr lang="en-US" sz="1800" dirty="0">
                        <a:solidFill>
                          <a:schemeClr val="tx1"/>
                        </a:solidFill>
                      </a:endParaRPr>
                    </a:p>
                  </a:txBody>
                  <a:tcPr/>
                </a:tc>
                <a:tc hMerge="1">
                  <a:txBody>
                    <a:bodyPr/>
                    <a:lstStyle/>
                    <a:p>
                      <a:endParaRPr lang="en-US" sz="1800" dirty="0">
                        <a:solidFill>
                          <a:schemeClr val="tx1"/>
                        </a:solidFill>
                      </a:endParaRPr>
                    </a:p>
                  </a:txBody>
                  <a:tcPr/>
                </a:tc>
                <a:extLst>
                  <a:ext uri="{0D108BD9-81ED-4DB2-BD59-A6C34878D82A}">
                    <a16:rowId xmlns:a16="http://schemas.microsoft.com/office/drawing/2014/main" val="3287597678"/>
                  </a:ext>
                </a:extLst>
              </a:tr>
              <a:tr h="245356">
                <a:tc>
                  <a:txBody>
                    <a:bodyPr/>
                    <a:lstStyle/>
                    <a:p>
                      <a:pPr algn="ctr"/>
                      <a:r>
                        <a:rPr lang="en-US" sz="1800" dirty="0">
                          <a:latin typeface="Cambria" panose="02040503050406030204" pitchFamily="18" charset="0"/>
                          <a:ea typeface="Cambria" panose="02040503050406030204" pitchFamily="18" charset="0"/>
                        </a:rPr>
                        <a:t>Weight reduction</a:t>
                      </a:r>
                    </a:p>
                    <a:p>
                      <a:pPr algn="ctr"/>
                      <a:r>
                        <a:rPr lang="en-US" sz="1800" dirty="0">
                          <a:latin typeface="Cambria" panose="02040503050406030204" pitchFamily="18" charset="0"/>
                          <a:ea typeface="Cambria" panose="02040503050406030204" pitchFamily="18" charset="0"/>
                        </a:rPr>
                        <a:t>(&gt; 5 %)</a:t>
                      </a:r>
                    </a:p>
                  </a:txBody>
                  <a:tcPr marL="121920" marR="121920" marT="60960" marB="60960" anchor="ctr"/>
                </a:tc>
                <a:tc>
                  <a:txBody>
                    <a:bodyPr/>
                    <a:lstStyle/>
                    <a:p>
                      <a:pPr algn="ctr"/>
                      <a:r>
                        <a:rPr lang="en-US" sz="1800" dirty="0">
                          <a:solidFill>
                            <a:schemeClr val="tx1"/>
                          </a:solidFill>
                          <a:latin typeface="Cambria" panose="02040503050406030204" pitchFamily="18" charset="0"/>
                          <a:ea typeface="Cambria" panose="02040503050406030204" pitchFamily="18" charset="0"/>
                        </a:rPr>
                        <a:t>Physician</a:t>
                      </a:r>
                    </a:p>
                    <a:p>
                      <a:pPr algn="ctr"/>
                      <a:r>
                        <a:rPr lang="en-US" sz="1800" dirty="0">
                          <a:solidFill>
                            <a:schemeClr val="tx1"/>
                          </a:solidFill>
                          <a:latin typeface="Cambria" panose="02040503050406030204" pitchFamily="18" charset="0"/>
                          <a:ea typeface="Cambria" panose="02040503050406030204" pitchFamily="18" charset="0"/>
                        </a:rPr>
                        <a:t>Pharmacist</a:t>
                      </a:r>
                    </a:p>
                    <a:p>
                      <a:pPr algn="ctr"/>
                      <a:r>
                        <a:rPr lang="en-US" sz="1800" dirty="0">
                          <a:solidFill>
                            <a:schemeClr val="tx1"/>
                          </a:solidFill>
                          <a:latin typeface="Cambria" panose="02040503050406030204" pitchFamily="18" charset="0"/>
                          <a:ea typeface="Cambria" panose="02040503050406030204" pitchFamily="18" charset="0"/>
                        </a:rPr>
                        <a:t>Patient</a:t>
                      </a:r>
                    </a:p>
                  </a:txBody>
                  <a:tcPr marL="121920" marR="121920" marT="60960" marB="609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Cambria" panose="02040503050406030204" pitchFamily="18" charset="0"/>
                          <a:ea typeface="Cambria" panose="02040503050406030204" pitchFamily="18" charset="0"/>
                        </a:rPr>
                        <a:t>% body weight</a:t>
                      </a:r>
                    </a:p>
                    <a:p>
                      <a:pPr algn="ctr"/>
                      <a:r>
                        <a:rPr lang="en-US" sz="1800" dirty="0">
                          <a:solidFill>
                            <a:schemeClr val="tx1"/>
                          </a:solidFill>
                          <a:latin typeface="Cambria" panose="02040503050406030204" pitchFamily="18" charset="0"/>
                          <a:ea typeface="Cambria" panose="02040503050406030204" pitchFamily="18" charset="0"/>
                        </a:rPr>
                        <a:t>Total body weight</a:t>
                      </a:r>
                    </a:p>
                  </a:txBody>
                  <a:tcPr marL="121920" marR="121920" marT="60960" marB="60960" anchor="ctr"/>
                </a:tc>
                <a:tc>
                  <a:txBody>
                    <a:bodyPr/>
                    <a:lstStyle/>
                    <a:p>
                      <a:pPr algn="ctr"/>
                      <a:r>
                        <a:rPr lang="en-US" sz="1800" dirty="0">
                          <a:solidFill>
                            <a:schemeClr val="tx1"/>
                          </a:solidFill>
                          <a:latin typeface="Cambria" panose="02040503050406030204" pitchFamily="18" charset="0"/>
                          <a:ea typeface="Cambria" panose="02040503050406030204" pitchFamily="18" charset="0"/>
                        </a:rPr>
                        <a:t>~ 1 year</a:t>
                      </a:r>
                    </a:p>
                  </a:txBody>
                  <a:tcPr marL="121920" marR="121920" marT="60960" marB="60960" anchor="ctr"/>
                </a:tc>
                <a:extLst>
                  <a:ext uri="{0D108BD9-81ED-4DB2-BD59-A6C34878D82A}">
                    <a16:rowId xmlns:a16="http://schemas.microsoft.com/office/drawing/2014/main" val="2382385954"/>
                  </a:ext>
                </a:extLst>
              </a:tr>
              <a:tr h="245356">
                <a:tc gridSpan="4">
                  <a:txBody>
                    <a:bodyPr/>
                    <a:lstStyle/>
                    <a:p>
                      <a:pPr algn="ctr"/>
                      <a:r>
                        <a:rPr lang="en-US" sz="1800" b="1" dirty="0">
                          <a:solidFill>
                            <a:schemeClr val="tx1"/>
                          </a:solidFill>
                          <a:latin typeface="Cambria" panose="02040503050406030204" pitchFamily="18" charset="0"/>
                          <a:ea typeface="Cambria" panose="02040503050406030204" pitchFamily="18" charset="0"/>
                        </a:rPr>
                        <a:t>Safety</a:t>
                      </a:r>
                    </a:p>
                  </a:txBody>
                  <a:tcPr marL="121920" marR="121920" marT="60960" marB="60960" anchor="ctr">
                    <a:solidFill>
                      <a:schemeClr val="accent2">
                        <a:lumMod val="20000"/>
                        <a:lumOff val="80000"/>
                      </a:schemeClr>
                    </a:solidFill>
                  </a:tcPr>
                </a:tc>
                <a:tc hMerge="1">
                  <a:txBody>
                    <a:bodyPr/>
                    <a:lstStyle/>
                    <a:p>
                      <a:endParaRPr lang="en-US" sz="1800" dirty="0">
                        <a:solidFill>
                          <a:schemeClr val="tx1"/>
                        </a:solidFill>
                      </a:endParaRPr>
                    </a:p>
                  </a:txBody>
                  <a:tcPr anchor="ctr"/>
                </a:tc>
                <a:tc hMerge="1">
                  <a:txBody>
                    <a:bodyPr/>
                    <a:lstStyle/>
                    <a:p>
                      <a:endParaRPr lang="en-US" sz="1800" dirty="0">
                        <a:solidFill>
                          <a:schemeClr val="tx1"/>
                        </a:solidFill>
                      </a:endParaRPr>
                    </a:p>
                  </a:txBody>
                  <a:tcPr anchor="ctr"/>
                </a:tc>
                <a:tc hMerge="1">
                  <a:txBody>
                    <a:bodyPr/>
                    <a:lstStyle/>
                    <a:p>
                      <a:endParaRPr lang="en-US" sz="1800" dirty="0">
                        <a:solidFill>
                          <a:schemeClr val="tx1"/>
                        </a:solidFill>
                      </a:endParaRPr>
                    </a:p>
                  </a:txBody>
                  <a:tcPr anchor="ctr"/>
                </a:tc>
                <a:extLst>
                  <a:ext uri="{0D108BD9-81ED-4DB2-BD59-A6C34878D82A}">
                    <a16:rowId xmlns:a16="http://schemas.microsoft.com/office/drawing/2014/main" val="1064367304"/>
                  </a:ext>
                </a:extLst>
              </a:tr>
              <a:tr h="418013">
                <a:tc>
                  <a:txBody>
                    <a:bodyPr/>
                    <a:lstStyle/>
                    <a:p>
                      <a:pPr algn="ctr"/>
                      <a:r>
                        <a:rPr lang="en-US" sz="1800" dirty="0">
                          <a:solidFill>
                            <a:schemeClr val="tx1"/>
                          </a:solidFill>
                          <a:latin typeface="Cambria" panose="02040503050406030204" pitchFamily="18" charset="0"/>
                          <a:ea typeface="Cambria" panose="02040503050406030204" pitchFamily="18" charset="0"/>
                        </a:rPr>
                        <a:t>Gastrointestinal (abdominal pain, nausea, vomiting, constipation, diarrhea)</a:t>
                      </a:r>
                    </a:p>
                  </a:txBody>
                  <a:tcPr marL="121920" marR="121920" marT="60960" marB="60960" anchor="ctr"/>
                </a:tc>
                <a:tc>
                  <a:txBody>
                    <a:bodyPr/>
                    <a:lstStyle/>
                    <a:p>
                      <a:pPr algn="ctr"/>
                      <a:r>
                        <a:rPr lang="en-US" sz="1800" dirty="0">
                          <a:solidFill>
                            <a:schemeClr val="tx1"/>
                          </a:solidFill>
                          <a:latin typeface="Cambria" panose="02040503050406030204" pitchFamily="18" charset="0"/>
                          <a:ea typeface="Cambria" panose="02040503050406030204" pitchFamily="18" charset="0"/>
                        </a:rPr>
                        <a:t>Patient</a:t>
                      </a:r>
                    </a:p>
                    <a:p>
                      <a:pPr algn="ctr"/>
                      <a:r>
                        <a:rPr lang="en-US" sz="1800" dirty="0">
                          <a:solidFill>
                            <a:schemeClr val="tx1"/>
                          </a:solidFill>
                          <a:latin typeface="Cambria" panose="02040503050406030204" pitchFamily="18" charset="0"/>
                          <a:ea typeface="Cambria" panose="02040503050406030204" pitchFamily="18" charset="0"/>
                        </a:rPr>
                        <a:t>Pharmacist</a:t>
                      </a:r>
                    </a:p>
                  </a:txBody>
                  <a:tcPr marL="121920" marR="121920" marT="60960" marB="60960" anchor="ctr"/>
                </a:tc>
                <a:tc>
                  <a:txBody>
                    <a:bodyPr/>
                    <a:lstStyle/>
                    <a:p>
                      <a:pPr algn="ctr"/>
                      <a:r>
                        <a:rPr lang="en-US" sz="1800" dirty="0">
                          <a:solidFill>
                            <a:schemeClr val="tx1"/>
                          </a:solidFill>
                          <a:latin typeface="Cambria" panose="02040503050406030204" pitchFamily="18" charset="0"/>
                          <a:ea typeface="Cambria" panose="02040503050406030204" pitchFamily="18" charset="0"/>
                        </a:rPr>
                        <a:t>Self Assessment</a:t>
                      </a:r>
                    </a:p>
                    <a:p>
                      <a:pPr algn="ctr"/>
                      <a:r>
                        <a:rPr lang="en-US" sz="1800" dirty="0">
                          <a:solidFill>
                            <a:schemeClr val="tx1"/>
                          </a:solidFill>
                          <a:latin typeface="Cambria" panose="02040503050406030204" pitchFamily="18" charset="0"/>
                          <a:ea typeface="Cambria" panose="02040503050406030204" pitchFamily="18" charset="0"/>
                        </a:rPr>
                        <a:t>Follow up</a:t>
                      </a:r>
                    </a:p>
                  </a:txBody>
                  <a:tcPr marL="121920" marR="121920" marT="60960" marB="60960" anchor="ctr"/>
                </a:tc>
                <a:tc>
                  <a:txBody>
                    <a:bodyPr/>
                    <a:lstStyle/>
                    <a:p>
                      <a:pPr algn="ctr"/>
                      <a:r>
                        <a:rPr lang="en-US" sz="1800" dirty="0">
                          <a:solidFill>
                            <a:schemeClr val="tx1"/>
                          </a:solidFill>
                          <a:latin typeface="Cambria" panose="02040503050406030204" pitchFamily="18" charset="0"/>
                          <a:ea typeface="Cambria" panose="02040503050406030204" pitchFamily="18" charset="0"/>
                        </a:rPr>
                        <a:t>Daily</a:t>
                      </a:r>
                    </a:p>
                    <a:p>
                      <a:pPr algn="ctr"/>
                      <a:r>
                        <a:rPr lang="en-US" sz="1800" dirty="0">
                          <a:solidFill>
                            <a:schemeClr val="tx1"/>
                          </a:solidFill>
                          <a:latin typeface="Cambria" panose="02040503050406030204" pitchFamily="18" charset="0"/>
                          <a:ea typeface="Cambria" panose="02040503050406030204" pitchFamily="18" charset="0"/>
                        </a:rPr>
                        <a:t>28 days</a:t>
                      </a:r>
                    </a:p>
                  </a:txBody>
                  <a:tcPr marL="121920" marR="121920" marT="60960" marB="60960" anchor="ctr"/>
                </a:tc>
                <a:extLst>
                  <a:ext uri="{0D108BD9-81ED-4DB2-BD59-A6C34878D82A}">
                    <a16:rowId xmlns:a16="http://schemas.microsoft.com/office/drawing/2014/main" val="3695860919"/>
                  </a:ext>
                </a:extLst>
              </a:tr>
              <a:tr h="418013">
                <a:tc>
                  <a:txBody>
                    <a:bodyPr/>
                    <a:lstStyle/>
                    <a:p>
                      <a:pPr algn="ctr"/>
                      <a:r>
                        <a:rPr lang="en-US" sz="1800" dirty="0">
                          <a:solidFill>
                            <a:schemeClr val="tx1"/>
                          </a:solidFill>
                          <a:latin typeface="Cambria" panose="02040503050406030204" pitchFamily="18" charset="0"/>
                          <a:ea typeface="Cambria" panose="02040503050406030204" pitchFamily="18" charset="0"/>
                        </a:rPr>
                        <a:t>Acute Kidney Injury </a:t>
                      </a:r>
                    </a:p>
                  </a:txBody>
                  <a:tcPr marL="121920" marR="121920" marT="60960" marB="60960" anchor="ctr"/>
                </a:tc>
                <a:tc>
                  <a:txBody>
                    <a:bodyPr/>
                    <a:lstStyle/>
                    <a:p>
                      <a:pPr algn="ctr"/>
                      <a:r>
                        <a:rPr lang="en-US" sz="1800" dirty="0">
                          <a:solidFill>
                            <a:schemeClr val="tx1"/>
                          </a:solidFill>
                          <a:latin typeface="Cambria" panose="02040503050406030204" pitchFamily="18" charset="0"/>
                          <a:ea typeface="Cambria" panose="02040503050406030204" pitchFamily="18" charset="0"/>
                        </a:rPr>
                        <a:t>Physician</a:t>
                      </a:r>
                    </a:p>
                  </a:txBody>
                  <a:tcPr marL="121920" marR="121920" marT="60960" marB="60960" anchor="ctr"/>
                </a:tc>
                <a:tc>
                  <a:txBody>
                    <a:bodyPr/>
                    <a:lstStyle/>
                    <a:p>
                      <a:pPr algn="ctr"/>
                      <a:r>
                        <a:rPr lang="en-US" sz="1800" dirty="0">
                          <a:solidFill>
                            <a:schemeClr val="tx1"/>
                          </a:solidFill>
                          <a:latin typeface="Cambria" panose="02040503050406030204" pitchFamily="18" charset="0"/>
                          <a:ea typeface="Cambria" panose="02040503050406030204" pitchFamily="18" charset="0"/>
                        </a:rPr>
                        <a:t>Serum Creatinine</a:t>
                      </a:r>
                    </a:p>
                  </a:txBody>
                  <a:tcPr marL="121920" marR="121920" marT="60960" marB="60960" anchor="ctr"/>
                </a:tc>
                <a:tc>
                  <a:txBody>
                    <a:bodyPr/>
                    <a:lstStyle/>
                    <a:p>
                      <a:pPr algn="ctr"/>
                      <a:r>
                        <a:rPr lang="en-US" sz="1800" dirty="0">
                          <a:solidFill>
                            <a:schemeClr val="tx1"/>
                          </a:solidFill>
                          <a:latin typeface="Cambria" panose="02040503050406030204" pitchFamily="18" charset="0"/>
                          <a:ea typeface="Cambria" panose="02040503050406030204" pitchFamily="18" charset="0"/>
                        </a:rPr>
                        <a:t>3 months</a:t>
                      </a:r>
                    </a:p>
                  </a:txBody>
                  <a:tcPr marL="121920" marR="121920" marT="60960" marB="60960" anchor="ctr"/>
                </a:tc>
                <a:extLst>
                  <a:ext uri="{0D108BD9-81ED-4DB2-BD59-A6C34878D82A}">
                    <a16:rowId xmlns:a16="http://schemas.microsoft.com/office/drawing/2014/main" val="2861445262"/>
                  </a:ext>
                </a:extLst>
              </a:tr>
              <a:tr h="418013">
                <a:tc>
                  <a:txBody>
                    <a:bodyPr/>
                    <a:lstStyle/>
                    <a:p>
                      <a:pPr algn="ctr"/>
                      <a:r>
                        <a:rPr lang="en-US" sz="1800" dirty="0">
                          <a:solidFill>
                            <a:schemeClr val="tx1"/>
                          </a:solidFill>
                          <a:latin typeface="Cambria" panose="02040503050406030204" pitchFamily="18" charset="0"/>
                          <a:ea typeface="Cambria" panose="02040503050406030204" pitchFamily="18" charset="0"/>
                        </a:rPr>
                        <a:t>Gallbladder Disease/Biliary Tract Disease/Pancreatitis</a:t>
                      </a:r>
                    </a:p>
                  </a:txBody>
                  <a:tcPr marL="121920" marR="121920" marT="60960" marB="60960" anchor="ctr"/>
                </a:tc>
                <a:tc>
                  <a:txBody>
                    <a:bodyPr/>
                    <a:lstStyle/>
                    <a:p>
                      <a:pPr algn="ctr"/>
                      <a:r>
                        <a:rPr lang="en-US" sz="1800" dirty="0">
                          <a:solidFill>
                            <a:schemeClr val="tx1"/>
                          </a:solidFill>
                          <a:latin typeface="Cambria" panose="02040503050406030204" pitchFamily="18" charset="0"/>
                          <a:ea typeface="Cambria" panose="02040503050406030204" pitchFamily="18" charset="0"/>
                        </a:rPr>
                        <a:t>Physician</a:t>
                      </a:r>
                    </a:p>
                  </a:txBody>
                  <a:tcPr marL="121920" marR="121920" marT="60960" marB="60960" anchor="ctr"/>
                </a:tc>
                <a:tc>
                  <a:txBody>
                    <a:bodyPr/>
                    <a:lstStyle/>
                    <a:p>
                      <a:pPr algn="ctr"/>
                      <a:r>
                        <a:rPr lang="en-US" sz="1800" dirty="0">
                          <a:solidFill>
                            <a:schemeClr val="tx1"/>
                          </a:solidFill>
                          <a:latin typeface="Cambria" panose="02040503050406030204" pitchFamily="18" charset="0"/>
                          <a:ea typeface="Cambria" panose="02040503050406030204" pitchFamily="18" charset="0"/>
                        </a:rPr>
                        <a:t>Blood Work</a:t>
                      </a:r>
                    </a:p>
                    <a:p>
                      <a:pPr algn="ctr"/>
                      <a:r>
                        <a:rPr lang="en-US" sz="1800" dirty="0">
                          <a:solidFill>
                            <a:schemeClr val="tx1"/>
                          </a:solidFill>
                          <a:latin typeface="Cambria" panose="02040503050406030204" pitchFamily="18" charset="0"/>
                          <a:ea typeface="Cambria" panose="02040503050406030204" pitchFamily="18" charset="0"/>
                        </a:rPr>
                        <a:t>Physical Examination</a:t>
                      </a:r>
                    </a:p>
                  </a:txBody>
                  <a:tcPr marL="121920" marR="121920" marT="60960" marB="60960" anchor="ctr"/>
                </a:tc>
                <a:tc>
                  <a:txBody>
                    <a:bodyPr/>
                    <a:lstStyle/>
                    <a:p>
                      <a:pPr algn="ctr"/>
                      <a:r>
                        <a:rPr lang="en-US" sz="1800" dirty="0">
                          <a:solidFill>
                            <a:schemeClr val="tx1"/>
                          </a:solidFill>
                          <a:latin typeface="Cambria" panose="02040503050406030204" pitchFamily="18" charset="0"/>
                          <a:ea typeface="Cambria" panose="02040503050406030204" pitchFamily="18" charset="0"/>
                        </a:rPr>
                        <a:t>3 months</a:t>
                      </a:r>
                    </a:p>
                  </a:txBody>
                  <a:tcPr marL="121920" marR="121920" marT="60960" marB="60960" anchor="ctr"/>
                </a:tc>
                <a:extLst>
                  <a:ext uri="{0D108BD9-81ED-4DB2-BD59-A6C34878D82A}">
                    <a16:rowId xmlns:a16="http://schemas.microsoft.com/office/drawing/2014/main" val="3357956874"/>
                  </a:ext>
                </a:extLst>
              </a:tr>
            </a:tbl>
          </a:graphicData>
        </a:graphic>
      </p:graphicFrame>
    </p:spTree>
    <p:extLst>
      <p:ext uri="{BB962C8B-B14F-4D97-AF65-F5344CB8AC3E}">
        <p14:creationId xmlns:p14="http://schemas.microsoft.com/office/powerpoint/2010/main" val="2661992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A81E1-C5BC-AED5-E899-AD179E6B5B43}"/>
              </a:ext>
            </a:extLst>
          </p:cNvPr>
          <p:cNvSpPr>
            <a:spLocks noGrp="1"/>
          </p:cNvSpPr>
          <p:nvPr>
            <p:ph type="title"/>
          </p:nvPr>
        </p:nvSpPr>
        <p:spPr/>
        <p:txBody>
          <a:bodyPr/>
          <a:lstStyle/>
          <a:p>
            <a:r>
              <a:rPr lang="en-CA" b="1" dirty="0"/>
              <a:t>CLINICAL PEARLS/takeaways</a:t>
            </a:r>
          </a:p>
        </p:txBody>
      </p:sp>
      <p:sp>
        <p:nvSpPr>
          <p:cNvPr id="3" name="Content Placeholder 2">
            <a:extLst>
              <a:ext uri="{FF2B5EF4-FFF2-40B4-BE49-F238E27FC236}">
                <a16:creationId xmlns:a16="http://schemas.microsoft.com/office/drawing/2014/main" id="{8AD5940A-6B22-869E-93DD-65350A648F6F}"/>
              </a:ext>
            </a:extLst>
          </p:cNvPr>
          <p:cNvSpPr>
            <a:spLocks noGrp="1"/>
          </p:cNvSpPr>
          <p:nvPr>
            <p:ph idx="1"/>
          </p:nvPr>
        </p:nvSpPr>
        <p:spPr/>
        <p:txBody>
          <a:bodyPr>
            <a:noAutofit/>
          </a:bodyPr>
          <a:lstStyle/>
          <a:p>
            <a:pPr>
              <a:buFont typeface="Arial" panose="020B0604020202020204" pitchFamily="34" charset="0"/>
              <a:buChar char="•"/>
            </a:pPr>
            <a:r>
              <a:rPr lang="en-CA" sz="1800" dirty="0">
                <a:effectLst/>
                <a:latin typeface="Cambria" panose="02040503050406030204" pitchFamily="18" charset="0"/>
                <a:ea typeface="Cambria" panose="02040503050406030204" pitchFamily="18" charset="0"/>
                <a:cs typeface="Calibri" panose="020F0502020204030204" pitchFamily="34" charset="0"/>
              </a:rPr>
              <a:t> GLP-1 receptor agonist use is limited by the cost, route of administration, and adverse effects</a:t>
            </a:r>
          </a:p>
          <a:p>
            <a:pPr>
              <a:buFont typeface="Arial" panose="020B0604020202020204" pitchFamily="34" charset="0"/>
              <a:buChar char="•"/>
            </a:pPr>
            <a:r>
              <a:rPr lang="en-CA" sz="1800" dirty="0">
                <a:effectLst/>
                <a:latin typeface="Cambria" panose="02040503050406030204" pitchFamily="18" charset="0"/>
                <a:ea typeface="Cambria" panose="02040503050406030204" pitchFamily="18" charset="0"/>
                <a:cs typeface="Times New Roman" panose="02020603050405020304" pitchFamily="18" charset="0"/>
              </a:rPr>
              <a:t> Age, goals of therapy, underlying conditions (e.g., heart or kidney disease, Type 2 diabetes), preferences (e.g., injections vs. pills), access, and drug coverage must be considered</a:t>
            </a:r>
          </a:p>
          <a:p>
            <a:pPr>
              <a:buFont typeface="Arial" panose="020B0604020202020204" pitchFamily="34" charset="0"/>
              <a:buChar char="•"/>
            </a:pPr>
            <a:r>
              <a:rPr lang="en-CA" sz="1800" dirty="0">
                <a:effectLst/>
                <a:latin typeface="Cambria" panose="02040503050406030204" pitchFamily="18" charset="0"/>
                <a:ea typeface="Cambria" panose="02040503050406030204" pitchFamily="18" charset="0"/>
                <a:cs typeface="Calibri" panose="020F0502020204030204" pitchFamily="34" charset="0"/>
              </a:rPr>
              <a:t> Cost may restrict access for patients who require these agents for long-term management (~ $500 a month)</a:t>
            </a:r>
          </a:p>
          <a:p>
            <a:pPr>
              <a:buFont typeface="Arial" panose="020B0604020202020204" pitchFamily="34" charset="0"/>
              <a:buChar char="•"/>
            </a:pPr>
            <a:r>
              <a:rPr lang="en-CA" sz="1800" dirty="0">
                <a:latin typeface="Cambria" panose="02040503050406030204" pitchFamily="18" charset="0"/>
                <a:ea typeface="Cambria" panose="02040503050406030204" pitchFamily="18" charset="0"/>
              </a:rPr>
              <a:t>Not covered by public plans and only covered by select private plans</a:t>
            </a:r>
            <a:endParaRPr lang="en-CA" sz="1800" dirty="0">
              <a:effectLst/>
              <a:latin typeface="Cambria" panose="02040503050406030204" pitchFamily="18" charset="0"/>
              <a:ea typeface="Cambria" panose="02040503050406030204" pitchFamily="18" charset="0"/>
              <a:cs typeface="Calibri" panose="020F0502020204030204" pitchFamily="34" charset="0"/>
            </a:endParaRPr>
          </a:p>
          <a:p>
            <a:pPr>
              <a:buFont typeface="Arial" panose="020B0604020202020204" pitchFamily="34" charset="0"/>
              <a:buChar char="•"/>
            </a:pPr>
            <a:r>
              <a:rPr lang="en-CA" sz="1800" dirty="0">
                <a:effectLst/>
                <a:latin typeface="Cambria" panose="02040503050406030204" pitchFamily="18" charset="0"/>
                <a:ea typeface="Cambria" panose="02040503050406030204" pitchFamily="18" charset="0"/>
                <a:cs typeface="Times New Roman" panose="02020603050405020304" pitchFamily="18" charset="0"/>
              </a:rPr>
              <a:t> Duration of treatment is a large misconception the public has about GLP-1 receptor agonists</a:t>
            </a:r>
          </a:p>
          <a:p>
            <a:pPr>
              <a:lnSpc>
                <a:spcPct val="107000"/>
              </a:lnSpc>
              <a:spcAft>
                <a:spcPts val="800"/>
              </a:spcAft>
              <a:buFont typeface="Arial" panose="020B0604020202020204" pitchFamily="34" charset="0"/>
              <a:buChar char="•"/>
            </a:pPr>
            <a:r>
              <a:rPr lang="en-CA" sz="1800" dirty="0">
                <a:effectLst/>
                <a:latin typeface="Cambria" panose="02040503050406030204" pitchFamily="18" charset="0"/>
                <a:ea typeface="Cambria" panose="02040503050406030204" pitchFamily="18" charset="0"/>
                <a:cs typeface="Times New Roman" panose="02020603050405020304" pitchFamily="18" charset="0"/>
              </a:rPr>
              <a:t> </a:t>
            </a:r>
            <a:r>
              <a:rPr lang="en-CA" sz="1800" dirty="0">
                <a:effectLst/>
                <a:latin typeface="Cambria" panose="02040503050406030204" pitchFamily="18" charset="0"/>
                <a:ea typeface="Cambria" panose="02040503050406030204" pitchFamily="18" charset="0"/>
                <a:cs typeface="Calibri" panose="020F0502020204030204" pitchFamily="34" charset="0"/>
              </a:rPr>
              <a:t>Side effects can be minimized by starting at a low dose and titrating up to the target dose</a:t>
            </a:r>
            <a:endParaRPr lang="en-CA" sz="1800" dirty="0">
              <a:effectLst/>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800"/>
              </a:spcAft>
              <a:buFont typeface="Arial" panose="020B0604020202020204" pitchFamily="34" charset="0"/>
              <a:buChar char="•"/>
            </a:pPr>
            <a:r>
              <a:rPr lang="en-CA" sz="1800" dirty="0">
                <a:effectLst/>
                <a:latin typeface="Cambria" panose="02040503050406030204" pitchFamily="18" charset="0"/>
                <a:ea typeface="Cambria" panose="02040503050406030204" pitchFamily="18" charset="0"/>
                <a:cs typeface="Times New Roman" panose="02020603050405020304" pitchFamily="18" charset="0"/>
              </a:rPr>
              <a:t> As these established diabetic treatments and novel medications gain popularity in the media and practice, it is crucial for pharmacy professionals to be aware of efficacy, safety, place in therapy, and be able to provide evidence-based information to patients and colleagues. </a:t>
            </a:r>
            <a:endParaRPr lang="en-CA" sz="1800" dirty="0">
              <a:latin typeface="Cambria" panose="02040503050406030204" pitchFamily="18" charset="0"/>
              <a:ea typeface="Cambria" panose="02040503050406030204" pitchFamily="18" charset="0"/>
            </a:endParaRPr>
          </a:p>
          <a:p>
            <a:pPr>
              <a:buFont typeface="Arial" panose="020B0604020202020204" pitchFamily="34" charset="0"/>
              <a:buChar char="•"/>
            </a:pPr>
            <a:endParaRPr lang="en-CA" sz="1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19778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62127-E2E9-12E3-6B51-D0BF4DB0E5F7}"/>
              </a:ext>
            </a:extLst>
          </p:cNvPr>
          <p:cNvSpPr>
            <a:spLocks noGrp="1"/>
          </p:cNvSpPr>
          <p:nvPr>
            <p:ph type="title"/>
          </p:nvPr>
        </p:nvSpPr>
        <p:spPr/>
        <p:txBody>
          <a:bodyPr/>
          <a:lstStyle/>
          <a:p>
            <a:r>
              <a:rPr lang="en-CA" b="1" dirty="0" err="1"/>
              <a:t>oBESITY</a:t>
            </a:r>
            <a:endParaRPr lang="en-CA" b="1" dirty="0"/>
          </a:p>
        </p:txBody>
      </p:sp>
      <p:sp>
        <p:nvSpPr>
          <p:cNvPr id="3" name="Content Placeholder 2">
            <a:extLst>
              <a:ext uri="{FF2B5EF4-FFF2-40B4-BE49-F238E27FC236}">
                <a16:creationId xmlns:a16="http://schemas.microsoft.com/office/drawing/2014/main" id="{4E55BF43-778B-6ADD-FCA3-927F8B7C796D}"/>
              </a:ext>
            </a:extLst>
          </p:cNvPr>
          <p:cNvSpPr>
            <a:spLocks noGrp="1"/>
          </p:cNvSpPr>
          <p:nvPr>
            <p:ph idx="1"/>
          </p:nvPr>
        </p:nvSpPr>
        <p:spPr/>
        <p:txBody>
          <a:bodyPr>
            <a:noAutofit/>
          </a:bodyPr>
          <a:lstStyle/>
          <a:p>
            <a:pPr>
              <a:lnSpc>
                <a:spcPct val="100000"/>
              </a:lnSpc>
              <a:spcAft>
                <a:spcPts val="800"/>
              </a:spcAft>
              <a:buFont typeface="Arial" panose="020B0604020202020204" pitchFamily="34" charset="0"/>
              <a:buChar char="•"/>
            </a:pPr>
            <a:r>
              <a:rPr lang="en-CA" sz="1800" dirty="0">
                <a:latin typeface="Cambria" panose="02040503050406030204" pitchFamily="18" charset="0"/>
                <a:ea typeface="Cambria" panose="02040503050406030204" pitchFamily="18" charset="0"/>
              </a:rPr>
              <a:t> Obesity is a prevalent chronic disease in Canada with approximately 1 in 4 adults classified as obese, having a body mass index (BMI) of 30 mg/kg2 or greater</a:t>
            </a:r>
          </a:p>
          <a:p>
            <a:pPr lvl="1">
              <a:lnSpc>
                <a:spcPct val="100000"/>
              </a:lnSpc>
              <a:spcAft>
                <a:spcPts val="800"/>
              </a:spcAft>
              <a:buFont typeface="Arial" panose="020B0604020202020204" pitchFamily="34" charset="0"/>
              <a:buChar char="•"/>
            </a:pPr>
            <a:r>
              <a:rPr lang="en-US" dirty="0">
                <a:latin typeface="Cambria" panose="02040503050406030204" pitchFamily="18" charset="0"/>
                <a:ea typeface="Cambria" panose="02040503050406030204" pitchFamily="18" charset="0"/>
              </a:rPr>
              <a:t>Approximately </a:t>
            </a:r>
            <a:r>
              <a:rPr lang="en-CA" dirty="0">
                <a:latin typeface="Cambria" panose="02040503050406030204" pitchFamily="18" charset="0"/>
                <a:ea typeface="Cambria" panose="02040503050406030204" pitchFamily="18" charset="0"/>
              </a:rPr>
              <a:t>650 million adults</a:t>
            </a:r>
            <a:r>
              <a:rPr lang="en-US" dirty="0">
                <a:latin typeface="Cambria" panose="02040503050406030204" pitchFamily="18" charset="0"/>
                <a:ea typeface="Cambria" panose="02040503050406030204" pitchFamily="18" charset="0"/>
              </a:rPr>
              <a:t> are affected worldwide</a:t>
            </a:r>
            <a:endParaRPr lang="en-CA" dirty="0">
              <a:latin typeface="Cambria" panose="02040503050406030204" pitchFamily="18" charset="0"/>
              <a:ea typeface="Cambria" panose="02040503050406030204" pitchFamily="18" charset="0"/>
            </a:endParaRPr>
          </a:p>
          <a:p>
            <a:pPr>
              <a:lnSpc>
                <a:spcPct val="100000"/>
              </a:lnSpc>
              <a:spcAft>
                <a:spcPts val="800"/>
              </a:spcAft>
              <a:buFont typeface="Arial" panose="020B0604020202020204" pitchFamily="34" charset="0"/>
              <a:buChar char="•"/>
            </a:pPr>
            <a:r>
              <a:rPr lang="en-US" sz="1800" dirty="0">
                <a:latin typeface="Cambria" panose="02040503050406030204" pitchFamily="18" charset="0"/>
                <a:ea typeface="Cambria" panose="02040503050406030204" pitchFamily="18" charset="0"/>
              </a:rPr>
              <a:t> Obesity is characterized by excess body fat and is associated with physical inactivity, which impairs health and increases the risk of </a:t>
            </a:r>
            <a:r>
              <a:rPr lang="en-CA" sz="1800" dirty="0">
                <a:latin typeface="Cambria" panose="02040503050406030204" pitchFamily="18" charset="0"/>
                <a:ea typeface="Cambria" panose="02040503050406030204" pitchFamily="18" charset="0"/>
              </a:rPr>
              <a:t>death</a:t>
            </a:r>
          </a:p>
          <a:p>
            <a:pPr algn="l">
              <a:lnSpc>
                <a:spcPct val="100000"/>
              </a:lnSpc>
              <a:buFont typeface="Arial" panose="020B0604020202020204" pitchFamily="34" charset="0"/>
              <a:buChar char="•"/>
            </a:pPr>
            <a:r>
              <a:rPr lang="en-CA" sz="1800" dirty="0">
                <a:latin typeface="Cambria" panose="02040503050406030204" pitchFamily="18" charset="0"/>
                <a:ea typeface="Cambria" panose="02040503050406030204" pitchFamily="18" charset="0"/>
              </a:rPr>
              <a:t>  Obesity is associated with an increased risk of heart disease, type 2 diabetes, and osteoarthritis</a:t>
            </a:r>
          </a:p>
          <a:p>
            <a:pPr lvl="1">
              <a:lnSpc>
                <a:spcPct val="100000"/>
              </a:lnSpc>
              <a:buFont typeface="Arial" panose="020B0604020202020204" pitchFamily="34" charset="0"/>
              <a:buChar char="•"/>
            </a:pPr>
            <a:r>
              <a:rPr lang="en-US" dirty="0">
                <a:latin typeface="Cambria" panose="02040503050406030204" pitchFamily="18" charset="0"/>
                <a:ea typeface="Cambria" panose="02040503050406030204" pitchFamily="18" charset="0"/>
              </a:rPr>
              <a:t>Increase rate of obesity largely explains the recent tripling in the prevalence of type 2 diabetes</a:t>
            </a:r>
            <a:endParaRPr lang="en-CA" dirty="0">
              <a:latin typeface="Cambria" panose="02040503050406030204" pitchFamily="18" charset="0"/>
              <a:ea typeface="Cambria" panose="02040503050406030204" pitchFamily="18" charset="0"/>
            </a:endParaRPr>
          </a:p>
          <a:p>
            <a:pPr>
              <a:lnSpc>
                <a:spcPct val="100000"/>
              </a:lnSpc>
              <a:spcAft>
                <a:spcPts val="800"/>
              </a:spcAft>
              <a:buFont typeface="Arial" panose="020B0604020202020204" pitchFamily="34" charset="0"/>
              <a:buChar char="•"/>
            </a:pPr>
            <a:r>
              <a:rPr lang="en-CA" sz="1800" dirty="0">
                <a:latin typeface="Cambria" panose="02040503050406030204" pitchFamily="18" charset="0"/>
                <a:ea typeface="Cambria" panose="02040503050406030204" pitchFamily="18" charset="0"/>
              </a:rPr>
              <a:t> Many challenges in achieving and maintaining weight loss despite the benefits of weight reduction and its correlation with improving weight-related conditions</a:t>
            </a:r>
          </a:p>
          <a:p>
            <a:pPr lvl="1">
              <a:lnSpc>
                <a:spcPct val="100000"/>
              </a:lnSpc>
              <a:spcAft>
                <a:spcPts val="800"/>
              </a:spcAft>
              <a:buFont typeface="Arial" panose="020B0604020202020204" pitchFamily="34" charset="0"/>
              <a:buChar char="•"/>
            </a:pPr>
            <a:r>
              <a:rPr lang="en-CA" dirty="0">
                <a:latin typeface="Cambria" panose="02040503050406030204" pitchFamily="18" charset="0"/>
                <a:ea typeface="Cambria" panose="02040503050406030204" pitchFamily="18" charset="0"/>
              </a:rPr>
              <a:t>Weight loss is </a:t>
            </a:r>
            <a:r>
              <a:rPr lang="en-US" dirty="0">
                <a:latin typeface="Cambria" panose="02040503050406030204" pitchFamily="18" charset="0"/>
                <a:ea typeface="Cambria" panose="02040503050406030204" pitchFamily="18" charset="0"/>
              </a:rPr>
              <a:t>difficult to maintain with lifestyle intervention </a:t>
            </a:r>
            <a:r>
              <a:rPr lang="en-CA" dirty="0">
                <a:latin typeface="Cambria" panose="02040503050406030204" pitchFamily="18" charset="0"/>
                <a:ea typeface="Cambria" panose="02040503050406030204" pitchFamily="18" charset="0"/>
              </a:rPr>
              <a:t>alone</a:t>
            </a:r>
          </a:p>
          <a:p>
            <a:pPr>
              <a:lnSpc>
                <a:spcPct val="100000"/>
              </a:lnSpc>
              <a:spcAft>
                <a:spcPts val="800"/>
              </a:spcAft>
              <a:buFont typeface="Arial" panose="020B0604020202020204" pitchFamily="34" charset="0"/>
              <a:buChar char="•"/>
            </a:pPr>
            <a:endParaRPr lang="en-CA"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9257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website&#10;&#10;Description automatically generated">
            <a:extLst>
              <a:ext uri="{FF2B5EF4-FFF2-40B4-BE49-F238E27FC236}">
                <a16:creationId xmlns:a16="http://schemas.microsoft.com/office/drawing/2014/main" id="{8035397C-2917-C74A-9E83-C92A5E99B3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7047" y="0"/>
            <a:ext cx="4137906" cy="6858000"/>
          </a:xfrm>
          <a:prstGeom prst="rect">
            <a:avLst/>
          </a:prstGeom>
        </p:spPr>
      </p:pic>
    </p:spTree>
    <p:extLst>
      <p:ext uri="{BB962C8B-B14F-4D97-AF65-F5344CB8AC3E}">
        <p14:creationId xmlns:p14="http://schemas.microsoft.com/office/powerpoint/2010/main" val="1624038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807AE-0EE3-F73C-E1CC-0102328FFA04}"/>
              </a:ext>
            </a:extLst>
          </p:cNvPr>
          <p:cNvSpPr>
            <a:spLocks noGrp="1"/>
          </p:cNvSpPr>
          <p:nvPr>
            <p:ph type="ctrTitle"/>
          </p:nvPr>
        </p:nvSpPr>
        <p:spPr/>
        <p:txBody>
          <a:bodyPr/>
          <a:lstStyle/>
          <a:p>
            <a:r>
              <a:rPr lang="en-CA" b="1" dirty="0"/>
              <a:t>Questions?</a:t>
            </a:r>
          </a:p>
        </p:txBody>
      </p:sp>
      <p:sp>
        <p:nvSpPr>
          <p:cNvPr id="3" name="Subtitle 2">
            <a:extLst>
              <a:ext uri="{FF2B5EF4-FFF2-40B4-BE49-F238E27FC236}">
                <a16:creationId xmlns:a16="http://schemas.microsoft.com/office/drawing/2014/main" id="{EBECF2B9-822D-4DC7-87CD-177080D61963}"/>
              </a:ext>
            </a:extLst>
          </p:cNvPr>
          <p:cNvSpPr>
            <a:spLocks noGrp="1"/>
          </p:cNvSpPr>
          <p:nvPr>
            <p:ph type="subTitle" idx="1"/>
          </p:nvPr>
        </p:nvSpPr>
        <p:spPr/>
        <p:txBody>
          <a:bodyPr/>
          <a:lstStyle/>
          <a:p>
            <a:r>
              <a:rPr lang="en-CA" dirty="0"/>
              <a:t>Thank you! </a:t>
            </a:r>
            <a:r>
              <a:rPr lang="en-CA" dirty="0">
                <a:sym typeface="Wingdings" panose="05000000000000000000" pitchFamily="2" charset="2"/>
              </a:rPr>
              <a:t></a:t>
            </a:r>
          </a:p>
          <a:p>
            <a:r>
              <a:rPr lang="en-CA" dirty="0">
                <a:sym typeface="Wingdings" panose="05000000000000000000" pitchFamily="2" charset="2"/>
              </a:rPr>
              <a:t>Meagan.London@HorizonNB.ca</a:t>
            </a:r>
            <a:endParaRPr lang="en-CA" dirty="0"/>
          </a:p>
        </p:txBody>
      </p:sp>
    </p:spTree>
    <p:extLst>
      <p:ext uri="{BB962C8B-B14F-4D97-AF65-F5344CB8AC3E}">
        <p14:creationId xmlns:p14="http://schemas.microsoft.com/office/powerpoint/2010/main" val="738661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B255E-FEE2-644C-F691-6F20CDE5374B}"/>
              </a:ext>
            </a:extLst>
          </p:cNvPr>
          <p:cNvSpPr>
            <a:spLocks noGrp="1"/>
          </p:cNvSpPr>
          <p:nvPr>
            <p:ph type="title"/>
          </p:nvPr>
        </p:nvSpPr>
        <p:spPr/>
        <p:txBody>
          <a:bodyPr/>
          <a:lstStyle/>
          <a:p>
            <a:r>
              <a:rPr lang="en-CA" b="1" dirty="0"/>
              <a:t>References</a:t>
            </a:r>
          </a:p>
        </p:txBody>
      </p:sp>
      <p:sp>
        <p:nvSpPr>
          <p:cNvPr id="3" name="Content Placeholder 2">
            <a:extLst>
              <a:ext uri="{FF2B5EF4-FFF2-40B4-BE49-F238E27FC236}">
                <a16:creationId xmlns:a16="http://schemas.microsoft.com/office/drawing/2014/main" id="{3663DAD0-D722-3BAC-ABB7-CFA7B85789A9}"/>
              </a:ext>
            </a:extLst>
          </p:cNvPr>
          <p:cNvSpPr>
            <a:spLocks noGrp="1"/>
          </p:cNvSpPr>
          <p:nvPr>
            <p:ph idx="1"/>
          </p:nvPr>
        </p:nvSpPr>
        <p:spPr/>
        <p:txBody>
          <a:bodyPr>
            <a:normAutofit fontScale="92500" lnSpcReduction="10000"/>
          </a:bodyPr>
          <a:lstStyle/>
          <a:p>
            <a:r>
              <a:rPr lang="en-CA" sz="1000" dirty="0" err="1">
                <a:effectLst/>
                <a:latin typeface="Cambria" panose="02040503050406030204" pitchFamily="18" charset="0"/>
                <a:ea typeface="Cambria" panose="02040503050406030204" pitchFamily="18" charset="0"/>
              </a:rPr>
              <a:t>Ard</a:t>
            </a:r>
            <a:r>
              <a:rPr lang="en-CA" sz="1000" dirty="0">
                <a:effectLst/>
                <a:latin typeface="Cambria" panose="02040503050406030204" pitchFamily="18" charset="0"/>
                <a:ea typeface="Cambria" panose="02040503050406030204" pitchFamily="18" charset="0"/>
              </a:rPr>
              <a:t>, J., Fitch, A., </a:t>
            </a:r>
            <a:r>
              <a:rPr lang="en-CA" sz="1000" dirty="0" err="1">
                <a:effectLst/>
                <a:latin typeface="Cambria" panose="02040503050406030204" pitchFamily="18" charset="0"/>
                <a:ea typeface="Cambria" panose="02040503050406030204" pitchFamily="18" charset="0"/>
              </a:rPr>
              <a:t>Fruh</a:t>
            </a:r>
            <a:r>
              <a:rPr lang="en-CA" sz="1000" dirty="0">
                <a:effectLst/>
                <a:latin typeface="Cambria" panose="02040503050406030204" pitchFamily="18" charset="0"/>
                <a:ea typeface="Cambria" panose="02040503050406030204" pitchFamily="18" charset="0"/>
              </a:rPr>
              <a:t>, S., &amp; Herman, L. (2021). Weight Loss and Maintenance Related to the Mechanism of Action of Glucagon-Like Peptide 1 Receptor Agonists. </a:t>
            </a:r>
            <a:r>
              <a:rPr lang="en-CA" sz="1000" i="1" dirty="0">
                <a:effectLst/>
                <a:latin typeface="Cambria" panose="02040503050406030204" pitchFamily="18" charset="0"/>
                <a:ea typeface="Cambria" panose="02040503050406030204" pitchFamily="18" charset="0"/>
              </a:rPr>
              <a:t>Advances in Therapy</a:t>
            </a:r>
            <a:r>
              <a:rPr lang="en-CA" sz="1000" dirty="0">
                <a:effectLst/>
                <a:latin typeface="Cambria" panose="02040503050406030204" pitchFamily="18" charset="0"/>
                <a:ea typeface="Cambria" panose="02040503050406030204" pitchFamily="18" charset="0"/>
              </a:rPr>
              <a:t>, </a:t>
            </a:r>
            <a:r>
              <a:rPr lang="en-CA" sz="1000" i="1" dirty="0">
                <a:effectLst/>
                <a:latin typeface="Cambria" panose="02040503050406030204" pitchFamily="18" charset="0"/>
                <a:ea typeface="Cambria" panose="02040503050406030204" pitchFamily="18" charset="0"/>
              </a:rPr>
              <a:t>38</a:t>
            </a:r>
            <a:r>
              <a:rPr lang="en-CA" sz="1000" dirty="0">
                <a:effectLst/>
                <a:latin typeface="Cambria" panose="02040503050406030204" pitchFamily="18" charset="0"/>
                <a:ea typeface="Cambria" panose="02040503050406030204" pitchFamily="18" charset="0"/>
              </a:rPr>
              <a:t>(6), 2821–2839. </a:t>
            </a:r>
            <a:r>
              <a:rPr lang="en-CA" sz="1000" dirty="0">
                <a:effectLst/>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https://doi.org/10.1007/s12325-021-01710-0</a:t>
            </a:r>
            <a:endParaRPr lang="en-CA" sz="1000" dirty="0">
              <a:effectLst/>
              <a:latin typeface="Cambria" panose="02040503050406030204" pitchFamily="18" charset="0"/>
              <a:ea typeface="Cambria" panose="02040503050406030204" pitchFamily="18" charset="0"/>
            </a:endParaRPr>
          </a:p>
          <a:p>
            <a:r>
              <a:rPr lang="en-CA" sz="1000" dirty="0" err="1">
                <a:effectLst/>
                <a:latin typeface="Cambria" panose="02040503050406030204" pitchFamily="18" charset="0"/>
                <a:ea typeface="Cambria" panose="02040503050406030204" pitchFamily="18" charset="0"/>
              </a:rPr>
              <a:t>Frías</a:t>
            </a:r>
            <a:r>
              <a:rPr lang="en-CA" sz="1000" dirty="0">
                <a:effectLst/>
                <a:latin typeface="Cambria" panose="02040503050406030204" pitchFamily="18" charset="0"/>
                <a:ea typeface="Cambria" panose="02040503050406030204" pitchFamily="18" charset="0"/>
              </a:rPr>
              <a:t>, J. P., Davies, M. J., Rosenstock, J., Pérez </a:t>
            </a:r>
            <a:r>
              <a:rPr lang="en-CA" sz="1000" dirty="0" err="1">
                <a:effectLst/>
                <a:latin typeface="Cambria" panose="02040503050406030204" pitchFamily="18" charset="0"/>
                <a:ea typeface="Cambria" panose="02040503050406030204" pitchFamily="18" charset="0"/>
              </a:rPr>
              <a:t>Manghi</a:t>
            </a:r>
            <a:r>
              <a:rPr lang="en-CA" sz="1000" dirty="0">
                <a:effectLst/>
                <a:latin typeface="Cambria" panose="02040503050406030204" pitchFamily="18" charset="0"/>
                <a:ea typeface="Cambria" panose="02040503050406030204" pitchFamily="18" charset="0"/>
              </a:rPr>
              <a:t>, F. C., Fernández </a:t>
            </a:r>
            <a:r>
              <a:rPr lang="en-CA" sz="1000" dirty="0" err="1">
                <a:effectLst/>
                <a:latin typeface="Cambria" panose="02040503050406030204" pitchFamily="18" charset="0"/>
                <a:ea typeface="Cambria" panose="02040503050406030204" pitchFamily="18" charset="0"/>
              </a:rPr>
              <a:t>Landó</a:t>
            </a:r>
            <a:r>
              <a:rPr lang="en-CA" sz="1000" dirty="0">
                <a:effectLst/>
                <a:latin typeface="Cambria" panose="02040503050406030204" pitchFamily="18" charset="0"/>
                <a:ea typeface="Cambria" panose="02040503050406030204" pitchFamily="18" charset="0"/>
              </a:rPr>
              <a:t>, L., Bergman, B. K., Liu, B., Cui, X., &amp; Brown, K. (2021). </a:t>
            </a:r>
            <a:r>
              <a:rPr lang="en-CA" sz="1000" dirty="0" err="1">
                <a:effectLst/>
                <a:latin typeface="Cambria" panose="02040503050406030204" pitchFamily="18" charset="0"/>
                <a:ea typeface="Cambria" panose="02040503050406030204" pitchFamily="18" charset="0"/>
              </a:rPr>
              <a:t>Tirzepatide</a:t>
            </a:r>
            <a:r>
              <a:rPr lang="en-CA" sz="1000" dirty="0">
                <a:effectLst/>
                <a:latin typeface="Cambria" panose="02040503050406030204" pitchFamily="18" charset="0"/>
                <a:ea typeface="Cambria" panose="02040503050406030204" pitchFamily="18" charset="0"/>
              </a:rPr>
              <a:t> versus </a:t>
            </a:r>
            <a:r>
              <a:rPr lang="en-CA" sz="1000" dirty="0" err="1">
                <a:effectLst/>
                <a:latin typeface="Cambria" panose="02040503050406030204" pitchFamily="18" charset="0"/>
                <a:ea typeface="Cambria" panose="02040503050406030204" pitchFamily="18" charset="0"/>
              </a:rPr>
              <a:t>Semaglutide</a:t>
            </a:r>
            <a:r>
              <a:rPr lang="en-CA" sz="1000" dirty="0">
                <a:effectLst/>
                <a:latin typeface="Cambria" panose="02040503050406030204" pitchFamily="18" charset="0"/>
                <a:ea typeface="Cambria" panose="02040503050406030204" pitchFamily="18" charset="0"/>
              </a:rPr>
              <a:t> Once Weekly in Patients with Type 2 Diabetes. </a:t>
            </a:r>
            <a:r>
              <a:rPr lang="en-CA" sz="1000" i="1" dirty="0">
                <a:effectLst/>
                <a:latin typeface="Cambria" panose="02040503050406030204" pitchFamily="18" charset="0"/>
                <a:ea typeface="Cambria" panose="02040503050406030204" pitchFamily="18" charset="0"/>
              </a:rPr>
              <a:t>New England Journal of Medicine</a:t>
            </a:r>
            <a:r>
              <a:rPr lang="en-CA" sz="1000" dirty="0">
                <a:effectLst/>
                <a:latin typeface="Cambria" panose="02040503050406030204" pitchFamily="18" charset="0"/>
                <a:ea typeface="Cambria" panose="02040503050406030204" pitchFamily="18" charset="0"/>
              </a:rPr>
              <a:t>, </a:t>
            </a:r>
            <a:r>
              <a:rPr lang="en-CA" sz="1000" i="1" dirty="0">
                <a:effectLst/>
                <a:latin typeface="Cambria" panose="02040503050406030204" pitchFamily="18" charset="0"/>
                <a:ea typeface="Cambria" panose="02040503050406030204" pitchFamily="18" charset="0"/>
              </a:rPr>
              <a:t>385</a:t>
            </a:r>
            <a:r>
              <a:rPr lang="en-CA" sz="1000" dirty="0">
                <a:effectLst/>
                <a:latin typeface="Cambria" panose="02040503050406030204" pitchFamily="18" charset="0"/>
                <a:ea typeface="Cambria" panose="02040503050406030204" pitchFamily="18" charset="0"/>
              </a:rPr>
              <a:t>(6), 503–515. </a:t>
            </a:r>
            <a:r>
              <a:rPr lang="en-CA" sz="1000" dirty="0">
                <a:effectLst/>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https://doi.org/10.1056/NEJMoa2107519</a:t>
            </a:r>
            <a:endParaRPr lang="en-CA" sz="1000" dirty="0">
              <a:effectLst/>
              <a:latin typeface="Cambria" panose="02040503050406030204" pitchFamily="18" charset="0"/>
              <a:ea typeface="Cambria" panose="02040503050406030204" pitchFamily="18" charset="0"/>
            </a:endParaRPr>
          </a:p>
          <a:p>
            <a:r>
              <a:rPr lang="en-CA" sz="1000" dirty="0">
                <a:effectLst/>
                <a:latin typeface="Cambria" panose="02040503050406030204" pitchFamily="18" charset="0"/>
                <a:ea typeface="Cambria" panose="02040503050406030204" pitchFamily="18" charset="0"/>
              </a:rPr>
              <a:t>Garvey, W. T., </a:t>
            </a:r>
            <a:r>
              <a:rPr lang="en-CA" sz="1000" dirty="0" err="1">
                <a:effectLst/>
                <a:latin typeface="Cambria" panose="02040503050406030204" pitchFamily="18" charset="0"/>
                <a:ea typeface="Cambria" panose="02040503050406030204" pitchFamily="18" charset="0"/>
              </a:rPr>
              <a:t>Batterham</a:t>
            </a:r>
            <a:r>
              <a:rPr lang="en-CA" sz="1000" dirty="0">
                <a:effectLst/>
                <a:latin typeface="Cambria" panose="02040503050406030204" pitchFamily="18" charset="0"/>
                <a:ea typeface="Cambria" panose="02040503050406030204" pitchFamily="18" charset="0"/>
              </a:rPr>
              <a:t>, R. L., Bhatta, M., Buscemi, S., Christensen, L. N., Frias, J. P., </a:t>
            </a:r>
            <a:r>
              <a:rPr lang="en-CA" sz="1000" dirty="0" err="1">
                <a:effectLst/>
                <a:latin typeface="Cambria" panose="02040503050406030204" pitchFamily="18" charset="0"/>
                <a:ea typeface="Cambria" panose="02040503050406030204" pitchFamily="18" charset="0"/>
              </a:rPr>
              <a:t>Jódar</a:t>
            </a:r>
            <a:r>
              <a:rPr lang="en-CA" sz="1000" dirty="0">
                <a:effectLst/>
                <a:latin typeface="Cambria" panose="02040503050406030204" pitchFamily="18" charset="0"/>
                <a:ea typeface="Cambria" panose="02040503050406030204" pitchFamily="18" charset="0"/>
              </a:rPr>
              <a:t>, E., </a:t>
            </a:r>
            <a:r>
              <a:rPr lang="en-CA" sz="1000" dirty="0" err="1">
                <a:effectLst/>
                <a:latin typeface="Cambria" panose="02040503050406030204" pitchFamily="18" charset="0"/>
                <a:ea typeface="Cambria" panose="02040503050406030204" pitchFamily="18" charset="0"/>
              </a:rPr>
              <a:t>Kandler</a:t>
            </a:r>
            <a:r>
              <a:rPr lang="en-CA" sz="1000" dirty="0">
                <a:effectLst/>
                <a:latin typeface="Cambria" panose="02040503050406030204" pitchFamily="18" charset="0"/>
                <a:ea typeface="Cambria" panose="02040503050406030204" pitchFamily="18" charset="0"/>
              </a:rPr>
              <a:t>, K., </a:t>
            </a:r>
            <a:r>
              <a:rPr lang="en-CA" sz="1000" dirty="0" err="1">
                <a:effectLst/>
                <a:latin typeface="Cambria" panose="02040503050406030204" pitchFamily="18" charset="0"/>
                <a:ea typeface="Cambria" panose="02040503050406030204" pitchFamily="18" charset="0"/>
              </a:rPr>
              <a:t>Rigas</a:t>
            </a:r>
            <a:r>
              <a:rPr lang="en-CA" sz="1000" dirty="0">
                <a:effectLst/>
                <a:latin typeface="Cambria" panose="02040503050406030204" pitchFamily="18" charset="0"/>
                <a:ea typeface="Cambria" panose="02040503050406030204" pitchFamily="18" charset="0"/>
              </a:rPr>
              <a:t>, G., </a:t>
            </a:r>
            <a:r>
              <a:rPr lang="en-CA" sz="1000" dirty="0" err="1">
                <a:effectLst/>
                <a:latin typeface="Cambria" panose="02040503050406030204" pitchFamily="18" charset="0"/>
                <a:ea typeface="Cambria" panose="02040503050406030204" pitchFamily="18" charset="0"/>
              </a:rPr>
              <a:t>Wadden</a:t>
            </a:r>
            <a:r>
              <a:rPr lang="en-CA" sz="1000" dirty="0">
                <a:effectLst/>
                <a:latin typeface="Cambria" panose="02040503050406030204" pitchFamily="18" charset="0"/>
                <a:ea typeface="Cambria" panose="02040503050406030204" pitchFamily="18" charset="0"/>
              </a:rPr>
              <a:t>, T. A., Wharton, S., &amp; the STEP 5 Study Group. (2022). Two-year effects of </a:t>
            </a:r>
            <a:r>
              <a:rPr lang="en-CA" sz="1000" dirty="0" err="1">
                <a:effectLst/>
                <a:latin typeface="Cambria" panose="02040503050406030204" pitchFamily="18" charset="0"/>
                <a:ea typeface="Cambria" panose="02040503050406030204" pitchFamily="18" charset="0"/>
              </a:rPr>
              <a:t>semaglutide</a:t>
            </a:r>
            <a:r>
              <a:rPr lang="en-CA" sz="1000" dirty="0">
                <a:effectLst/>
                <a:latin typeface="Cambria" panose="02040503050406030204" pitchFamily="18" charset="0"/>
                <a:ea typeface="Cambria" panose="02040503050406030204" pitchFamily="18" charset="0"/>
              </a:rPr>
              <a:t> in adults with overweight or obesity: The STEP 5 trial. </a:t>
            </a:r>
            <a:r>
              <a:rPr lang="en-CA" sz="1000" i="1" dirty="0">
                <a:effectLst/>
                <a:latin typeface="Cambria" panose="02040503050406030204" pitchFamily="18" charset="0"/>
                <a:ea typeface="Cambria" panose="02040503050406030204" pitchFamily="18" charset="0"/>
              </a:rPr>
              <a:t>Nature Medicine</a:t>
            </a:r>
            <a:r>
              <a:rPr lang="en-CA" sz="1000" dirty="0">
                <a:effectLst/>
                <a:latin typeface="Cambria" panose="02040503050406030204" pitchFamily="18" charset="0"/>
                <a:ea typeface="Cambria" panose="02040503050406030204" pitchFamily="18" charset="0"/>
              </a:rPr>
              <a:t>, </a:t>
            </a:r>
            <a:r>
              <a:rPr lang="en-CA" sz="1000" i="1" dirty="0">
                <a:effectLst/>
                <a:latin typeface="Cambria" panose="02040503050406030204" pitchFamily="18" charset="0"/>
                <a:ea typeface="Cambria" panose="02040503050406030204" pitchFamily="18" charset="0"/>
              </a:rPr>
              <a:t>28</a:t>
            </a:r>
            <a:r>
              <a:rPr lang="en-CA" sz="1000" dirty="0">
                <a:effectLst/>
                <a:latin typeface="Cambria" panose="02040503050406030204" pitchFamily="18" charset="0"/>
                <a:ea typeface="Cambria" panose="02040503050406030204" pitchFamily="18" charset="0"/>
              </a:rPr>
              <a:t>(10), 2083–2091. </a:t>
            </a:r>
            <a:r>
              <a:rPr lang="en-CA" sz="1000" dirty="0">
                <a:effectLst/>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https://doi.org/10.1038/s41591-022-02026-4</a:t>
            </a:r>
            <a:endParaRPr lang="en-CA" sz="1000" dirty="0">
              <a:effectLst/>
              <a:latin typeface="Cambria" panose="02040503050406030204" pitchFamily="18" charset="0"/>
              <a:ea typeface="Cambria" panose="02040503050406030204" pitchFamily="18" charset="0"/>
            </a:endParaRPr>
          </a:p>
          <a:p>
            <a:r>
              <a:rPr lang="en-CA" sz="1000" dirty="0" err="1">
                <a:effectLst/>
                <a:latin typeface="Cambria" panose="02040503050406030204" pitchFamily="18" charset="0"/>
                <a:ea typeface="Cambria" panose="02040503050406030204" pitchFamily="18" charset="0"/>
              </a:rPr>
              <a:t>Hinnen</a:t>
            </a:r>
            <a:r>
              <a:rPr lang="en-CA" sz="1000" dirty="0">
                <a:effectLst/>
                <a:latin typeface="Cambria" panose="02040503050406030204" pitchFamily="18" charset="0"/>
                <a:ea typeface="Cambria" panose="02040503050406030204" pitchFamily="18" charset="0"/>
              </a:rPr>
              <a:t>, D. (2017). Glucagon-Like Peptide 1 Receptor Agonists for Type 2 Diabetes. </a:t>
            </a:r>
            <a:r>
              <a:rPr lang="en-CA" sz="1000" i="1" dirty="0">
                <a:effectLst/>
                <a:latin typeface="Cambria" panose="02040503050406030204" pitchFamily="18" charset="0"/>
                <a:ea typeface="Cambria" panose="02040503050406030204" pitchFamily="18" charset="0"/>
              </a:rPr>
              <a:t>Diabetes Spectrum</a:t>
            </a:r>
            <a:r>
              <a:rPr lang="en-CA" sz="1000" dirty="0">
                <a:effectLst/>
                <a:latin typeface="Cambria" panose="02040503050406030204" pitchFamily="18" charset="0"/>
                <a:ea typeface="Cambria" panose="02040503050406030204" pitchFamily="18" charset="0"/>
              </a:rPr>
              <a:t>, </a:t>
            </a:r>
            <a:r>
              <a:rPr lang="en-CA" sz="1000" i="1" dirty="0">
                <a:effectLst/>
                <a:latin typeface="Cambria" panose="02040503050406030204" pitchFamily="18" charset="0"/>
                <a:ea typeface="Cambria" panose="02040503050406030204" pitchFamily="18" charset="0"/>
              </a:rPr>
              <a:t>30</a:t>
            </a:r>
            <a:r>
              <a:rPr lang="en-CA" sz="1000" dirty="0">
                <a:effectLst/>
                <a:latin typeface="Cambria" panose="02040503050406030204" pitchFamily="18" charset="0"/>
                <a:ea typeface="Cambria" panose="02040503050406030204" pitchFamily="18" charset="0"/>
              </a:rPr>
              <a:t>(3), 202–210. </a:t>
            </a:r>
            <a:r>
              <a:rPr lang="en-CA" sz="1000" dirty="0">
                <a:effectLst/>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https://doi.org/10.2337/ds16-0026</a:t>
            </a:r>
            <a:endParaRPr lang="en-CA" sz="1000" dirty="0">
              <a:effectLst/>
              <a:latin typeface="Cambria" panose="02040503050406030204" pitchFamily="18" charset="0"/>
              <a:ea typeface="Cambria" panose="02040503050406030204" pitchFamily="18" charset="0"/>
            </a:endParaRPr>
          </a:p>
          <a:p>
            <a:r>
              <a:rPr lang="en-CA" sz="1000" dirty="0" err="1">
                <a:effectLst/>
                <a:latin typeface="Cambria" panose="02040503050406030204" pitchFamily="18" charset="0"/>
                <a:ea typeface="Cambria" panose="02040503050406030204" pitchFamily="18" charset="0"/>
              </a:rPr>
              <a:t>Jastreboff</a:t>
            </a:r>
            <a:r>
              <a:rPr lang="en-CA" sz="1000" dirty="0">
                <a:effectLst/>
                <a:latin typeface="Cambria" panose="02040503050406030204" pitchFamily="18" charset="0"/>
                <a:ea typeface="Cambria" panose="02040503050406030204" pitchFamily="18" charset="0"/>
              </a:rPr>
              <a:t>, A. M., </a:t>
            </a:r>
            <a:r>
              <a:rPr lang="en-CA" sz="1000" dirty="0" err="1">
                <a:effectLst/>
                <a:latin typeface="Cambria" panose="02040503050406030204" pitchFamily="18" charset="0"/>
                <a:ea typeface="Cambria" panose="02040503050406030204" pitchFamily="18" charset="0"/>
              </a:rPr>
              <a:t>Aronne</a:t>
            </a:r>
            <a:r>
              <a:rPr lang="en-CA" sz="1000" dirty="0">
                <a:effectLst/>
                <a:latin typeface="Cambria" panose="02040503050406030204" pitchFamily="18" charset="0"/>
                <a:ea typeface="Cambria" panose="02040503050406030204" pitchFamily="18" charset="0"/>
              </a:rPr>
              <a:t>, L. J., Ahmad, N. N., Wharton, S., Connery, L., Alves, B., </a:t>
            </a:r>
            <a:r>
              <a:rPr lang="en-CA" sz="1000" dirty="0" err="1">
                <a:effectLst/>
                <a:latin typeface="Cambria" panose="02040503050406030204" pitchFamily="18" charset="0"/>
                <a:ea typeface="Cambria" panose="02040503050406030204" pitchFamily="18" charset="0"/>
              </a:rPr>
              <a:t>Kiyosue</a:t>
            </a:r>
            <a:r>
              <a:rPr lang="en-CA" sz="1000" dirty="0">
                <a:effectLst/>
                <a:latin typeface="Cambria" panose="02040503050406030204" pitchFamily="18" charset="0"/>
                <a:ea typeface="Cambria" panose="02040503050406030204" pitchFamily="18" charset="0"/>
              </a:rPr>
              <a:t>, A., Zhang, S., Liu, B., </a:t>
            </a:r>
            <a:r>
              <a:rPr lang="en-CA" sz="1000" dirty="0" err="1">
                <a:effectLst/>
                <a:latin typeface="Cambria" panose="02040503050406030204" pitchFamily="18" charset="0"/>
                <a:ea typeface="Cambria" panose="02040503050406030204" pitchFamily="18" charset="0"/>
              </a:rPr>
              <a:t>Bunck</a:t>
            </a:r>
            <a:r>
              <a:rPr lang="en-CA" sz="1000" dirty="0">
                <a:effectLst/>
                <a:latin typeface="Cambria" panose="02040503050406030204" pitchFamily="18" charset="0"/>
                <a:ea typeface="Cambria" panose="02040503050406030204" pitchFamily="18" charset="0"/>
              </a:rPr>
              <a:t>, M. C., &amp; </a:t>
            </a:r>
            <a:r>
              <a:rPr lang="en-CA" sz="1000" dirty="0" err="1">
                <a:effectLst/>
                <a:latin typeface="Cambria" panose="02040503050406030204" pitchFamily="18" charset="0"/>
                <a:ea typeface="Cambria" panose="02040503050406030204" pitchFamily="18" charset="0"/>
              </a:rPr>
              <a:t>Stefanski</a:t>
            </a:r>
            <a:r>
              <a:rPr lang="en-CA" sz="1000" dirty="0">
                <a:effectLst/>
                <a:latin typeface="Cambria" panose="02040503050406030204" pitchFamily="18" charset="0"/>
                <a:ea typeface="Cambria" panose="02040503050406030204" pitchFamily="18" charset="0"/>
              </a:rPr>
              <a:t>, A. (2022). </a:t>
            </a:r>
            <a:r>
              <a:rPr lang="en-CA" sz="1000" dirty="0" err="1">
                <a:effectLst/>
                <a:latin typeface="Cambria" panose="02040503050406030204" pitchFamily="18" charset="0"/>
                <a:ea typeface="Cambria" panose="02040503050406030204" pitchFamily="18" charset="0"/>
              </a:rPr>
              <a:t>Tirzepatide</a:t>
            </a:r>
            <a:r>
              <a:rPr lang="en-CA" sz="1000" dirty="0">
                <a:effectLst/>
                <a:latin typeface="Cambria" panose="02040503050406030204" pitchFamily="18" charset="0"/>
                <a:ea typeface="Cambria" panose="02040503050406030204" pitchFamily="18" charset="0"/>
              </a:rPr>
              <a:t> Once Weekly for the Treatment of Obesity. </a:t>
            </a:r>
            <a:r>
              <a:rPr lang="en-CA" sz="1000" i="1" dirty="0">
                <a:effectLst/>
                <a:latin typeface="Cambria" panose="02040503050406030204" pitchFamily="18" charset="0"/>
                <a:ea typeface="Cambria" panose="02040503050406030204" pitchFamily="18" charset="0"/>
              </a:rPr>
              <a:t>New England Journal of Medicine</a:t>
            </a:r>
            <a:r>
              <a:rPr lang="en-CA" sz="1000" dirty="0">
                <a:effectLst/>
                <a:latin typeface="Cambria" panose="02040503050406030204" pitchFamily="18" charset="0"/>
                <a:ea typeface="Cambria" panose="02040503050406030204" pitchFamily="18" charset="0"/>
              </a:rPr>
              <a:t>, </a:t>
            </a:r>
            <a:r>
              <a:rPr lang="en-CA" sz="1000" i="1" dirty="0">
                <a:effectLst/>
                <a:latin typeface="Cambria" panose="02040503050406030204" pitchFamily="18" charset="0"/>
                <a:ea typeface="Cambria" panose="02040503050406030204" pitchFamily="18" charset="0"/>
              </a:rPr>
              <a:t>387</a:t>
            </a:r>
            <a:r>
              <a:rPr lang="en-CA" sz="1000" dirty="0">
                <a:effectLst/>
                <a:latin typeface="Cambria" panose="02040503050406030204" pitchFamily="18" charset="0"/>
                <a:ea typeface="Cambria" panose="02040503050406030204" pitchFamily="18" charset="0"/>
              </a:rPr>
              <a:t>(3), 205–216. </a:t>
            </a:r>
            <a:r>
              <a:rPr lang="en-CA" sz="1000" dirty="0">
                <a:effectLst/>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val="tx"/>
                    </a:ext>
                  </a:extLst>
                </a:hlinkClick>
              </a:rPr>
              <a:t>https://doi.org/10.1056/NEJMoa2206038</a:t>
            </a:r>
            <a:endParaRPr lang="en-CA" sz="1000" dirty="0">
              <a:effectLst/>
              <a:latin typeface="Cambria" panose="02040503050406030204" pitchFamily="18" charset="0"/>
              <a:ea typeface="Cambria" panose="02040503050406030204" pitchFamily="18" charset="0"/>
            </a:endParaRPr>
          </a:p>
          <a:p>
            <a:r>
              <a:rPr lang="en-CA" sz="1000" dirty="0">
                <a:effectLst/>
                <a:latin typeface="Cambria" panose="02040503050406030204" pitchFamily="18" charset="0"/>
                <a:ea typeface="Cambria" panose="02040503050406030204" pitchFamily="18" charset="0"/>
              </a:rPr>
              <a:t>Lundgren, J. R., Janus, C., Jensen, S. B. K., </a:t>
            </a:r>
            <a:r>
              <a:rPr lang="en-CA" sz="1000" dirty="0" err="1">
                <a:effectLst/>
                <a:latin typeface="Cambria" panose="02040503050406030204" pitchFamily="18" charset="0"/>
                <a:ea typeface="Cambria" panose="02040503050406030204" pitchFamily="18" charset="0"/>
              </a:rPr>
              <a:t>Juhl</a:t>
            </a:r>
            <a:r>
              <a:rPr lang="en-CA" sz="1000" dirty="0">
                <a:effectLst/>
                <a:latin typeface="Cambria" panose="02040503050406030204" pitchFamily="18" charset="0"/>
                <a:ea typeface="Cambria" panose="02040503050406030204" pitchFamily="18" charset="0"/>
              </a:rPr>
              <a:t>, C. R., Olsen, L. M., Christensen, R. M., </a:t>
            </a:r>
            <a:r>
              <a:rPr lang="en-CA" sz="1000" dirty="0" err="1">
                <a:effectLst/>
                <a:latin typeface="Cambria" panose="02040503050406030204" pitchFamily="18" charset="0"/>
                <a:ea typeface="Cambria" panose="02040503050406030204" pitchFamily="18" charset="0"/>
              </a:rPr>
              <a:t>Svane</a:t>
            </a:r>
            <a:r>
              <a:rPr lang="en-CA" sz="1000" dirty="0">
                <a:effectLst/>
                <a:latin typeface="Cambria" panose="02040503050406030204" pitchFamily="18" charset="0"/>
                <a:ea typeface="Cambria" panose="02040503050406030204" pitchFamily="18" charset="0"/>
              </a:rPr>
              <a:t>, M. S., </a:t>
            </a:r>
            <a:r>
              <a:rPr lang="en-CA" sz="1000" dirty="0" err="1">
                <a:effectLst/>
                <a:latin typeface="Cambria" panose="02040503050406030204" pitchFamily="18" charset="0"/>
                <a:ea typeface="Cambria" panose="02040503050406030204" pitchFamily="18" charset="0"/>
              </a:rPr>
              <a:t>Bandholm</a:t>
            </a:r>
            <a:r>
              <a:rPr lang="en-CA" sz="1000" dirty="0">
                <a:effectLst/>
                <a:latin typeface="Cambria" panose="02040503050406030204" pitchFamily="18" charset="0"/>
                <a:ea typeface="Cambria" panose="02040503050406030204" pitchFamily="18" charset="0"/>
              </a:rPr>
              <a:t>, T., </a:t>
            </a:r>
            <a:r>
              <a:rPr lang="en-CA" sz="1000" dirty="0" err="1">
                <a:effectLst/>
                <a:latin typeface="Cambria" panose="02040503050406030204" pitchFamily="18" charset="0"/>
                <a:ea typeface="Cambria" panose="02040503050406030204" pitchFamily="18" charset="0"/>
              </a:rPr>
              <a:t>Bojsen-Møller</a:t>
            </a:r>
            <a:r>
              <a:rPr lang="en-CA" sz="1000" dirty="0">
                <a:effectLst/>
                <a:latin typeface="Cambria" panose="02040503050406030204" pitchFamily="18" charset="0"/>
                <a:ea typeface="Cambria" panose="02040503050406030204" pitchFamily="18" charset="0"/>
              </a:rPr>
              <a:t>, K. N., Blond, M. B., Jensen, J.-E. B., </a:t>
            </a:r>
            <a:r>
              <a:rPr lang="en-CA" sz="1000" dirty="0" err="1">
                <a:effectLst/>
                <a:latin typeface="Cambria" panose="02040503050406030204" pitchFamily="18" charset="0"/>
                <a:ea typeface="Cambria" panose="02040503050406030204" pitchFamily="18" charset="0"/>
              </a:rPr>
              <a:t>Stallknecht</a:t>
            </a:r>
            <a:r>
              <a:rPr lang="en-CA" sz="1000" dirty="0">
                <a:effectLst/>
                <a:latin typeface="Cambria" panose="02040503050406030204" pitchFamily="18" charset="0"/>
                <a:ea typeface="Cambria" panose="02040503050406030204" pitchFamily="18" charset="0"/>
              </a:rPr>
              <a:t>, B. M., Holst, J. J., </a:t>
            </a:r>
            <a:r>
              <a:rPr lang="en-CA" sz="1000" dirty="0" err="1">
                <a:effectLst/>
                <a:latin typeface="Cambria" panose="02040503050406030204" pitchFamily="18" charset="0"/>
                <a:ea typeface="Cambria" panose="02040503050406030204" pitchFamily="18" charset="0"/>
              </a:rPr>
              <a:t>Madsbad</a:t>
            </a:r>
            <a:r>
              <a:rPr lang="en-CA" sz="1000" dirty="0">
                <a:effectLst/>
                <a:latin typeface="Cambria" panose="02040503050406030204" pitchFamily="18" charset="0"/>
                <a:ea typeface="Cambria" panose="02040503050406030204" pitchFamily="18" charset="0"/>
              </a:rPr>
              <a:t>, S., &amp; </a:t>
            </a:r>
            <a:r>
              <a:rPr lang="en-CA" sz="1000" dirty="0" err="1">
                <a:effectLst/>
                <a:latin typeface="Cambria" panose="02040503050406030204" pitchFamily="18" charset="0"/>
                <a:ea typeface="Cambria" panose="02040503050406030204" pitchFamily="18" charset="0"/>
              </a:rPr>
              <a:t>Torekov</a:t>
            </a:r>
            <a:r>
              <a:rPr lang="en-CA" sz="1000" dirty="0">
                <a:effectLst/>
                <a:latin typeface="Cambria" panose="02040503050406030204" pitchFamily="18" charset="0"/>
                <a:ea typeface="Cambria" panose="02040503050406030204" pitchFamily="18" charset="0"/>
              </a:rPr>
              <a:t>, S. S. (2021). Healthy Weight Loss Maintenance with Exercise, Liraglutide, or Both Combined. </a:t>
            </a:r>
            <a:r>
              <a:rPr lang="en-CA" sz="1000" i="1" dirty="0">
                <a:effectLst/>
                <a:latin typeface="Cambria" panose="02040503050406030204" pitchFamily="18" charset="0"/>
                <a:ea typeface="Cambria" panose="02040503050406030204" pitchFamily="18" charset="0"/>
              </a:rPr>
              <a:t>New England Journal of Medicine</a:t>
            </a:r>
            <a:r>
              <a:rPr lang="en-CA" sz="1000" dirty="0">
                <a:effectLst/>
                <a:latin typeface="Cambria" panose="02040503050406030204" pitchFamily="18" charset="0"/>
                <a:ea typeface="Cambria" panose="02040503050406030204" pitchFamily="18" charset="0"/>
              </a:rPr>
              <a:t>, </a:t>
            </a:r>
            <a:r>
              <a:rPr lang="en-CA" sz="1000" i="1" dirty="0">
                <a:effectLst/>
                <a:latin typeface="Cambria" panose="02040503050406030204" pitchFamily="18" charset="0"/>
                <a:ea typeface="Cambria" panose="02040503050406030204" pitchFamily="18" charset="0"/>
              </a:rPr>
              <a:t>384</a:t>
            </a:r>
            <a:r>
              <a:rPr lang="en-CA" sz="1000" dirty="0">
                <a:effectLst/>
                <a:latin typeface="Cambria" panose="02040503050406030204" pitchFamily="18" charset="0"/>
                <a:ea typeface="Cambria" panose="02040503050406030204" pitchFamily="18" charset="0"/>
              </a:rPr>
              <a:t>(18), 1719–1730. </a:t>
            </a:r>
            <a:r>
              <a:rPr lang="en-CA" sz="1000" dirty="0">
                <a:effectLst/>
                <a:latin typeface="Cambria" panose="02040503050406030204" pitchFamily="18" charset="0"/>
                <a:ea typeface="Cambria" panose="02040503050406030204" pitchFamily="18" charset="0"/>
                <a:hlinkClick r:id="rId7">
                  <a:extLst>
                    <a:ext uri="{A12FA001-AC4F-418D-AE19-62706E023703}">
                      <ahyp:hlinkClr xmlns:ahyp="http://schemas.microsoft.com/office/drawing/2018/hyperlinkcolor" val="tx"/>
                    </a:ext>
                  </a:extLst>
                </a:hlinkClick>
              </a:rPr>
              <a:t>https://doi.org/10.1056/NEJMoa2028198</a:t>
            </a:r>
            <a:endParaRPr lang="en-CA" sz="1000" dirty="0">
              <a:effectLst/>
              <a:latin typeface="Cambria" panose="02040503050406030204" pitchFamily="18" charset="0"/>
              <a:ea typeface="Cambria" panose="02040503050406030204" pitchFamily="18" charset="0"/>
            </a:endParaRPr>
          </a:p>
          <a:p>
            <a:r>
              <a:rPr lang="en-CA" sz="1000" dirty="0">
                <a:effectLst/>
                <a:latin typeface="Cambria" panose="02040503050406030204" pitchFamily="18" charset="0"/>
                <a:ea typeface="Cambria" panose="02040503050406030204" pitchFamily="18" charset="0"/>
              </a:rPr>
              <a:t>Pi-</a:t>
            </a:r>
            <a:r>
              <a:rPr lang="en-CA" sz="1000" dirty="0" err="1">
                <a:effectLst/>
                <a:latin typeface="Cambria" panose="02040503050406030204" pitchFamily="18" charset="0"/>
                <a:ea typeface="Cambria" panose="02040503050406030204" pitchFamily="18" charset="0"/>
              </a:rPr>
              <a:t>Sunyer</a:t>
            </a:r>
            <a:r>
              <a:rPr lang="en-CA" sz="1000" dirty="0">
                <a:effectLst/>
                <a:latin typeface="Cambria" panose="02040503050406030204" pitchFamily="18" charset="0"/>
                <a:ea typeface="Cambria" panose="02040503050406030204" pitchFamily="18" charset="0"/>
              </a:rPr>
              <a:t>, X., </a:t>
            </a:r>
            <a:r>
              <a:rPr lang="en-CA" sz="1000" dirty="0" err="1">
                <a:effectLst/>
                <a:latin typeface="Cambria" panose="02040503050406030204" pitchFamily="18" charset="0"/>
                <a:ea typeface="Cambria" panose="02040503050406030204" pitchFamily="18" charset="0"/>
              </a:rPr>
              <a:t>Astrup</a:t>
            </a:r>
            <a:r>
              <a:rPr lang="en-CA" sz="1000" dirty="0">
                <a:effectLst/>
                <a:latin typeface="Cambria" panose="02040503050406030204" pitchFamily="18" charset="0"/>
                <a:ea typeface="Cambria" panose="02040503050406030204" pitchFamily="18" charset="0"/>
              </a:rPr>
              <a:t>, A., Fujioka, K., Greenway, F., Halpern, A., </a:t>
            </a:r>
            <a:r>
              <a:rPr lang="en-CA" sz="1000" dirty="0" err="1">
                <a:effectLst/>
                <a:latin typeface="Cambria" panose="02040503050406030204" pitchFamily="18" charset="0"/>
                <a:ea typeface="Cambria" panose="02040503050406030204" pitchFamily="18" charset="0"/>
              </a:rPr>
              <a:t>Krempf</a:t>
            </a:r>
            <a:r>
              <a:rPr lang="en-CA" sz="1000" dirty="0">
                <a:effectLst/>
                <a:latin typeface="Cambria" panose="02040503050406030204" pitchFamily="18" charset="0"/>
                <a:ea typeface="Cambria" panose="02040503050406030204" pitchFamily="18" charset="0"/>
              </a:rPr>
              <a:t>, M., Lau, D. C. W., Le Roux, C. W., </a:t>
            </a:r>
            <a:r>
              <a:rPr lang="en-CA" sz="1000" dirty="0" err="1">
                <a:effectLst/>
                <a:latin typeface="Cambria" panose="02040503050406030204" pitchFamily="18" charset="0"/>
                <a:ea typeface="Cambria" panose="02040503050406030204" pitchFamily="18" charset="0"/>
              </a:rPr>
              <a:t>Violante</a:t>
            </a:r>
            <a:r>
              <a:rPr lang="en-CA" sz="1000" dirty="0">
                <a:effectLst/>
                <a:latin typeface="Cambria" panose="02040503050406030204" pitchFamily="18" charset="0"/>
                <a:ea typeface="Cambria" panose="02040503050406030204" pitchFamily="18" charset="0"/>
              </a:rPr>
              <a:t> Ortiz, R., Jensen, C. B., &amp; Wilding, J. P. H. (2015). A Randomized, Controlled Trial of 3.0 mg of Liraglutide in Weight Management. </a:t>
            </a:r>
            <a:r>
              <a:rPr lang="en-CA" sz="1000" i="1" dirty="0">
                <a:effectLst/>
                <a:latin typeface="Cambria" panose="02040503050406030204" pitchFamily="18" charset="0"/>
                <a:ea typeface="Cambria" panose="02040503050406030204" pitchFamily="18" charset="0"/>
              </a:rPr>
              <a:t>New England Journal of Medicine</a:t>
            </a:r>
            <a:r>
              <a:rPr lang="en-CA" sz="1000" dirty="0">
                <a:effectLst/>
                <a:latin typeface="Cambria" panose="02040503050406030204" pitchFamily="18" charset="0"/>
                <a:ea typeface="Cambria" panose="02040503050406030204" pitchFamily="18" charset="0"/>
              </a:rPr>
              <a:t>, </a:t>
            </a:r>
            <a:r>
              <a:rPr lang="en-CA" sz="1000" i="1" dirty="0">
                <a:effectLst/>
                <a:latin typeface="Cambria" panose="02040503050406030204" pitchFamily="18" charset="0"/>
                <a:ea typeface="Cambria" panose="02040503050406030204" pitchFamily="18" charset="0"/>
              </a:rPr>
              <a:t>373</a:t>
            </a:r>
            <a:r>
              <a:rPr lang="en-CA" sz="1000" dirty="0">
                <a:effectLst/>
                <a:latin typeface="Cambria" panose="02040503050406030204" pitchFamily="18" charset="0"/>
                <a:ea typeface="Cambria" panose="02040503050406030204" pitchFamily="18" charset="0"/>
              </a:rPr>
              <a:t>(1), 11–22. </a:t>
            </a:r>
            <a:r>
              <a:rPr lang="en-CA" sz="1000" dirty="0">
                <a:effectLst/>
                <a:latin typeface="Cambria" panose="02040503050406030204" pitchFamily="18" charset="0"/>
                <a:ea typeface="Cambria" panose="02040503050406030204" pitchFamily="18" charset="0"/>
                <a:hlinkClick r:id="rId8">
                  <a:extLst>
                    <a:ext uri="{A12FA001-AC4F-418D-AE19-62706E023703}">
                      <ahyp:hlinkClr xmlns:ahyp="http://schemas.microsoft.com/office/drawing/2018/hyperlinkcolor" val="tx"/>
                    </a:ext>
                  </a:extLst>
                </a:hlinkClick>
              </a:rPr>
              <a:t>https://doi.org/10.1056/NEJMoa1411892</a:t>
            </a:r>
            <a:endParaRPr lang="en-CA" sz="1000" dirty="0">
              <a:effectLst/>
              <a:latin typeface="Cambria" panose="02040503050406030204" pitchFamily="18" charset="0"/>
              <a:ea typeface="Cambria" panose="02040503050406030204" pitchFamily="18" charset="0"/>
            </a:endParaRPr>
          </a:p>
          <a:p>
            <a:r>
              <a:rPr lang="en-CA" sz="1000" dirty="0" err="1">
                <a:effectLst/>
                <a:latin typeface="Cambria" panose="02040503050406030204" pitchFamily="18" charset="0"/>
                <a:ea typeface="Cambria" panose="02040503050406030204" pitchFamily="18" charset="0"/>
              </a:rPr>
              <a:t>Rubino</a:t>
            </a:r>
            <a:r>
              <a:rPr lang="en-CA" sz="1000" dirty="0">
                <a:effectLst/>
                <a:latin typeface="Cambria" panose="02040503050406030204" pitchFamily="18" charset="0"/>
                <a:ea typeface="Cambria" panose="02040503050406030204" pitchFamily="18" charset="0"/>
              </a:rPr>
              <a:t>, D. M., Greenway, F. L., Khalid, U., O’Neil, P. M., Rosenstock, J., </a:t>
            </a:r>
            <a:r>
              <a:rPr lang="en-CA" sz="1000" dirty="0" err="1">
                <a:effectLst/>
                <a:latin typeface="Cambria" panose="02040503050406030204" pitchFamily="18" charset="0"/>
                <a:ea typeface="Cambria" panose="02040503050406030204" pitchFamily="18" charset="0"/>
              </a:rPr>
              <a:t>Sørrig</a:t>
            </a:r>
            <a:r>
              <a:rPr lang="en-CA" sz="1000" dirty="0">
                <a:effectLst/>
                <a:latin typeface="Cambria" panose="02040503050406030204" pitchFamily="18" charset="0"/>
                <a:ea typeface="Cambria" panose="02040503050406030204" pitchFamily="18" charset="0"/>
              </a:rPr>
              <a:t>, R., </a:t>
            </a:r>
            <a:r>
              <a:rPr lang="en-CA" sz="1000" dirty="0" err="1">
                <a:effectLst/>
                <a:latin typeface="Cambria" panose="02040503050406030204" pitchFamily="18" charset="0"/>
                <a:ea typeface="Cambria" panose="02040503050406030204" pitchFamily="18" charset="0"/>
              </a:rPr>
              <a:t>Wadden</a:t>
            </a:r>
            <a:r>
              <a:rPr lang="en-CA" sz="1000" dirty="0">
                <a:effectLst/>
                <a:latin typeface="Cambria" panose="02040503050406030204" pitchFamily="18" charset="0"/>
                <a:ea typeface="Cambria" panose="02040503050406030204" pitchFamily="18" charset="0"/>
              </a:rPr>
              <a:t>, T. A., </a:t>
            </a:r>
            <a:r>
              <a:rPr lang="en-CA" sz="1000" dirty="0" err="1">
                <a:effectLst/>
                <a:latin typeface="Cambria" panose="02040503050406030204" pitchFamily="18" charset="0"/>
                <a:ea typeface="Cambria" panose="02040503050406030204" pitchFamily="18" charset="0"/>
              </a:rPr>
              <a:t>Wizert</a:t>
            </a:r>
            <a:r>
              <a:rPr lang="en-CA" sz="1000" dirty="0">
                <a:effectLst/>
                <a:latin typeface="Cambria" panose="02040503050406030204" pitchFamily="18" charset="0"/>
                <a:ea typeface="Cambria" panose="02040503050406030204" pitchFamily="18" charset="0"/>
              </a:rPr>
              <a:t>, A., Garvey, W. T., STEP 8 Investigators, </a:t>
            </a:r>
            <a:r>
              <a:rPr lang="en-CA" sz="1000" dirty="0" err="1">
                <a:effectLst/>
                <a:latin typeface="Cambria" panose="02040503050406030204" pitchFamily="18" charset="0"/>
                <a:ea typeface="Cambria" panose="02040503050406030204" pitchFamily="18" charset="0"/>
              </a:rPr>
              <a:t>Arauz</a:t>
            </a:r>
            <a:r>
              <a:rPr lang="en-CA" sz="1000" dirty="0">
                <a:effectLst/>
                <a:latin typeface="Cambria" panose="02040503050406030204" pitchFamily="18" charset="0"/>
                <a:ea typeface="Cambria" panose="02040503050406030204" pitchFamily="18" charset="0"/>
              </a:rPr>
              <a:t>-Pacheco, C., Cannon, K., Downey, H. J., Fitz-Patrick, D., </a:t>
            </a:r>
            <a:r>
              <a:rPr lang="en-CA" sz="1000" dirty="0" err="1">
                <a:effectLst/>
                <a:latin typeface="Cambria" panose="02040503050406030204" pitchFamily="18" charset="0"/>
                <a:ea typeface="Cambria" panose="02040503050406030204" pitchFamily="18" charset="0"/>
              </a:rPr>
              <a:t>Geohas</a:t>
            </a:r>
            <a:r>
              <a:rPr lang="en-CA" sz="1000" dirty="0">
                <a:effectLst/>
                <a:latin typeface="Cambria" panose="02040503050406030204" pitchFamily="18" charset="0"/>
                <a:ea typeface="Cambria" panose="02040503050406030204" pitchFamily="18" charset="0"/>
              </a:rPr>
              <a:t>, J., </a:t>
            </a:r>
            <a:r>
              <a:rPr lang="en-CA" sz="1000" dirty="0" err="1">
                <a:effectLst/>
                <a:latin typeface="Cambria" panose="02040503050406030204" pitchFamily="18" charset="0"/>
                <a:ea typeface="Cambria" panose="02040503050406030204" pitchFamily="18" charset="0"/>
              </a:rPr>
              <a:t>Gerety</a:t>
            </a:r>
            <a:r>
              <a:rPr lang="en-CA" sz="1000" dirty="0">
                <a:effectLst/>
                <a:latin typeface="Cambria" panose="02040503050406030204" pitchFamily="18" charset="0"/>
                <a:ea typeface="Cambria" panose="02040503050406030204" pitchFamily="18" charset="0"/>
              </a:rPr>
              <a:t>, G., Gilbert, J., Hollander, P., Klein, E., … Toth, P. (2022). Effect of Weekly Subcutaneous </a:t>
            </a:r>
            <a:r>
              <a:rPr lang="en-CA" sz="1000" dirty="0" err="1">
                <a:effectLst/>
                <a:latin typeface="Cambria" panose="02040503050406030204" pitchFamily="18" charset="0"/>
                <a:ea typeface="Cambria" panose="02040503050406030204" pitchFamily="18" charset="0"/>
              </a:rPr>
              <a:t>Semaglutide</a:t>
            </a:r>
            <a:r>
              <a:rPr lang="en-CA" sz="1000" dirty="0">
                <a:effectLst/>
                <a:latin typeface="Cambria" panose="02040503050406030204" pitchFamily="18" charset="0"/>
                <a:ea typeface="Cambria" panose="02040503050406030204" pitchFamily="18" charset="0"/>
              </a:rPr>
              <a:t> vs Daily Liraglutide on Body Weight in Adults With Overweight or Obesity Without Diabetes: The STEP 8 Randomized Clinical Trial. </a:t>
            </a:r>
            <a:r>
              <a:rPr lang="en-CA" sz="1000" i="1" dirty="0">
                <a:effectLst/>
                <a:latin typeface="Cambria" panose="02040503050406030204" pitchFamily="18" charset="0"/>
                <a:ea typeface="Cambria" panose="02040503050406030204" pitchFamily="18" charset="0"/>
              </a:rPr>
              <a:t>JAMA</a:t>
            </a:r>
            <a:r>
              <a:rPr lang="en-CA" sz="1000" dirty="0">
                <a:effectLst/>
                <a:latin typeface="Cambria" panose="02040503050406030204" pitchFamily="18" charset="0"/>
                <a:ea typeface="Cambria" panose="02040503050406030204" pitchFamily="18" charset="0"/>
              </a:rPr>
              <a:t>, </a:t>
            </a:r>
            <a:r>
              <a:rPr lang="en-CA" sz="1000" i="1" dirty="0">
                <a:effectLst/>
                <a:latin typeface="Cambria" panose="02040503050406030204" pitchFamily="18" charset="0"/>
                <a:ea typeface="Cambria" panose="02040503050406030204" pitchFamily="18" charset="0"/>
              </a:rPr>
              <a:t>327</a:t>
            </a:r>
            <a:r>
              <a:rPr lang="en-CA" sz="1000" dirty="0">
                <a:effectLst/>
                <a:latin typeface="Cambria" panose="02040503050406030204" pitchFamily="18" charset="0"/>
                <a:ea typeface="Cambria" panose="02040503050406030204" pitchFamily="18" charset="0"/>
              </a:rPr>
              <a:t>(2), 138. </a:t>
            </a:r>
            <a:r>
              <a:rPr lang="en-CA" sz="1000" dirty="0">
                <a:effectLst/>
                <a:latin typeface="Cambria" panose="02040503050406030204" pitchFamily="18" charset="0"/>
                <a:ea typeface="Cambria" panose="02040503050406030204" pitchFamily="18" charset="0"/>
                <a:hlinkClick r:id="rId9">
                  <a:extLst>
                    <a:ext uri="{A12FA001-AC4F-418D-AE19-62706E023703}">
                      <ahyp:hlinkClr xmlns:ahyp="http://schemas.microsoft.com/office/drawing/2018/hyperlinkcolor" val="tx"/>
                    </a:ext>
                  </a:extLst>
                </a:hlinkClick>
              </a:rPr>
              <a:t>https://doi.org/10.1001/jama.2021.23619</a:t>
            </a:r>
            <a:endParaRPr lang="en-CA" sz="1000" dirty="0">
              <a:effectLst/>
              <a:latin typeface="Cambria" panose="02040503050406030204" pitchFamily="18" charset="0"/>
              <a:ea typeface="Cambria" panose="02040503050406030204" pitchFamily="18" charset="0"/>
            </a:endParaRPr>
          </a:p>
          <a:p>
            <a:r>
              <a:rPr lang="en-CA" sz="1000" dirty="0">
                <a:effectLst/>
                <a:latin typeface="Cambria" panose="02040503050406030204" pitchFamily="18" charset="0"/>
                <a:ea typeface="Cambria" panose="02040503050406030204" pitchFamily="18" charset="0"/>
              </a:rPr>
              <a:t>Wilding, J. P. H., </a:t>
            </a:r>
            <a:r>
              <a:rPr lang="en-CA" sz="1000" dirty="0" err="1">
                <a:effectLst/>
                <a:latin typeface="Cambria" panose="02040503050406030204" pitchFamily="18" charset="0"/>
                <a:ea typeface="Cambria" panose="02040503050406030204" pitchFamily="18" charset="0"/>
              </a:rPr>
              <a:t>Batterham</a:t>
            </a:r>
            <a:r>
              <a:rPr lang="en-CA" sz="1000" dirty="0">
                <a:effectLst/>
                <a:latin typeface="Cambria" panose="02040503050406030204" pitchFamily="18" charset="0"/>
                <a:ea typeface="Cambria" panose="02040503050406030204" pitchFamily="18" charset="0"/>
              </a:rPr>
              <a:t>, R. L., </a:t>
            </a:r>
            <a:r>
              <a:rPr lang="en-CA" sz="1000" dirty="0" err="1">
                <a:effectLst/>
                <a:latin typeface="Cambria" panose="02040503050406030204" pitchFamily="18" charset="0"/>
                <a:ea typeface="Cambria" panose="02040503050406030204" pitchFamily="18" charset="0"/>
              </a:rPr>
              <a:t>Calanna</a:t>
            </a:r>
            <a:r>
              <a:rPr lang="en-CA" sz="1000" dirty="0">
                <a:effectLst/>
                <a:latin typeface="Cambria" panose="02040503050406030204" pitchFamily="18" charset="0"/>
                <a:ea typeface="Cambria" panose="02040503050406030204" pitchFamily="18" charset="0"/>
              </a:rPr>
              <a:t>, S., Davies, M., Van </a:t>
            </a:r>
            <a:r>
              <a:rPr lang="en-CA" sz="1000" dirty="0" err="1">
                <a:effectLst/>
                <a:latin typeface="Cambria" panose="02040503050406030204" pitchFamily="18" charset="0"/>
                <a:ea typeface="Cambria" panose="02040503050406030204" pitchFamily="18" charset="0"/>
              </a:rPr>
              <a:t>Gaal</a:t>
            </a:r>
            <a:r>
              <a:rPr lang="en-CA" sz="1000" dirty="0">
                <a:effectLst/>
                <a:latin typeface="Cambria" panose="02040503050406030204" pitchFamily="18" charset="0"/>
                <a:ea typeface="Cambria" panose="02040503050406030204" pitchFamily="18" charset="0"/>
              </a:rPr>
              <a:t>, L. F., </a:t>
            </a:r>
            <a:r>
              <a:rPr lang="en-CA" sz="1000" dirty="0" err="1">
                <a:effectLst/>
                <a:latin typeface="Cambria" panose="02040503050406030204" pitchFamily="18" charset="0"/>
                <a:ea typeface="Cambria" panose="02040503050406030204" pitchFamily="18" charset="0"/>
              </a:rPr>
              <a:t>Lingvay</a:t>
            </a:r>
            <a:r>
              <a:rPr lang="en-CA" sz="1000" dirty="0">
                <a:effectLst/>
                <a:latin typeface="Cambria" panose="02040503050406030204" pitchFamily="18" charset="0"/>
                <a:ea typeface="Cambria" panose="02040503050406030204" pitchFamily="18" charset="0"/>
              </a:rPr>
              <a:t>, I., McGowan, B. M., Rosenstock, J., Tran, M. T. D., </a:t>
            </a:r>
            <a:r>
              <a:rPr lang="en-CA" sz="1000" dirty="0" err="1">
                <a:effectLst/>
                <a:latin typeface="Cambria" panose="02040503050406030204" pitchFamily="18" charset="0"/>
                <a:ea typeface="Cambria" panose="02040503050406030204" pitchFamily="18" charset="0"/>
              </a:rPr>
              <a:t>Wadden</a:t>
            </a:r>
            <a:r>
              <a:rPr lang="en-CA" sz="1000" dirty="0">
                <a:effectLst/>
                <a:latin typeface="Cambria" panose="02040503050406030204" pitchFamily="18" charset="0"/>
                <a:ea typeface="Cambria" panose="02040503050406030204" pitchFamily="18" charset="0"/>
              </a:rPr>
              <a:t>, T. A., Wharton, S., </a:t>
            </a:r>
            <a:r>
              <a:rPr lang="en-CA" sz="1000" dirty="0" err="1">
                <a:effectLst/>
                <a:latin typeface="Cambria" panose="02040503050406030204" pitchFamily="18" charset="0"/>
                <a:ea typeface="Cambria" panose="02040503050406030204" pitchFamily="18" charset="0"/>
              </a:rPr>
              <a:t>Yokote</a:t>
            </a:r>
            <a:r>
              <a:rPr lang="en-CA" sz="1000" dirty="0">
                <a:effectLst/>
                <a:latin typeface="Cambria" panose="02040503050406030204" pitchFamily="18" charset="0"/>
                <a:ea typeface="Cambria" panose="02040503050406030204" pitchFamily="18" charset="0"/>
              </a:rPr>
              <a:t>, K., </a:t>
            </a:r>
            <a:r>
              <a:rPr lang="en-CA" sz="1000" dirty="0" err="1">
                <a:effectLst/>
                <a:latin typeface="Cambria" panose="02040503050406030204" pitchFamily="18" charset="0"/>
                <a:ea typeface="Cambria" panose="02040503050406030204" pitchFamily="18" charset="0"/>
              </a:rPr>
              <a:t>Zeuthen</a:t>
            </a:r>
            <a:r>
              <a:rPr lang="en-CA" sz="1000" dirty="0">
                <a:effectLst/>
                <a:latin typeface="Cambria" panose="02040503050406030204" pitchFamily="18" charset="0"/>
                <a:ea typeface="Cambria" panose="02040503050406030204" pitchFamily="18" charset="0"/>
              </a:rPr>
              <a:t>, N., &amp; Kushner, R. F. (2021). Once-Weekly </a:t>
            </a:r>
            <a:r>
              <a:rPr lang="en-CA" sz="1000" dirty="0" err="1">
                <a:effectLst/>
                <a:latin typeface="Cambria" panose="02040503050406030204" pitchFamily="18" charset="0"/>
                <a:ea typeface="Cambria" panose="02040503050406030204" pitchFamily="18" charset="0"/>
              </a:rPr>
              <a:t>Semaglutide</a:t>
            </a:r>
            <a:r>
              <a:rPr lang="en-CA" sz="1000" dirty="0">
                <a:effectLst/>
                <a:latin typeface="Cambria" panose="02040503050406030204" pitchFamily="18" charset="0"/>
                <a:ea typeface="Cambria" panose="02040503050406030204" pitchFamily="18" charset="0"/>
              </a:rPr>
              <a:t> in Adults with Overweight or Obesity. </a:t>
            </a:r>
            <a:r>
              <a:rPr lang="en-CA" sz="1000" i="1" dirty="0">
                <a:effectLst/>
                <a:latin typeface="Cambria" panose="02040503050406030204" pitchFamily="18" charset="0"/>
                <a:ea typeface="Cambria" panose="02040503050406030204" pitchFamily="18" charset="0"/>
              </a:rPr>
              <a:t>New England Journal of Medicine</a:t>
            </a:r>
            <a:r>
              <a:rPr lang="en-CA" sz="1000" dirty="0">
                <a:effectLst/>
                <a:latin typeface="Cambria" panose="02040503050406030204" pitchFamily="18" charset="0"/>
                <a:ea typeface="Cambria" panose="02040503050406030204" pitchFamily="18" charset="0"/>
              </a:rPr>
              <a:t>, </a:t>
            </a:r>
            <a:r>
              <a:rPr lang="en-CA" sz="1000" i="1" dirty="0">
                <a:effectLst/>
                <a:latin typeface="Cambria" panose="02040503050406030204" pitchFamily="18" charset="0"/>
                <a:ea typeface="Cambria" panose="02040503050406030204" pitchFamily="18" charset="0"/>
              </a:rPr>
              <a:t>384</a:t>
            </a:r>
            <a:r>
              <a:rPr lang="en-CA" sz="1000" dirty="0">
                <a:effectLst/>
                <a:latin typeface="Cambria" panose="02040503050406030204" pitchFamily="18" charset="0"/>
                <a:ea typeface="Cambria" panose="02040503050406030204" pitchFamily="18" charset="0"/>
              </a:rPr>
              <a:t>(11), 989–1002. </a:t>
            </a:r>
            <a:r>
              <a:rPr lang="en-CA" sz="1000" dirty="0">
                <a:effectLst/>
                <a:latin typeface="Cambria" panose="02040503050406030204" pitchFamily="18" charset="0"/>
                <a:ea typeface="Cambria" panose="02040503050406030204" pitchFamily="18" charset="0"/>
                <a:hlinkClick r:id="rId10">
                  <a:extLst>
                    <a:ext uri="{A12FA001-AC4F-418D-AE19-62706E023703}">
                      <ahyp:hlinkClr xmlns:ahyp="http://schemas.microsoft.com/office/drawing/2018/hyperlinkcolor" val="tx"/>
                    </a:ext>
                  </a:extLst>
                </a:hlinkClick>
              </a:rPr>
              <a:t>https://doi.org/10.1056/NEJMoa2032183</a:t>
            </a:r>
            <a:endParaRPr lang="en-CA" sz="1000" dirty="0">
              <a:effectLst/>
              <a:latin typeface="Cambria" panose="02040503050406030204" pitchFamily="18" charset="0"/>
              <a:ea typeface="Cambria" panose="02040503050406030204" pitchFamily="18" charset="0"/>
            </a:endParaRPr>
          </a:p>
          <a:p>
            <a:r>
              <a:rPr lang="en-CA" sz="1100" dirty="0">
                <a:effectLst/>
                <a:latin typeface="Cambria" panose="02040503050406030204" pitchFamily="18" charset="0"/>
                <a:ea typeface="Cambria" panose="02040503050406030204" pitchFamily="18" charset="0"/>
                <a:hlinkClick r:id="rId11">
                  <a:extLst>
                    <a:ext uri="{A12FA001-AC4F-418D-AE19-62706E023703}">
                      <ahyp:hlinkClr xmlns:ahyp="http://schemas.microsoft.com/office/drawing/2018/hyperlinkcolor" val="tx"/>
                    </a:ext>
                  </a:extLst>
                </a:hlinkClick>
              </a:rPr>
              <a:t>https://www.novonordisk.com/news-and-media/news-and-ir-materials/news-details.html?id=166110</a:t>
            </a:r>
            <a:endParaRPr lang="en-CA" sz="1100" dirty="0">
              <a:effectLst/>
              <a:latin typeface="Cambria" panose="02040503050406030204" pitchFamily="18" charset="0"/>
              <a:ea typeface="Cambria" panose="02040503050406030204" pitchFamily="18" charset="0"/>
            </a:endParaRPr>
          </a:p>
          <a:p>
            <a:endParaRPr lang="en-CA" sz="11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66547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C8498-C34D-B75B-CF5B-41A5D9D778DD}"/>
              </a:ext>
            </a:extLst>
          </p:cNvPr>
          <p:cNvSpPr>
            <a:spLocks noGrp="1"/>
          </p:cNvSpPr>
          <p:nvPr>
            <p:ph type="title"/>
          </p:nvPr>
        </p:nvSpPr>
        <p:spPr/>
        <p:txBody>
          <a:bodyPr/>
          <a:lstStyle/>
          <a:p>
            <a:r>
              <a:rPr lang="en-CA" b="1" dirty="0"/>
              <a:t>GLP-1 AND OBESITY</a:t>
            </a:r>
          </a:p>
        </p:txBody>
      </p:sp>
      <p:sp>
        <p:nvSpPr>
          <p:cNvPr id="3" name="Content Placeholder 2">
            <a:extLst>
              <a:ext uri="{FF2B5EF4-FFF2-40B4-BE49-F238E27FC236}">
                <a16:creationId xmlns:a16="http://schemas.microsoft.com/office/drawing/2014/main" id="{22ABD3F8-456C-5A3B-692E-637A417AD950}"/>
              </a:ext>
            </a:extLst>
          </p:cNvPr>
          <p:cNvSpPr>
            <a:spLocks noGrp="1"/>
          </p:cNvSpPr>
          <p:nvPr>
            <p:ph idx="1"/>
          </p:nvPr>
        </p:nvSpPr>
        <p:spPr/>
        <p:txBody>
          <a:bodyPr>
            <a:normAutofit/>
          </a:bodyPr>
          <a:lstStyle/>
          <a:p>
            <a:pPr>
              <a:lnSpc>
                <a:spcPct val="107000"/>
              </a:lnSpc>
              <a:spcAft>
                <a:spcPts val="800"/>
              </a:spcAft>
              <a:buFont typeface="Arial" panose="020B0604020202020204" pitchFamily="34" charset="0"/>
              <a:buChar char="•"/>
            </a:pPr>
            <a:r>
              <a:rPr lang="en-CA" sz="1800" dirty="0">
                <a:latin typeface="Cambria" panose="02040503050406030204" pitchFamily="18" charset="0"/>
                <a:ea typeface="Cambria" panose="02040503050406030204" pitchFamily="18" charset="0"/>
              </a:rPr>
              <a:t> GLP-1 receptor agonists are a promising new way to manage obesity</a:t>
            </a:r>
          </a:p>
          <a:p>
            <a:pPr>
              <a:lnSpc>
                <a:spcPct val="107000"/>
              </a:lnSpc>
              <a:spcAft>
                <a:spcPts val="800"/>
              </a:spcAft>
              <a:buFont typeface="Arial" panose="020B0604020202020204" pitchFamily="34" charset="0"/>
              <a:buChar char="•"/>
            </a:pPr>
            <a:r>
              <a:rPr lang="en-CA" sz="1800" dirty="0">
                <a:latin typeface="Cambria" panose="02040503050406030204" pitchFamily="18" charset="0"/>
                <a:ea typeface="Cambria" panose="02040503050406030204" pitchFamily="18" charset="0"/>
              </a:rPr>
              <a:t> Originally developed to treat type 2 diabetes</a:t>
            </a:r>
          </a:p>
          <a:p>
            <a:pPr>
              <a:buFont typeface="Arial" panose="020B0604020202020204" pitchFamily="34" charset="0"/>
              <a:buChar char="•"/>
            </a:pPr>
            <a:r>
              <a:rPr lang="en-CA" sz="1800" dirty="0">
                <a:latin typeface="Cambria" panose="02040503050406030204" pitchFamily="18" charset="0"/>
                <a:ea typeface="Cambria" panose="02040503050406030204" pitchFamily="18" charset="0"/>
              </a:rPr>
              <a:t> Achieved weight loss varies between GLP-1 receptor agonists and is dose-dependent</a:t>
            </a:r>
          </a:p>
          <a:p>
            <a:pPr>
              <a:buFont typeface="Arial" panose="020B0604020202020204" pitchFamily="34" charset="0"/>
              <a:buChar char="•"/>
            </a:pPr>
            <a:r>
              <a:rPr lang="en-CA" sz="1800" dirty="0">
                <a:latin typeface="Cambria" panose="02040503050406030204" pitchFamily="18" charset="0"/>
                <a:ea typeface="Cambria" panose="02040503050406030204" pitchFamily="18" charset="0"/>
                <a:cs typeface="Times New Roman" panose="02020603050405020304" pitchFamily="18" charset="0"/>
              </a:rPr>
              <a:t> Aid to i</a:t>
            </a:r>
            <a:r>
              <a:rPr lang="en-CA" sz="1800" dirty="0">
                <a:effectLst/>
                <a:latin typeface="Cambria" panose="02040503050406030204" pitchFamily="18" charset="0"/>
                <a:ea typeface="Cambria" panose="02040503050406030204" pitchFamily="18" charset="0"/>
                <a:cs typeface="Times New Roman" panose="02020603050405020304" pitchFamily="18" charset="0"/>
              </a:rPr>
              <a:t>mprove overall health and quality of life when used in combination with calorie deficit and physical activity</a:t>
            </a:r>
            <a:endParaRPr lang="en-CA" sz="1800" dirty="0">
              <a:latin typeface="Cambria" panose="02040503050406030204" pitchFamily="18" charset="0"/>
              <a:ea typeface="Cambria" panose="02040503050406030204" pitchFamily="18" charset="0"/>
            </a:endParaRPr>
          </a:p>
          <a:p>
            <a:pPr>
              <a:buFont typeface="Arial" panose="020B0604020202020204" pitchFamily="34" charset="0"/>
              <a:buChar char="•"/>
            </a:pPr>
            <a:r>
              <a:rPr lang="en-CA" sz="1800" dirty="0">
                <a:latin typeface="Cambria" panose="02040503050406030204" pitchFamily="18" charset="0"/>
                <a:ea typeface="Cambria" panose="02040503050406030204" pitchFamily="18" charset="0"/>
              </a:rPr>
              <a:t> Studies demonstrate that GLP-1 receptor agonists are associated with weight loss averaging 5-15 kg or a 5-10% reduction of body mass</a:t>
            </a:r>
          </a:p>
          <a:p>
            <a:pPr>
              <a:lnSpc>
                <a:spcPct val="107000"/>
              </a:lnSpc>
              <a:spcAft>
                <a:spcPts val="800"/>
              </a:spcAft>
              <a:buFont typeface="Arial" panose="020B0604020202020204" pitchFamily="34" charset="0"/>
              <a:buChar char="•"/>
            </a:pPr>
            <a:r>
              <a:rPr lang="en-CA" sz="1800" dirty="0">
                <a:latin typeface="Cambria" panose="02040503050406030204" pitchFamily="18" charset="0"/>
                <a:ea typeface="Cambria" panose="02040503050406030204" pitchFamily="18" charset="0"/>
              </a:rPr>
              <a:t> GLP-1 receptor agonists must be prescribed and monitored by a physician</a:t>
            </a:r>
          </a:p>
        </p:txBody>
      </p:sp>
    </p:spTree>
    <p:extLst>
      <p:ext uri="{BB962C8B-B14F-4D97-AF65-F5344CB8AC3E}">
        <p14:creationId xmlns:p14="http://schemas.microsoft.com/office/powerpoint/2010/main" val="146200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A987-2F08-5907-AB4E-0A2740A6DABF}"/>
              </a:ext>
            </a:extLst>
          </p:cNvPr>
          <p:cNvSpPr>
            <a:spLocks noGrp="1"/>
          </p:cNvSpPr>
          <p:nvPr>
            <p:ph type="title"/>
          </p:nvPr>
        </p:nvSpPr>
        <p:spPr/>
        <p:txBody>
          <a:bodyPr/>
          <a:lstStyle/>
          <a:p>
            <a:r>
              <a:rPr lang="en-CA" b="1" dirty="0"/>
              <a:t>Mechanism of action</a:t>
            </a:r>
          </a:p>
        </p:txBody>
      </p:sp>
      <p:sp>
        <p:nvSpPr>
          <p:cNvPr id="3" name="Content Placeholder 2">
            <a:extLst>
              <a:ext uri="{FF2B5EF4-FFF2-40B4-BE49-F238E27FC236}">
                <a16:creationId xmlns:a16="http://schemas.microsoft.com/office/drawing/2014/main" id="{E765E318-4159-5530-8DF9-50294D2CBA40}"/>
              </a:ext>
            </a:extLst>
          </p:cNvPr>
          <p:cNvSpPr>
            <a:spLocks noGrp="1"/>
          </p:cNvSpPr>
          <p:nvPr>
            <p:ph idx="1"/>
          </p:nvPr>
        </p:nvSpPr>
        <p:spPr/>
        <p:txBody>
          <a:bodyPr>
            <a:normAutofit/>
          </a:bodyPr>
          <a:lstStyle/>
          <a:p>
            <a:pPr>
              <a:buFont typeface="Arial" panose="020B0604020202020204" pitchFamily="34" charset="0"/>
              <a:buChar char="•"/>
            </a:pPr>
            <a:r>
              <a:rPr lang="en-CA" sz="1800" dirty="0">
                <a:effectLst/>
                <a:latin typeface="Cambria" panose="02040503050406030204" pitchFamily="18" charset="0"/>
                <a:ea typeface="Cambria" panose="02040503050406030204" pitchFamily="18" charset="0"/>
                <a:cs typeface="Times New Roman" panose="02020603050405020304" pitchFamily="18" charset="0"/>
              </a:rPr>
              <a:t> </a:t>
            </a:r>
            <a:r>
              <a:rPr lang="en-CA" sz="1800" dirty="0">
                <a:latin typeface="Cambria" panose="02040503050406030204" pitchFamily="18" charset="0"/>
                <a:ea typeface="Cambria" panose="02040503050406030204" pitchFamily="18" charset="0"/>
                <a:cs typeface="Times New Roman" panose="02020603050405020304" pitchFamily="18" charset="0"/>
              </a:rPr>
              <a:t>The </a:t>
            </a:r>
            <a:r>
              <a:rPr lang="en-CA" sz="1800" dirty="0">
                <a:effectLst/>
                <a:latin typeface="Cambria" panose="02040503050406030204" pitchFamily="18" charset="0"/>
                <a:ea typeface="Cambria" panose="02040503050406030204" pitchFamily="18" charset="0"/>
                <a:cs typeface="Times New Roman" panose="02020603050405020304" pitchFamily="18" charset="0"/>
              </a:rPr>
              <a:t>exact mechanism of action is unclear</a:t>
            </a:r>
          </a:p>
          <a:p>
            <a:pPr>
              <a:buFont typeface="Arial" panose="020B0604020202020204" pitchFamily="34" charset="0"/>
              <a:buChar char="•"/>
            </a:pPr>
            <a:endParaRPr lang="en-CA" sz="1800" dirty="0">
              <a:effectLst/>
              <a:latin typeface="Cambria" panose="02040503050406030204" pitchFamily="18" charset="0"/>
              <a:ea typeface="Cambria" panose="02040503050406030204" pitchFamily="18" charset="0"/>
              <a:cs typeface="Times New Roman" panose="02020603050405020304" pitchFamily="18" charset="0"/>
            </a:endParaRPr>
          </a:p>
          <a:p>
            <a:pPr>
              <a:buFont typeface="Arial" panose="020B0604020202020204" pitchFamily="34" charset="0"/>
              <a:buChar char="•"/>
            </a:pPr>
            <a:r>
              <a:rPr lang="en-CA" sz="1800" dirty="0">
                <a:effectLst/>
                <a:latin typeface="Cambria" panose="02040503050406030204" pitchFamily="18" charset="0"/>
                <a:ea typeface="Cambria" panose="02040503050406030204" pitchFamily="18" charset="0"/>
                <a:cs typeface="Times New Roman" panose="02020603050405020304" pitchFamily="18" charset="0"/>
              </a:rPr>
              <a:t> GLP-1 receptor agonists provide a safe and effective management option to achieve and maintain weight targets by acting on appetite and energy intake </a:t>
            </a:r>
            <a:r>
              <a:rPr lang="en-CA" sz="1800" dirty="0">
                <a:latin typeface="Cambria" panose="02040503050406030204" pitchFamily="18" charset="0"/>
                <a:ea typeface="Cambria" panose="02040503050406030204" pitchFamily="18" charset="0"/>
                <a:cs typeface="Times New Roman" panose="02020603050405020304" pitchFamily="18" charset="0"/>
                <a:sym typeface="Wingdings" panose="05000000000000000000" pitchFamily="2" charset="2"/>
              </a:rPr>
              <a:t>leading to</a:t>
            </a:r>
            <a:r>
              <a:rPr lang="en-CA" sz="1800" dirty="0">
                <a:effectLst/>
                <a:latin typeface="Cambria" panose="02040503050406030204" pitchFamily="18" charset="0"/>
                <a:ea typeface="Cambria" panose="02040503050406030204" pitchFamily="18" charset="0"/>
                <a:cs typeface="Times New Roman" panose="02020603050405020304" pitchFamily="18" charset="0"/>
                <a:sym typeface="Wingdings" panose="05000000000000000000" pitchFamily="2" charset="2"/>
              </a:rPr>
              <a:t> </a:t>
            </a:r>
            <a:r>
              <a:rPr lang="en-CA" sz="1800" b="1" dirty="0">
                <a:effectLst/>
                <a:latin typeface="Cambria" panose="02040503050406030204" pitchFamily="18" charset="0"/>
                <a:ea typeface="Cambria" panose="02040503050406030204" pitchFamily="18" charset="0"/>
                <a:cs typeface="Times New Roman" panose="02020603050405020304" pitchFamily="18" charset="0"/>
                <a:sym typeface="Wingdings" panose="05000000000000000000" pitchFamily="2" charset="2"/>
              </a:rPr>
              <a:t>satiety </a:t>
            </a:r>
            <a:endParaRPr lang="en-CA" sz="1800" b="1" dirty="0">
              <a:effectLst/>
              <a:latin typeface="Cambria" panose="02040503050406030204" pitchFamily="18" charset="0"/>
              <a:ea typeface="Cambria" panose="02040503050406030204" pitchFamily="18" charset="0"/>
              <a:cs typeface="Calibri" panose="020F0502020204030204" pitchFamily="34" charset="0"/>
            </a:endParaRPr>
          </a:p>
          <a:p>
            <a:pPr>
              <a:buFont typeface="Arial" panose="020B0604020202020204" pitchFamily="34" charset="0"/>
              <a:buChar char="•"/>
            </a:pPr>
            <a:endParaRPr lang="en-CA" sz="1800" dirty="0">
              <a:effectLst/>
              <a:latin typeface="Cambria" panose="02040503050406030204" pitchFamily="18" charset="0"/>
              <a:ea typeface="Cambria" panose="02040503050406030204" pitchFamily="18" charset="0"/>
              <a:cs typeface="Calibri" panose="020F0502020204030204" pitchFamily="34" charset="0"/>
            </a:endParaRPr>
          </a:p>
          <a:p>
            <a:pPr>
              <a:buFont typeface="Arial" panose="020B0604020202020204" pitchFamily="34" charset="0"/>
              <a:buChar char="•"/>
            </a:pPr>
            <a:r>
              <a:rPr lang="en-CA" sz="1800" dirty="0">
                <a:effectLst/>
                <a:latin typeface="Cambria" panose="02040503050406030204" pitchFamily="18" charset="0"/>
                <a:ea typeface="Cambria" panose="02040503050406030204" pitchFamily="18" charset="0"/>
                <a:cs typeface="Times New Roman" panose="02020603050405020304" pitchFamily="18" charset="0"/>
              </a:rPr>
              <a:t> GLP-1 receptor agonists are suggested to be associated with:</a:t>
            </a:r>
          </a:p>
          <a:p>
            <a:pPr lvl="1">
              <a:buFont typeface="Arial" panose="020B0604020202020204" pitchFamily="34" charset="0"/>
              <a:buChar char="•"/>
            </a:pPr>
            <a:r>
              <a:rPr lang="en-CA" dirty="0">
                <a:latin typeface="Cambria" panose="02040503050406030204" pitchFamily="18" charset="0"/>
                <a:ea typeface="Cambria" panose="02040503050406030204" pitchFamily="18" charset="0"/>
                <a:cs typeface="Times New Roman" panose="02020603050405020304" pitchFamily="18" charset="0"/>
              </a:rPr>
              <a:t>R</a:t>
            </a:r>
            <a:r>
              <a:rPr lang="en-CA" dirty="0">
                <a:effectLst/>
                <a:latin typeface="Cambria" panose="02040503050406030204" pitchFamily="18" charset="0"/>
                <a:ea typeface="Cambria" panose="02040503050406030204" pitchFamily="18" charset="0"/>
                <a:cs typeface="Times New Roman" panose="02020603050405020304" pitchFamily="18" charset="0"/>
              </a:rPr>
              <a:t>eductions in appetite and hunger</a:t>
            </a:r>
            <a:endParaRPr lang="en-CA" dirty="0">
              <a:latin typeface="Cambria" panose="02040503050406030204" pitchFamily="18" charset="0"/>
              <a:ea typeface="Cambria" panose="02040503050406030204" pitchFamily="18" charset="0"/>
              <a:cs typeface="Times New Roman" panose="02020603050405020304" pitchFamily="18" charset="0"/>
            </a:endParaRPr>
          </a:p>
          <a:p>
            <a:pPr lvl="1">
              <a:buFont typeface="Arial" panose="020B0604020202020204" pitchFamily="34" charset="0"/>
              <a:buChar char="•"/>
            </a:pPr>
            <a:r>
              <a:rPr lang="en-CA" dirty="0">
                <a:latin typeface="Cambria" panose="02040503050406030204" pitchFamily="18" charset="0"/>
                <a:ea typeface="Cambria" panose="02040503050406030204" pitchFamily="18" charset="0"/>
                <a:cs typeface="Times New Roman" panose="02020603050405020304" pitchFamily="18" charset="0"/>
              </a:rPr>
              <a:t>L</a:t>
            </a:r>
            <a:r>
              <a:rPr lang="en-CA" dirty="0">
                <a:effectLst/>
                <a:latin typeface="Cambria" panose="02040503050406030204" pitchFamily="18" charset="0"/>
                <a:ea typeface="Cambria" panose="02040503050406030204" pitchFamily="18" charset="0"/>
                <a:cs typeface="Times New Roman" panose="02020603050405020304" pitchFamily="18" charset="0"/>
              </a:rPr>
              <a:t>ower preference for high-energy foods</a:t>
            </a:r>
            <a:endParaRPr lang="en-CA" dirty="0">
              <a:latin typeface="Cambria" panose="02040503050406030204" pitchFamily="18" charset="0"/>
              <a:ea typeface="Cambria" panose="02040503050406030204" pitchFamily="18" charset="0"/>
              <a:cs typeface="Times New Roman" panose="02020603050405020304" pitchFamily="18" charset="0"/>
            </a:endParaRPr>
          </a:p>
          <a:p>
            <a:pPr lvl="1">
              <a:buFont typeface="Arial" panose="020B0604020202020204" pitchFamily="34" charset="0"/>
              <a:buChar char="•"/>
            </a:pPr>
            <a:r>
              <a:rPr lang="en-CA" dirty="0">
                <a:effectLst/>
                <a:latin typeface="Cambria" panose="02040503050406030204" pitchFamily="18" charset="0"/>
                <a:ea typeface="Cambria" panose="02040503050406030204" pitchFamily="18" charset="0"/>
                <a:cs typeface="Times New Roman" panose="02020603050405020304" pitchFamily="18" charset="0"/>
              </a:rPr>
              <a:t>Alteration in food reward pathways</a:t>
            </a:r>
            <a:endParaRPr lang="en-CA" dirty="0">
              <a:latin typeface="Cambria" panose="02040503050406030204" pitchFamily="18" charset="0"/>
              <a:ea typeface="Cambria" panose="02040503050406030204" pitchFamily="18" charset="0"/>
              <a:cs typeface="Times New Roman" panose="02020603050405020304" pitchFamily="18" charset="0"/>
            </a:endParaRPr>
          </a:p>
          <a:p>
            <a:pPr lvl="1">
              <a:buFont typeface="Arial" panose="020B0604020202020204" pitchFamily="34" charset="0"/>
              <a:buChar char="•"/>
            </a:pPr>
            <a:r>
              <a:rPr lang="en-CA" dirty="0">
                <a:effectLst/>
                <a:latin typeface="Cambria" panose="02040503050406030204" pitchFamily="18" charset="0"/>
                <a:ea typeface="Cambria" panose="02040503050406030204" pitchFamily="18" charset="0"/>
                <a:cs typeface="Times New Roman" panose="02020603050405020304" pitchFamily="18" charset="0"/>
              </a:rPr>
              <a:t>Decrease in food cravings</a:t>
            </a:r>
          </a:p>
          <a:p>
            <a:pPr lvl="1">
              <a:buFont typeface="Arial" panose="020B0604020202020204" pitchFamily="34" charset="0"/>
              <a:buChar char="•"/>
            </a:pPr>
            <a:r>
              <a:rPr lang="en-CA" dirty="0">
                <a:effectLst/>
                <a:latin typeface="Cambria" panose="02040503050406030204" pitchFamily="18" charset="0"/>
                <a:ea typeface="Cambria" panose="02040503050406030204" pitchFamily="18" charset="0"/>
                <a:cs typeface="Times New Roman" panose="02020603050405020304" pitchFamily="18" charset="0"/>
              </a:rPr>
              <a:t>Improvement in eating control</a:t>
            </a:r>
          </a:p>
          <a:p>
            <a:pPr>
              <a:buFont typeface="Arial" panose="020B0604020202020204" pitchFamily="34" charset="0"/>
              <a:buChar char="•"/>
            </a:pPr>
            <a:endParaRPr lang="en-CA"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34086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ucagon Like Peptide 1 (GLP-1) Agonist Drugs for Type 2 Diabetes | Huateng  Pharma | Pharmaceutical chemical reagents, PEG derivatives">
            <a:extLst>
              <a:ext uri="{FF2B5EF4-FFF2-40B4-BE49-F238E27FC236}">
                <a16:creationId xmlns:a16="http://schemas.microsoft.com/office/drawing/2014/main" id="{9F8AD7A8-21DE-DE8A-5760-AF09CEAAC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824" y="0"/>
            <a:ext cx="1004835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73E82C7-21EC-8495-5D0C-E6C6F27A363A}"/>
              </a:ext>
            </a:extLst>
          </p:cNvPr>
          <p:cNvSpPr txBox="1"/>
          <p:nvPr/>
        </p:nvSpPr>
        <p:spPr>
          <a:xfrm>
            <a:off x="11128643" y="6611779"/>
            <a:ext cx="1082348" cy="246221"/>
          </a:xfrm>
          <a:prstGeom prst="rect">
            <a:avLst/>
          </a:prstGeom>
          <a:noFill/>
        </p:spPr>
        <p:txBody>
          <a:bodyPr wrap="none" rtlCol="0">
            <a:spAutoFit/>
          </a:bodyPr>
          <a:lstStyle/>
          <a:p>
            <a:r>
              <a:rPr lang="en-CA" sz="1000" dirty="0">
                <a:latin typeface="Cambria" panose="02040503050406030204" pitchFamily="18" charset="0"/>
                <a:ea typeface="Cambria" panose="02040503050406030204" pitchFamily="18" charset="0"/>
              </a:rPr>
              <a:t>Fitch et al., 2021</a:t>
            </a:r>
          </a:p>
        </p:txBody>
      </p:sp>
    </p:spTree>
    <p:extLst>
      <p:ext uri="{BB962C8B-B14F-4D97-AF65-F5344CB8AC3E}">
        <p14:creationId xmlns:p14="http://schemas.microsoft.com/office/powerpoint/2010/main" val="117857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FEA2-3E44-2B2E-509F-5D8754721133}"/>
              </a:ext>
            </a:extLst>
          </p:cNvPr>
          <p:cNvSpPr>
            <a:spLocks noGrp="1"/>
          </p:cNvSpPr>
          <p:nvPr>
            <p:ph type="title"/>
          </p:nvPr>
        </p:nvSpPr>
        <p:spPr/>
        <p:txBody>
          <a:bodyPr/>
          <a:lstStyle/>
          <a:p>
            <a:r>
              <a:rPr lang="en-CA" b="1" dirty="0"/>
              <a:t>Who can get these?</a:t>
            </a:r>
          </a:p>
        </p:txBody>
      </p:sp>
      <p:sp>
        <p:nvSpPr>
          <p:cNvPr id="3" name="Text Placeholder 2">
            <a:extLst>
              <a:ext uri="{FF2B5EF4-FFF2-40B4-BE49-F238E27FC236}">
                <a16:creationId xmlns:a16="http://schemas.microsoft.com/office/drawing/2014/main" id="{CB67A320-1451-A1C9-3DE2-970299418C5D}"/>
              </a:ext>
            </a:extLst>
          </p:cNvPr>
          <p:cNvSpPr>
            <a:spLocks noGrp="1"/>
          </p:cNvSpPr>
          <p:nvPr>
            <p:ph type="body" idx="1"/>
          </p:nvPr>
        </p:nvSpPr>
        <p:spPr/>
        <p:txBody>
          <a:bodyPr/>
          <a:lstStyle/>
          <a:p>
            <a:r>
              <a:rPr lang="en-CA" b="1" dirty="0"/>
              <a:t>INDICATIONS</a:t>
            </a:r>
          </a:p>
        </p:txBody>
      </p:sp>
      <p:sp>
        <p:nvSpPr>
          <p:cNvPr id="4" name="Content Placeholder 3">
            <a:extLst>
              <a:ext uri="{FF2B5EF4-FFF2-40B4-BE49-F238E27FC236}">
                <a16:creationId xmlns:a16="http://schemas.microsoft.com/office/drawing/2014/main" id="{3CDD2CAD-9DA0-BA56-42A3-B82BE1564B4A}"/>
              </a:ext>
            </a:extLst>
          </p:cNvPr>
          <p:cNvSpPr>
            <a:spLocks noGrp="1"/>
          </p:cNvSpPr>
          <p:nvPr>
            <p:ph sz="half" idx="2"/>
          </p:nvPr>
        </p:nvSpPr>
        <p:spPr/>
        <p:txBody>
          <a:bodyPr>
            <a:normAutofit/>
          </a:bodyPr>
          <a:lstStyle/>
          <a:p>
            <a:pPr marL="342900" lvl="0" indent="-342900">
              <a:lnSpc>
                <a:spcPct val="107000"/>
              </a:lnSpc>
              <a:buFont typeface="Roboto" panose="02000000000000000000" pitchFamily="2" charset="0"/>
              <a:buChar char="—"/>
            </a:pPr>
            <a:r>
              <a:rPr lang="en-CA" sz="1800" dirty="0">
                <a:effectLst/>
                <a:latin typeface="Cambria" panose="02040503050406030204" pitchFamily="18" charset="0"/>
                <a:ea typeface="Cambria" panose="02040503050406030204" pitchFamily="18" charset="0"/>
                <a:cs typeface="Calibri" panose="020F0502020204030204" pitchFamily="34" charset="0"/>
              </a:rPr>
              <a:t>Obesity – BMI of 30 kg/m</a:t>
            </a:r>
            <a:r>
              <a:rPr lang="en-CA" sz="1800" baseline="30000" dirty="0">
                <a:effectLst/>
                <a:latin typeface="Cambria" panose="02040503050406030204" pitchFamily="18" charset="0"/>
                <a:ea typeface="Cambria" panose="02040503050406030204" pitchFamily="18" charset="0"/>
                <a:cs typeface="Calibri" panose="020F0502020204030204" pitchFamily="34" charset="0"/>
              </a:rPr>
              <a:t>2</a:t>
            </a:r>
            <a:r>
              <a:rPr lang="en-CA" sz="1800" dirty="0">
                <a:effectLst/>
                <a:latin typeface="Cambria" panose="02040503050406030204" pitchFamily="18" charset="0"/>
                <a:ea typeface="Cambria" panose="02040503050406030204" pitchFamily="18" charset="0"/>
                <a:cs typeface="Calibri" panose="020F0502020204030204" pitchFamily="34" charset="0"/>
              </a:rPr>
              <a:t> or greater</a:t>
            </a:r>
            <a:endParaRPr lang="en-CA"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07000"/>
              </a:lnSpc>
              <a:spcAft>
                <a:spcPts val="800"/>
              </a:spcAft>
              <a:buFont typeface="Roboto" panose="02000000000000000000" pitchFamily="2" charset="0"/>
              <a:buChar char="—"/>
            </a:pPr>
            <a:r>
              <a:rPr lang="en-CA" sz="1800" dirty="0">
                <a:effectLst/>
                <a:latin typeface="Cambria" panose="02040503050406030204" pitchFamily="18" charset="0"/>
                <a:ea typeface="Cambria" panose="02040503050406030204" pitchFamily="18" charset="0"/>
                <a:cs typeface="Calibri" panose="020F0502020204030204" pitchFamily="34" charset="0"/>
              </a:rPr>
              <a:t>Overweight – BMI of 27 kg/m</a:t>
            </a:r>
            <a:r>
              <a:rPr lang="en-CA" sz="1800" baseline="30000" dirty="0">
                <a:effectLst/>
                <a:latin typeface="Cambria" panose="02040503050406030204" pitchFamily="18" charset="0"/>
                <a:ea typeface="Cambria" panose="02040503050406030204" pitchFamily="18" charset="0"/>
                <a:cs typeface="Calibri" panose="020F0502020204030204" pitchFamily="34" charset="0"/>
              </a:rPr>
              <a:t>2</a:t>
            </a:r>
            <a:r>
              <a:rPr lang="en-CA" sz="1800" dirty="0">
                <a:effectLst/>
                <a:latin typeface="Cambria" panose="02040503050406030204" pitchFamily="18" charset="0"/>
                <a:ea typeface="Cambria" panose="02040503050406030204" pitchFamily="18" charset="0"/>
                <a:cs typeface="Calibri" panose="020F0502020204030204" pitchFamily="34" charset="0"/>
              </a:rPr>
              <a:t> or greater</a:t>
            </a:r>
            <a:r>
              <a:rPr lang="en-CA" sz="1800" baseline="30000" dirty="0">
                <a:effectLst/>
                <a:latin typeface="Cambria" panose="02040503050406030204" pitchFamily="18" charset="0"/>
                <a:ea typeface="Cambria" panose="02040503050406030204" pitchFamily="18" charset="0"/>
                <a:cs typeface="Calibri" panose="020F0502020204030204" pitchFamily="34" charset="0"/>
              </a:rPr>
              <a:t> </a:t>
            </a:r>
            <a:r>
              <a:rPr lang="en-CA" sz="1800" dirty="0">
                <a:effectLst/>
                <a:latin typeface="Cambria" panose="02040503050406030204" pitchFamily="18" charset="0"/>
                <a:ea typeface="Cambria" panose="02040503050406030204" pitchFamily="18" charset="0"/>
                <a:cs typeface="Calibri" panose="020F0502020204030204" pitchFamily="34" charset="0"/>
              </a:rPr>
              <a:t>and suffering from weight-related conditions (e.g., hypertension, diabetes, or sleep apnea) </a:t>
            </a:r>
            <a:endParaRPr lang="en-CA" sz="1800" dirty="0">
              <a:effectLst/>
              <a:latin typeface="Cambria" panose="02040503050406030204" pitchFamily="18" charset="0"/>
              <a:ea typeface="Cambria" panose="02040503050406030204" pitchFamily="18" charset="0"/>
              <a:cs typeface="Times New Roman" panose="02020603050405020304" pitchFamily="18" charset="0"/>
            </a:endParaRPr>
          </a:p>
          <a:p>
            <a:endParaRPr lang="en-CA" sz="1800" dirty="0">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4588F827-4666-C81B-F7F3-EDAFCDE1167E}"/>
              </a:ext>
            </a:extLst>
          </p:cNvPr>
          <p:cNvSpPr>
            <a:spLocks noGrp="1"/>
          </p:cNvSpPr>
          <p:nvPr>
            <p:ph type="body" sz="quarter" idx="3"/>
          </p:nvPr>
        </p:nvSpPr>
        <p:spPr/>
        <p:txBody>
          <a:bodyPr/>
          <a:lstStyle/>
          <a:p>
            <a:r>
              <a:rPr lang="en-CA" b="1" dirty="0"/>
              <a:t>CONTRAINDICATIONS</a:t>
            </a:r>
          </a:p>
        </p:txBody>
      </p:sp>
      <p:sp>
        <p:nvSpPr>
          <p:cNvPr id="6" name="Content Placeholder 5">
            <a:extLst>
              <a:ext uri="{FF2B5EF4-FFF2-40B4-BE49-F238E27FC236}">
                <a16:creationId xmlns:a16="http://schemas.microsoft.com/office/drawing/2014/main" id="{5E2501B4-E2C7-5BB3-76B3-AE182FC6EE6F}"/>
              </a:ext>
            </a:extLst>
          </p:cNvPr>
          <p:cNvSpPr>
            <a:spLocks noGrp="1"/>
          </p:cNvSpPr>
          <p:nvPr>
            <p:ph sz="quarter" idx="4"/>
          </p:nvPr>
        </p:nvSpPr>
        <p:spPr/>
        <p:txBody>
          <a:bodyPr>
            <a:normAutofit/>
          </a:bodyPr>
          <a:lstStyle/>
          <a:p>
            <a:pPr marL="342900" lvl="0" indent="-342900">
              <a:lnSpc>
                <a:spcPct val="107000"/>
              </a:lnSpc>
              <a:buFont typeface="Roboto" panose="02000000000000000000" pitchFamily="2" charset="0"/>
              <a:buChar char="—"/>
            </a:pPr>
            <a:r>
              <a:rPr lang="en-CA" sz="1800" dirty="0">
                <a:latin typeface="Cambria" panose="02040503050406030204" pitchFamily="18" charset="0"/>
                <a:ea typeface="Cambria" panose="02040503050406030204" pitchFamily="18" charset="0"/>
                <a:cs typeface="Calibri" panose="020F0502020204030204" pitchFamily="34" charset="0"/>
              </a:rPr>
              <a:t>Acute p</a:t>
            </a:r>
            <a:r>
              <a:rPr lang="en-CA" sz="1800" dirty="0">
                <a:effectLst/>
                <a:latin typeface="Cambria" panose="02040503050406030204" pitchFamily="18" charset="0"/>
                <a:ea typeface="Cambria" panose="02040503050406030204" pitchFamily="18" charset="0"/>
                <a:cs typeface="Calibri" panose="020F0502020204030204" pitchFamily="34" charset="0"/>
              </a:rPr>
              <a:t>ancreatitis</a:t>
            </a:r>
            <a:endParaRPr lang="en-CA"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07000"/>
              </a:lnSpc>
              <a:spcAft>
                <a:spcPts val="800"/>
              </a:spcAft>
              <a:buFont typeface="Roboto" panose="02000000000000000000" pitchFamily="2" charset="0"/>
              <a:buChar char="—"/>
            </a:pPr>
            <a:r>
              <a:rPr lang="en-CA" sz="1800" dirty="0">
                <a:effectLst/>
                <a:latin typeface="Cambria" panose="02040503050406030204" pitchFamily="18" charset="0"/>
                <a:ea typeface="Cambria" panose="02040503050406030204" pitchFamily="18" charset="0"/>
                <a:cs typeface="Calibri" panose="020F0502020204030204" pitchFamily="34" charset="0"/>
              </a:rPr>
              <a:t>History of thyroid cancer</a:t>
            </a:r>
            <a:endParaRPr lang="en-CA" sz="1800" dirty="0">
              <a:effectLst/>
              <a:latin typeface="Cambria" panose="02040503050406030204" pitchFamily="18" charset="0"/>
              <a:ea typeface="Cambria" panose="02040503050406030204" pitchFamily="18" charset="0"/>
              <a:cs typeface="Times New Roman" panose="02020603050405020304" pitchFamily="18" charset="0"/>
            </a:endParaRPr>
          </a:p>
          <a:p>
            <a:endParaRPr lang="en-CA"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25636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FEA2-3E44-2B2E-509F-5D8754721133}"/>
              </a:ext>
            </a:extLst>
          </p:cNvPr>
          <p:cNvSpPr>
            <a:spLocks noGrp="1"/>
          </p:cNvSpPr>
          <p:nvPr>
            <p:ph type="title"/>
          </p:nvPr>
        </p:nvSpPr>
        <p:spPr/>
        <p:txBody>
          <a:bodyPr/>
          <a:lstStyle/>
          <a:p>
            <a:r>
              <a:rPr lang="en-CA" b="1" dirty="0"/>
              <a:t>Adverse effects</a:t>
            </a:r>
          </a:p>
        </p:txBody>
      </p:sp>
      <p:sp>
        <p:nvSpPr>
          <p:cNvPr id="3" name="Text Placeholder 2">
            <a:extLst>
              <a:ext uri="{FF2B5EF4-FFF2-40B4-BE49-F238E27FC236}">
                <a16:creationId xmlns:a16="http://schemas.microsoft.com/office/drawing/2014/main" id="{CB67A320-1451-A1C9-3DE2-970299418C5D}"/>
              </a:ext>
            </a:extLst>
          </p:cNvPr>
          <p:cNvSpPr>
            <a:spLocks noGrp="1"/>
          </p:cNvSpPr>
          <p:nvPr>
            <p:ph type="body" idx="1"/>
          </p:nvPr>
        </p:nvSpPr>
        <p:spPr/>
        <p:txBody>
          <a:bodyPr/>
          <a:lstStyle/>
          <a:p>
            <a:r>
              <a:rPr lang="en-CA" b="1" dirty="0"/>
              <a:t>COMMON</a:t>
            </a:r>
          </a:p>
        </p:txBody>
      </p:sp>
      <p:sp>
        <p:nvSpPr>
          <p:cNvPr id="4" name="Content Placeholder 3">
            <a:extLst>
              <a:ext uri="{FF2B5EF4-FFF2-40B4-BE49-F238E27FC236}">
                <a16:creationId xmlns:a16="http://schemas.microsoft.com/office/drawing/2014/main" id="{3CDD2CAD-9DA0-BA56-42A3-B82BE1564B4A}"/>
              </a:ext>
            </a:extLst>
          </p:cNvPr>
          <p:cNvSpPr>
            <a:spLocks noGrp="1"/>
          </p:cNvSpPr>
          <p:nvPr>
            <p:ph sz="half" idx="2"/>
          </p:nvPr>
        </p:nvSpPr>
        <p:spPr/>
        <p:txBody>
          <a:bodyPr>
            <a:normAutofit/>
          </a:bodyPr>
          <a:lstStyle/>
          <a:p>
            <a:pPr marL="342900" indent="-342900">
              <a:lnSpc>
                <a:spcPct val="107000"/>
              </a:lnSpc>
              <a:buFont typeface="Roboto" panose="02000000000000000000" pitchFamily="2" charset="0"/>
              <a:buChar char="—"/>
            </a:pPr>
            <a:r>
              <a:rPr lang="en-CA" sz="1800" dirty="0">
                <a:latin typeface="Cambria" panose="02040503050406030204" pitchFamily="18" charset="0"/>
                <a:ea typeface="Cambria" panose="02040503050406030204" pitchFamily="18" charset="0"/>
                <a:cs typeface="Calibri" panose="020F0502020204030204" pitchFamily="34" charset="0"/>
              </a:rPr>
              <a:t>Gastrointestinal (nausea, vomiting, diarrhea, constipation, abdominal pain)</a:t>
            </a:r>
          </a:p>
          <a:p>
            <a:pPr marL="342900" indent="-342900">
              <a:lnSpc>
                <a:spcPct val="107000"/>
              </a:lnSpc>
              <a:buFont typeface="Roboto" panose="02000000000000000000" pitchFamily="2" charset="0"/>
              <a:buChar char="—"/>
            </a:pPr>
            <a:r>
              <a:rPr lang="en-CA" sz="1800" dirty="0">
                <a:latin typeface="Cambria" panose="02040503050406030204" pitchFamily="18" charset="0"/>
                <a:ea typeface="Cambria" panose="02040503050406030204" pitchFamily="18" charset="0"/>
                <a:cs typeface="Calibri" panose="020F0502020204030204" pitchFamily="34" charset="0"/>
              </a:rPr>
              <a:t>Fatigue</a:t>
            </a:r>
          </a:p>
          <a:p>
            <a:pPr marL="342900" indent="-342900">
              <a:lnSpc>
                <a:spcPct val="107000"/>
              </a:lnSpc>
              <a:buFont typeface="Roboto" panose="02000000000000000000" pitchFamily="2" charset="0"/>
              <a:buChar char="—"/>
            </a:pPr>
            <a:r>
              <a:rPr lang="en-CA" sz="1800" dirty="0">
                <a:latin typeface="Cambria" panose="02040503050406030204" pitchFamily="18" charset="0"/>
                <a:ea typeface="Cambria" panose="02040503050406030204" pitchFamily="18" charset="0"/>
                <a:cs typeface="Calibri" panose="020F0502020204030204" pitchFamily="34" charset="0"/>
              </a:rPr>
              <a:t>Headache</a:t>
            </a:r>
          </a:p>
          <a:p>
            <a:pPr marL="342900" indent="-342900">
              <a:lnSpc>
                <a:spcPct val="107000"/>
              </a:lnSpc>
              <a:buFont typeface="Roboto" panose="02000000000000000000" pitchFamily="2" charset="0"/>
              <a:buChar char="—"/>
            </a:pPr>
            <a:r>
              <a:rPr lang="en-CA" sz="1800" dirty="0">
                <a:latin typeface="Cambria" panose="02040503050406030204" pitchFamily="18" charset="0"/>
                <a:ea typeface="Cambria" panose="02040503050406030204" pitchFamily="18" charset="0"/>
                <a:cs typeface="Calibri" panose="020F0502020204030204" pitchFamily="34" charset="0"/>
              </a:rPr>
              <a:t>Nasopharyngitis</a:t>
            </a:r>
          </a:p>
        </p:txBody>
      </p:sp>
      <p:sp>
        <p:nvSpPr>
          <p:cNvPr id="5" name="Text Placeholder 4">
            <a:extLst>
              <a:ext uri="{FF2B5EF4-FFF2-40B4-BE49-F238E27FC236}">
                <a16:creationId xmlns:a16="http://schemas.microsoft.com/office/drawing/2014/main" id="{4588F827-4666-C81B-F7F3-EDAFCDE1167E}"/>
              </a:ext>
            </a:extLst>
          </p:cNvPr>
          <p:cNvSpPr>
            <a:spLocks noGrp="1"/>
          </p:cNvSpPr>
          <p:nvPr>
            <p:ph type="body" sz="quarter" idx="3"/>
          </p:nvPr>
        </p:nvSpPr>
        <p:spPr/>
        <p:txBody>
          <a:bodyPr/>
          <a:lstStyle/>
          <a:p>
            <a:r>
              <a:rPr lang="en-CA" b="1" dirty="0"/>
              <a:t>SERIOUS</a:t>
            </a:r>
          </a:p>
        </p:txBody>
      </p:sp>
      <p:sp>
        <p:nvSpPr>
          <p:cNvPr id="6" name="Content Placeholder 5">
            <a:extLst>
              <a:ext uri="{FF2B5EF4-FFF2-40B4-BE49-F238E27FC236}">
                <a16:creationId xmlns:a16="http://schemas.microsoft.com/office/drawing/2014/main" id="{5E2501B4-E2C7-5BB3-76B3-AE182FC6EE6F}"/>
              </a:ext>
            </a:extLst>
          </p:cNvPr>
          <p:cNvSpPr>
            <a:spLocks noGrp="1"/>
          </p:cNvSpPr>
          <p:nvPr>
            <p:ph sz="quarter" idx="4"/>
          </p:nvPr>
        </p:nvSpPr>
        <p:spPr/>
        <p:txBody>
          <a:bodyPr>
            <a:normAutofit/>
          </a:bodyPr>
          <a:lstStyle/>
          <a:p>
            <a:pPr marL="342900" indent="-342900">
              <a:lnSpc>
                <a:spcPct val="107000"/>
              </a:lnSpc>
              <a:buFont typeface="Roboto" panose="02000000000000000000" pitchFamily="2" charset="0"/>
              <a:buChar char="—"/>
            </a:pPr>
            <a:r>
              <a:rPr lang="en-CA" sz="1800" dirty="0">
                <a:latin typeface="Cambria" panose="02040503050406030204" pitchFamily="18" charset="0"/>
                <a:ea typeface="Cambria" panose="02040503050406030204" pitchFamily="18" charset="0"/>
                <a:cs typeface="Calibri" panose="020F0502020204030204" pitchFamily="34" charset="0"/>
              </a:rPr>
              <a:t>Pancreatitis</a:t>
            </a:r>
          </a:p>
          <a:p>
            <a:pPr marL="342900" indent="-342900">
              <a:lnSpc>
                <a:spcPct val="107000"/>
              </a:lnSpc>
              <a:buFont typeface="Roboto" panose="02000000000000000000" pitchFamily="2" charset="0"/>
              <a:buChar char="—"/>
            </a:pPr>
            <a:r>
              <a:rPr lang="en-CA" sz="1800" dirty="0">
                <a:latin typeface="Cambria" panose="02040503050406030204" pitchFamily="18" charset="0"/>
                <a:ea typeface="Cambria" panose="02040503050406030204" pitchFamily="18" charset="0"/>
                <a:cs typeface="Calibri" panose="020F0502020204030204" pitchFamily="34" charset="0"/>
              </a:rPr>
              <a:t>Gallbladder Disease</a:t>
            </a:r>
          </a:p>
          <a:p>
            <a:pPr marL="342900" indent="-342900">
              <a:lnSpc>
                <a:spcPct val="107000"/>
              </a:lnSpc>
              <a:buFont typeface="Roboto" panose="02000000000000000000" pitchFamily="2" charset="0"/>
              <a:buChar char="—"/>
            </a:pPr>
            <a:r>
              <a:rPr lang="en-CA" sz="1800" dirty="0">
                <a:latin typeface="Cambria" panose="02040503050406030204" pitchFamily="18" charset="0"/>
                <a:ea typeface="Cambria" panose="02040503050406030204" pitchFamily="18" charset="0"/>
                <a:cs typeface="Calibri" panose="020F0502020204030204" pitchFamily="34" charset="0"/>
              </a:rPr>
              <a:t>Biliary Tract Disease</a:t>
            </a:r>
          </a:p>
          <a:p>
            <a:pPr marL="342900" indent="-342900">
              <a:lnSpc>
                <a:spcPct val="107000"/>
              </a:lnSpc>
              <a:buFont typeface="Roboto" panose="02000000000000000000" pitchFamily="2" charset="0"/>
              <a:buChar char="—"/>
            </a:pPr>
            <a:r>
              <a:rPr lang="en-CA" sz="1800" dirty="0">
                <a:latin typeface="Cambria" panose="02040503050406030204" pitchFamily="18" charset="0"/>
                <a:ea typeface="Cambria" panose="02040503050406030204" pitchFamily="18" charset="0"/>
                <a:cs typeface="Calibri" panose="020F0502020204030204" pitchFamily="34" charset="0"/>
              </a:rPr>
              <a:t>Acute Kidney Injury </a:t>
            </a:r>
          </a:p>
          <a:p>
            <a:pPr marL="342900" indent="-342900">
              <a:lnSpc>
                <a:spcPct val="107000"/>
              </a:lnSpc>
              <a:buFont typeface="Roboto" panose="02000000000000000000" pitchFamily="2" charset="0"/>
              <a:buChar char="—"/>
            </a:pPr>
            <a:r>
              <a:rPr lang="en-CA" sz="1800" dirty="0">
                <a:latin typeface="Cambria" panose="02040503050406030204" pitchFamily="18" charset="0"/>
                <a:ea typeface="Cambria" panose="02040503050406030204" pitchFamily="18" charset="0"/>
                <a:cs typeface="Calibri" panose="020F0502020204030204" pitchFamily="34" charset="0"/>
              </a:rPr>
              <a:t>Hypoglycemia</a:t>
            </a:r>
          </a:p>
          <a:p>
            <a:endParaRPr lang="en-CA"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373034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Theme2" id="{E89B0574-C16C-4C61-AAB8-A75981237510}" vid="{C989BBA6-2172-41BC-A58E-2C36615417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1316</TotalTime>
  <Words>3945</Words>
  <Application>Microsoft Office PowerPoint</Application>
  <PresentationFormat>Widescreen</PresentationFormat>
  <Paragraphs>333</Paragraphs>
  <Slides>42</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Calibri</vt:lpstr>
      <vt:lpstr>Cambria</vt:lpstr>
      <vt:lpstr>OTNEJMQuadraat</vt:lpstr>
      <vt:lpstr>OTNEJMScalaSansLF</vt:lpstr>
      <vt:lpstr>Roboto</vt:lpstr>
      <vt:lpstr>Tw Cen MT</vt:lpstr>
      <vt:lpstr>Tw Cen MT Condensed</vt:lpstr>
      <vt:lpstr>Wingdings 3</vt:lpstr>
      <vt:lpstr>Theme2</vt:lpstr>
      <vt:lpstr>GLP-1 RECEPTOR AGONISTS  FOR WEIGHT LOSS</vt:lpstr>
      <vt:lpstr>Objectives</vt:lpstr>
      <vt:lpstr>Background</vt:lpstr>
      <vt:lpstr>oBESITY</vt:lpstr>
      <vt:lpstr>GLP-1 AND OBESITY</vt:lpstr>
      <vt:lpstr>Mechanism of action</vt:lpstr>
      <vt:lpstr>PowerPoint Presentation</vt:lpstr>
      <vt:lpstr>Who can get these?</vt:lpstr>
      <vt:lpstr>Adverse effects</vt:lpstr>
      <vt:lpstr>Duration of therapy</vt:lpstr>
      <vt:lpstr>Mounjaro (tirzepatide)</vt:lpstr>
      <vt:lpstr>PowerPoint Presentation</vt:lpstr>
      <vt:lpstr>Let’s look at the literature</vt:lpstr>
      <vt:lpstr>PowerPoint Presentation</vt:lpstr>
      <vt:lpstr>SemaglutidE</vt:lpstr>
      <vt:lpstr>PowerPoint Presentation</vt:lpstr>
      <vt:lpstr>Bottom Line</vt:lpstr>
      <vt:lpstr>PowerPoint Presentation</vt:lpstr>
      <vt:lpstr>LIRAGLUTIDE</vt:lpstr>
      <vt:lpstr>PowerPoint Presentation</vt:lpstr>
      <vt:lpstr>Bottom Line</vt:lpstr>
      <vt:lpstr>PowerPoint Presentation</vt:lpstr>
      <vt:lpstr>Semaglutide vs. liraglutide</vt:lpstr>
      <vt:lpstr>PowerPoint Presentation</vt:lpstr>
      <vt:lpstr>PowerPoint Presentation</vt:lpstr>
      <vt:lpstr>Bottom lINE</vt:lpstr>
      <vt:lpstr>PowerPoint Presentation</vt:lpstr>
      <vt:lpstr>Tirzepatide</vt:lpstr>
      <vt:lpstr>PowerPoint Presentation</vt:lpstr>
      <vt:lpstr>Bottom line</vt:lpstr>
      <vt:lpstr>PowerPoint Presentation</vt:lpstr>
      <vt:lpstr>Semaglutide vs. Tirzepatide</vt:lpstr>
      <vt:lpstr>PowerPoint Presentation</vt:lpstr>
      <vt:lpstr>Bottom Line</vt:lpstr>
      <vt:lpstr>PowerPoint Presentation</vt:lpstr>
      <vt:lpstr>Oral semaglutide</vt:lpstr>
      <vt:lpstr>PowerPoint Presentation</vt:lpstr>
      <vt:lpstr>MONITORING</vt:lpstr>
      <vt:lpstr>CLINICAL PEARLS/takeaways</vt:lpstr>
      <vt:lpstr>PowerPoint Presentation</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GLP-1 RECEPTOR AGONISTS  FOR WEIGHT LOSS</dc:title>
  <dc:creator>London, Meagan (HorizonNB)</dc:creator>
  <cp:lastModifiedBy>London, Meagan (HorizonNB)</cp:lastModifiedBy>
  <cp:revision>37</cp:revision>
  <dcterms:created xsi:type="dcterms:W3CDTF">2023-05-11T17:30:39Z</dcterms:created>
  <dcterms:modified xsi:type="dcterms:W3CDTF">2023-06-02T16:59:15Z</dcterms:modified>
</cp:coreProperties>
</file>