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0" r:id="rId26"/>
    <p:sldId id="281" r:id="rId27"/>
    <p:sldId id="283" r:id="rId28"/>
    <p:sldId id="285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4" r:id="rId37"/>
    <p:sldId id="295" r:id="rId38"/>
    <p:sldId id="296" r:id="rId39"/>
    <p:sldId id="297" r:id="rId40"/>
    <p:sldId id="292" r:id="rId41"/>
    <p:sldId id="293" r:id="rId42"/>
    <p:sldId id="299" r:id="rId43"/>
    <p:sldId id="298" r:id="rId44"/>
    <p:sldId id="301" r:id="rId45"/>
    <p:sldId id="302" r:id="rId46"/>
    <p:sldId id="300" r:id="rId47"/>
    <p:sldId id="304" r:id="rId48"/>
    <p:sldId id="305" r:id="rId49"/>
    <p:sldId id="303" r:id="rId5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30"/>
    <p:restoredTop sz="94663"/>
  </p:normalViewPr>
  <p:slideViewPr>
    <p:cSldViewPr snapToGrid="0">
      <p:cViewPr varScale="1">
        <p:scale>
          <a:sx n="86" d="100"/>
          <a:sy n="86" d="100"/>
        </p:scale>
        <p:origin x="21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51E94-F5DA-4962-8CD8-AACD3811D40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69EE385-50EB-41A8-AD0E-9BE09018E5AA}">
      <dgm:prSet/>
      <dgm:spPr/>
      <dgm:t>
        <a:bodyPr/>
        <a:lstStyle/>
        <a:p>
          <a:r>
            <a:rPr lang="en-CA"/>
            <a:t>Lung transplant recipient</a:t>
          </a:r>
          <a:endParaRPr lang="en-US"/>
        </a:p>
      </dgm:t>
    </dgm:pt>
    <dgm:pt modelId="{BB750148-D5FE-47C0-94A2-F1A1293F7A47}" type="parTrans" cxnId="{CC6DA3D5-2992-481D-B6C9-AAF99E5C4522}">
      <dgm:prSet/>
      <dgm:spPr/>
      <dgm:t>
        <a:bodyPr/>
        <a:lstStyle/>
        <a:p>
          <a:endParaRPr lang="en-US"/>
        </a:p>
      </dgm:t>
    </dgm:pt>
    <dgm:pt modelId="{9224B888-B0C0-4A31-9303-83DAC1D7B34E}" type="sibTrans" cxnId="{CC6DA3D5-2992-481D-B6C9-AAF99E5C4522}">
      <dgm:prSet/>
      <dgm:spPr/>
      <dgm:t>
        <a:bodyPr/>
        <a:lstStyle/>
        <a:p>
          <a:endParaRPr lang="en-US"/>
        </a:p>
      </dgm:t>
    </dgm:pt>
    <dgm:pt modelId="{CB5AA3E4-9A02-451B-81D2-D81AA519F64E}">
      <dgm:prSet/>
      <dgm:spPr/>
      <dgm:t>
        <a:bodyPr/>
        <a:lstStyle/>
        <a:p>
          <a:r>
            <a:rPr lang="en-CA" dirty="0"/>
            <a:t>The usual suspects </a:t>
          </a:r>
          <a:endParaRPr lang="en-US" dirty="0"/>
        </a:p>
      </dgm:t>
    </dgm:pt>
    <dgm:pt modelId="{BB5F836E-E032-49C9-9CD2-4925C6D52EDB}" type="parTrans" cxnId="{B9E9E094-AF14-4B09-8106-069FDC49AF3A}">
      <dgm:prSet/>
      <dgm:spPr/>
      <dgm:t>
        <a:bodyPr/>
        <a:lstStyle/>
        <a:p>
          <a:endParaRPr lang="en-US"/>
        </a:p>
      </dgm:t>
    </dgm:pt>
    <dgm:pt modelId="{CC9297ED-6D7E-4806-8FB6-AF40B70B1010}" type="sibTrans" cxnId="{B9E9E094-AF14-4B09-8106-069FDC49AF3A}">
      <dgm:prSet/>
      <dgm:spPr/>
      <dgm:t>
        <a:bodyPr/>
        <a:lstStyle/>
        <a:p>
          <a:endParaRPr lang="en-US"/>
        </a:p>
      </dgm:t>
    </dgm:pt>
    <dgm:pt modelId="{CA5695E2-043E-432D-8757-B06AD14FE12A}">
      <dgm:prSet/>
      <dgm:spPr/>
      <dgm:t>
        <a:bodyPr/>
        <a:lstStyle/>
        <a:p>
          <a:r>
            <a:rPr lang="en-CA"/>
            <a:t>Common side effects</a:t>
          </a:r>
          <a:endParaRPr lang="en-US"/>
        </a:p>
      </dgm:t>
    </dgm:pt>
    <dgm:pt modelId="{8B954506-6C70-4AED-BC60-785781C53C24}" type="parTrans" cxnId="{77DD4100-B4E3-47EB-B503-8838BA634447}">
      <dgm:prSet/>
      <dgm:spPr/>
      <dgm:t>
        <a:bodyPr/>
        <a:lstStyle/>
        <a:p>
          <a:endParaRPr lang="en-US"/>
        </a:p>
      </dgm:t>
    </dgm:pt>
    <dgm:pt modelId="{B32D0BD3-CD5C-434E-B637-12D8A46BBB8D}" type="sibTrans" cxnId="{77DD4100-B4E3-47EB-B503-8838BA634447}">
      <dgm:prSet/>
      <dgm:spPr/>
      <dgm:t>
        <a:bodyPr/>
        <a:lstStyle/>
        <a:p>
          <a:endParaRPr lang="en-US"/>
        </a:p>
      </dgm:t>
    </dgm:pt>
    <dgm:pt modelId="{F58C282C-40CE-4998-A18B-6E17EE874C90}">
      <dgm:prSet/>
      <dgm:spPr/>
      <dgm:t>
        <a:bodyPr/>
        <a:lstStyle/>
        <a:p>
          <a:r>
            <a:rPr lang="en-CA"/>
            <a:t>COVID-19</a:t>
          </a:r>
          <a:endParaRPr lang="en-US"/>
        </a:p>
      </dgm:t>
    </dgm:pt>
    <dgm:pt modelId="{B525201B-140C-4956-AC48-BEFAE671C2F9}" type="parTrans" cxnId="{5F46175D-CB1A-444A-861D-E65E7B5AD47D}">
      <dgm:prSet/>
      <dgm:spPr/>
      <dgm:t>
        <a:bodyPr/>
        <a:lstStyle/>
        <a:p>
          <a:endParaRPr lang="en-US"/>
        </a:p>
      </dgm:t>
    </dgm:pt>
    <dgm:pt modelId="{910FF593-089B-4397-92C4-D51F4CAC0953}" type="sibTrans" cxnId="{5F46175D-CB1A-444A-861D-E65E7B5AD47D}">
      <dgm:prSet/>
      <dgm:spPr/>
      <dgm:t>
        <a:bodyPr/>
        <a:lstStyle/>
        <a:p>
          <a:endParaRPr lang="en-US"/>
        </a:p>
      </dgm:t>
    </dgm:pt>
    <dgm:pt modelId="{4CC896A0-45D2-4AA1-8D50-7A296E1E4EBB}">
      <dgm:prSet/>
      <dgm:spPr/>
      <dgm:t>
        <a:bodyPr/>
        <a:lstStyle/>
        <a:p>
          <a:r>
            <a:rPr lang="en-CA"/>
            <a:t>Cytopaenias</a:t>
          </a:r>
          <a:endParaRPr lang="en-US"/>
        </a:p>
      </dgm:t>
    </dgm:pt>
    <dgm:pt modelId="{7EA51F45-9589-41E9-B83F-6D434FDD039F}" type="parTrans" cxnId="{07265FA5-D00C-40FC-8929-77F4F603B972}">
      <dgm:prSet/>
      <dgm:spPr/>
      <dgm:t>
        <a:bodyPr/>
        <a:lstStyle/>
        <a:p>
          <a:endParaRPr lang="en-US"/>
        </a:p>
      </dgm:t>
    </dgm:pt>
    <dgm:pt modelId="{67C0478B-AF62-41A7-93D8-7E5910A9C7B4}" type="sibTrans" cxnId="{07265FA5-D00C-40FC-8929-77F4F603B972}">
      <dgm:prSet/>
      <dgm:spPr/>
      <dgm:t>
        <a:bodyPr/>
        <a:lstStyle/>
        <a:p>
          <a:endParaRPr lang="en-US"/>
        </a:p>
      </dgm:t>
    </dgm:pt>
    <dgm:pt modelId="{A913FAAA-681B-462D-8C6F-2BC11F5C5F06}">
      <dgm:prSet/>
      <dgm:spPr/>
      <dgm:t>
        <a:bodyPr/>
        <a:lstStyle/>
        <a:p>
          <a:r>
            <a:rPr lang="en-CA"/>
            <a:t>Loss of an agent</a:t>
          </a:r>
          <a:endParaRPr lang="en-US"/>
        </a:p>
      </dgm:t>
    </dgm:pt>
    <dgm:pt modelId="{E3B3DB0B-ADD1-4169-B721-E49E3D663CA9}" type="parTrans" cxnId="{6C6EC4C7-2C07-4B35-86BA-31FB68CC3DC6}">
      <dgm:prSet/>
      <dgm:spPr/>
      <dgm:t>
        <a:bodyPr/>
        <a:lstStyle/>
        <a:p>
          <a:endParaRPr lang="en-US"/>
        </a:p>
      </dgm:t>
    </dgm:pt>
    <dgm:pt modelId="{FCBE4BD8-7C8A-4D4B-9419-332E7352793A}" type="sibTrans" cxnId="{6C6EC4C7-2C07-4B35-86BA-31FB68CC3DC6}">
      <dgm:prSet/>
      <dgm:spPr/>
      <dgm:t>
        <a:bodyPr/>
        <a:lstStyle/>
        <a:p>
          <a:endParaRPr lang="en-US"/>
        </a:p>
      </dgm:t>
    </dgm:pt>
    <dgm:pt modelId="{8ABB66D0-EF1C-494F-A3A6-A43FDA717553}">
      <dgm:prSet/>
      <dgm:spPr/>
      <dgm:t>
        <a:bodyPr/>
        <a:lstStyle/>
        <a:p>
          <a:r>
            <a:rPr lang="en-CA"/>
            <a:t>Thrombotic microangiopathy</a:t>
          </a:r>
          <a:endParaRPr lang="en-US"/>
        </a:p>
      </dgm:t>
    </dgm:pt>
    <dgm:pt modelId="{F812965B-3AB3-429C-97FD-5832DE6CD328}" type="parTrans" cxnId="{DF5696AD-BBAB-4D06-962D-45709F31225B}">
      <dgm:prSet/>
      <dgm:spPr/>
      <dgm:t>
        <a:bodyPr/>
        <a:lstStyle/>
        <a:p>
          <a:endParaRPr lang="en-US"/>
        </a:p>
      </dgm:t>
    </dgm:pt>
    <dgm:pt modelId="{D401B898-898B-44ED-8B0E-2DEF1B16858C}" type="sibTrans" cxnId="{DF5696AD-BBAB-4D06-962D-45709F31225B}">
      <dgm:prSet/>
      <dgm:spPr/>
      <dgm:t>
        <a:bodyPr/>
        <a:lstStyle/>
        <a:p>
          <a:endParaRPr lang="en-US"/>
        </a:p>
      </dgm:t>
    </dgm:pt>
    <dgm:pt modelId="{40EC14FB-7BDE-4747-821E-AC8A99407953}" type="pres">
      <dgm:prSet presAssocID="{CB451E94-F5DA-4962-8CD8-AACD3811D40A}" presName="vert0" presStyleCnt="0">
        <dgm:presLayoutVars>
          <dgm:dir/>
          <dgm:animOne val="branch"/>
          <dgm:animLvl val="lvl"/>
        </dgm:presLayoutVars>
      </dgm:prSet>
      <dgm:spPr/>
    </dgm:pt>
    <dgm:pt modelId="{902E6CD7-EE1A-F747-9DBF-C288F2253023}" type="pres">
      <dgm:prSet presAssocID="{C69EE385-50EB-41A8-AD0E-9BE09018E5AA}" presName="thickLine" presStyleLbl="alignNode1" presStyleIdx="0" presStyleCnt="7"/>
      <dgm:spPr/>
    </dgm:pt>
    <dgm:pt modelId="{09DA1305-1BA9-574A-B11E-B4322B9CD6A6}" type="pres">
      <dgm:prSet presAssocID="{C69EE385-50EB-41A8-AD0E-9BE09018E5AA}" presName="horz1" presStyleCnt="0"/>
      <dgm:spPr/>
    </dgm:pt>
    <dgm:pt modelId="{A38E4A40-7A85-1243-B89D-55D777BD8126}" type="pres">
      <dgm:prSet presAssocID="{C69EE385-50EB-41A8-AD0E-9BE09018E5AA}" presName="tx1" presStyleLbl="revTx" presStyleIdx="0" presStyleCnt="7"/>
      <dgm:spPr/>
    </dgm:pt>
    <dgm:pt modelId="{10365796-58ED-4242-8AC0-95D5B566FB2D}" type="pres">
      <dgm:prSet presAssocID="{C69EE385-50EB-41A8-AD0E-9BE09018E5AA}" presName="vert1" presStyleCnt="0"/>
      <dgm:spPr/>
    </dgm:pt>
    <dgm:pt modelId="{209FA4F2-5DF8-604C-8816-004BA29E3296}" type="pres">
      <dgm:prSet presAssocID="{CB5AA3E4-9A02-451B-81D2-D81AA519F64E}" presName="thickLine" presStyleLbl="alignNode1" presStyleIdx="1" presStyleCnt="7"/>
      <dgm:spPr/>
    </dgm:pt>
    <dgm:pt modelId="{159EE360-0547-B84F-B4AC-2957D5AABAA6}" type="pres">
      <dgm:prSet presAssocID="{CB5AA3E4-9A02-451B-81D2-D81AA519F64E}" presName="horz1" presStyleCnt="0"/>
      <dgm:spPr/>
    </dgm:pt>
    <dgm:pt modelId="{FD75AEF4-7B36-D244-901B-A9974B71DA81}" type="pres">
      <dgm:prSet presAssocID="{CB5AA3E4-9A02-451B-81D2-D81AA519F64E}" presName="tx1" presStyleLbl="revTx" presStyleIdx="1" presStyleCnt="7"/>
      <dgm:spPr/>
    </dgm:pt>
    <dgm:pt modelId="{0900BD8D-73C6-C245-B5BA-6ADC8C498394}" type="pres">
      <dgm:prSet presAssocID="{CB5AA3E4-9A02-451B-81D2-D81AA519F64E}" presName="vert1" presStyleCnt="0"/>
      <dgm:spPr/>
    </dgm:pt>
    <dgm:pt modelId="{3FEC6896-B4FE-794E-BA51-51B1CF0C1B04}" type="pres">
      <dgm:prSet presAssocID="{CA5695E2-043E-432D-8757-B06AD14FE12A}" presName="thickLine" presStyleLbl="alignNode1" presStyleIdx="2" presStyleCnt="7"/>
      <dgm:spPr/>
    </dgm:pt>
    <dgm:pt modelId="{0480DA98-D658-9E48-82EC-8132990E78F7}" type="pres">
      <dgm:prSet presAssocID="{CA5695E2-043E-432D-8757-B06AD14FE12A}" presName="horz1" presStyleCnt="0"/>
      <dgm:spPr/>
    </dgm:pt>
    <dgm:pt modelId="{FB42DBB0-DD1B-F049-89A4-779D126871F3}" type="pres">
      <dgm:prSet presAssocID="{CA5695E2-043E-432D-8757-B06AD14FE12A}" presName="tx1" presStyleLbl="revTx" presStyleIdx="2" presStyleCnt="7"/>
      <dgm:spPr/>
    </dgm:pt>
    <dgm:pt modelId="{A1EB6643-48B1-5944-8587-D1D458CBDA42}" type="pres">
      <dgm:prSet presAssocID="{CA5695E2-043E-432D-8757-B06AD14FE12A}" presName="vert1" presStyleCnt="0"/>
      <dgm:spPr/>
    </dgm:pt>
    <dgm:pt modelId="{8F43626E-914F-1949-9057-7F863DB627AC}" type="pres">
      <dgm:prSet presAssocID="{F58C282C-40CE-4998-A18B-6E17EE874C90}" presName="thickLine" presStyleLbl="alignNode1" presStyleIdx="3" presStyleCnt="7"/>
      <dgm:spPr/>
    </dgm:pt>
    <dgm:pt modelId="{8EE67729-BE1D-D845-B0A2-8BC6C37C2D4A}" type="pres">
      <dgm:prSet presAssocID="{F58C282C-40CE-4998-A18B-6E17EE874C90}" presName="horz1" presStyleCnt="0"/>
      <dgm:spPr/>
    </dgm:pt>
    <dgm:pt modelId="{3B8BDD8B-805B-7246-A5B7-F7505157ADA8}" type="pres">
      <dgm:prSet presAssocID="{F58C282C-40CE-4998-A18B-6E17EE874C90}" presName="tx1" presStyleLbl="revTx" presStyleIdx="3" presStyleCnt="7"/>
      <dgm:spPr/>
    </dgm:pt>
    <dgm:pt modelId="{ACC0E54B-472E-6847-A699-223E01218EF5}" type="pres">
      <dgm:prSet presAssocID="{F58C282C-40CE-4998-A18B-6E17EE874C90}" presName="vert1" presStyleCnt="0"/>
      <dgm:spPr/>
    </dgm:pt>
    <dgm:pt modelId="{DBB92BFD-63F8-0C44-9E4F-713FFB8DB86D}" type="pres">
      <dgm:prSet presAssocID="{4CC896A0-45D2-4AA1-8D50-7A296E1E4EBB}" presName="thickLine" presStyleLbl="alignNode1" presStyleIdx="4" presStyleCnt="7"/>
      <dgm:spPr/>
    </dgm:pt>
    <dgm:pt modelId="{8797F57D-A35D-FD4D-A6B9-6BDA4BBF59C6}" type="pres">
      <dgm:prSet presAssocID="{4CC896A0-45D2-4AA1-8D50-7A296E1E4EBB}" presName="horz1" presStyleCnt="0"/>
      <dgm:spPr/>
    </dgm:pt>
    <dgm:pt modelId="{11C51FA1-63A1-1449-B7E1-78BE8B8ADF98}" type="pres">
      <dgm:prSet presAssocID="{4CC896A0-45D2-4AA1-8D50-7A296E1E4EBB}" presName="tx1" presStyleLbl="revTx" presStyleIdx="4" presStyleCnt="7"/>
      <dgm:spPr/>
    </dgm:pt>
    <dgm:pt modelId="{E9419F8E-AA87-9241-9063-100D1E29C1A7}" type="pres">
      <dgm:prSet presAssocID="{4CC896A0-45D2-4AA1-8D50-7A296E1E4EBB}" presName="vert1" presStyleCnt="0"/>
      <dgm:spPr/>
    </dgm:pt>
    <dgm:pt modelId="{AC77DA61-3E5F-FF4A-81BE-4CCF27111F88}" type="pres">
      <dgm:prSet presAssocID="{A913FAAA-681B-462D-8C6F-2BC11F5C5F06}" presName="thickLine" presStyleLbl="alignNode1" presStyleIdx="5" presStyleCnt="7"/>
      <dgm:spPr/>
    </dgm:pt>
    <dgm:pt modelId="{1741999C-C195-244F-BA78-989429D4F706}" type="pres">
      <dgm:prSet presAssocID="{A913FAAA-681B-462D-8C6F-2BC11F5C5F06}" presName="horz1" presStyleCnt="0"/>
      <dgm:spPr/>
    </dgm:pt>
    <dgm:pt modelId="{BCD3A9BF-3B75-A549-91BC-27AD202C7D46}" type="pres">
      <dgm:prSet presAssocID="{A913FAAA-681B-462D-8C6F-2BC11F5C5F06}" presName="tx1" presStyleLbl="revTx" presStyleIdx="5" presStyleCnt="7"/>
      <dgm:spPr/>
    </dgm:pt>
    <dgm:pt modelId="{989F16DC-62F9-8A4D-A3BA-332640F12D9E}" type="pres">
      <dgm:prSet presAssocID="{A913FAAA-681B-462D-8C6F-2BC11F5C5F06}" presName="vert1" presStyleCnt="0"/>
      <dgm:spPr/>
    </dgm:pt>
    <dgm:pt modelId="{F0AE4F9D-8FE7-2B4D-AB0B-3AF95F19A454}" type="pres">
      <dgm:prSet presAssocID="{8ABB66D0-EF1C-494F-A3A6-A43FDA717553}" presName="thickLine" presStyleLbl="alignNode1" presStyleIdx="6" presStyleCnt="7"/>
      <dgm:spPr/>
    </dgm:pt>
    <dgm:pt modelId="{1D462A92-086F-F145-A8D2-1D266EDB41E6}" type="pres">
      <dgm:prSet presAssocID="{8ABB66D0-EF1C-494F-A3A6-A43FDA717553}" presName="horz1" presStyleCnt="0"/>
      <dgm:spPr/>
    </dgm:pt>
    <dgm:pt modelId="{8DF2CB4E-E3A8-7B48-9961-3AF163085DAA}" type="pres">
      <dgm:prSet presAssocID="{8ABB66D0-EF1C-494F-A3A6-A43FDA717553}" presName="tx1" presStyleLbl="revTx" presStyleIdx="6" presStyleCnt="7"/>
      <dgm:spPr/>
    </dgm:pt>
    <dgm:pt modelId="{1A04E834-42B5-9548-A93C-D5BBEB402BCC}" type="pres">
      <dgm:prSet presAssocID="{8ABB66D0-EF1C-494F-A3A6-A43FDA717553}" presName="vert1" presStyleCnt="0"/>
      <dgm:spPr/>
    </dgm:pt>
  </dgm:ptLst>
  <dgm:cxnLst>
    <dgm:cxn modelId="{77DD4100-B4E3-47EB-B503-8838BA634447}" srcId="{CB451E94-F5DA-4962-8CD8-AACD3811D40A}" destId="{CA5695E2-043E-432D-8757-B06AD14FE12A}" srcOrd="2" destOrd="0" parTransId="{8B954506-6C70-4AED-BC60-785781C53C24}" sibTransId="{B32D0BD3-CD5C-434E-B637-12D8A46BBB8D}"/>
    <dgm:cxn modelId="{4493605C-70E7-1245-89EC-5756AD0C2340}" type="presOf" srcId="{8ABB66D0-EF1C-494F-A3A6-A43FDA717553}" destId="{8DF2CB4E-E3A8-7B48-9961-3AF163085DAA}" srcOrd="0" destOrd="0" presId="urn:microsoft.com/office/officeart/2008/layout/LinedList"/>
    <dgm:cxn modelId="{5F46175D-CB1A-444A-861D-E65E7B5AD47D}" srcId="{CB451E94-F5DA-4962-8CD8-AACD3811D40A}" destId="{F58C282C-40CE-4998-A18B-6E17EE874C90}" srcOrd="3" destOrd="0" parTransId="{B525201B-140C-4956-AC48-BEFAE671C2F9}" sibTransId="{910FF593-089B-4397-92C4-D51F4CAC0953}"/>
    <dgm:cxn modelId="{B9E9E094-AF14-4B09-8106-069FDC49AF3A}" srcId="{CB451E94-F5DA-4962-8CD8-AACD3811D40A}" destId="{CB5AA3E4-9A02-451B-81D2-D81AA519F64E}" srcOrd="1" destOrd="0" parTransId="{BB5F836E-E032-49C9-9CD2-4925C6D52EDB}" sibTransId="{CC9297ED-6D7E-4806-8FB6-AF40B70B1010}"/>
    <dgm:cxn modelId="{04F4B895-081E-254D-B362-38D9BDBFA24F}" type="presOf" srcId="{F58C282C-40CE-4998-A18B-6E17EE874C90}" destId="{3B8BDD8B-805B-7246-A5B7-F7505157ADA8}" srcOrd="0" destOrd="0" presId="urn:microsoft.com/office/officeart/2008/layout/LinedList"/>
    <dgm:cxn modelId="{07265FA5-D00C-40FC-8929-77F4F603B972}" srcId="{CB451E94-F5DA-4962-8CD8-AACD3811D40A}" destId="{4CC896A0-45D2-4AA1-8D50-7A296E1E4EBB}" srcOrd="4" destOrd="0" parTransId="{7EA51F45-9589-41E9-B83F-6D434FDD039F}" sibTransId="{67C0478B-AF62-41A7-93D8-7E5910A9C7B4}"/>
    <dgm:cxn modelId="{B252B9A7-B525-684D-A3D9-5F42C32FE2A2}" type="presOf" srcId="{C69EE385-50EB-41A8-AD0E-9BE09018E5AA}" destId="{A38E4A40-7A85-1243-B89D-55D777BD8126}" srcOrd="0" destOrd="0" presId="urn:microsoft.com/office/officeart/2008/layout/LinedList"/>
    <dgm:cxn modelId="{B519F1A9-7D12-034F-A67F-3F77769E2043}" type="presOf" srcId="{CA5695E2-043E-432D-8757-B06AD14FE12A}" destId="{FB42DBB0-DD1B-F049-89A4-779D126871F3}" srcOrd="0" destOrd="0" presId="urn:microsoft.com/office/officeart/2008/layout/LinedList"/>
    <dgm:cxn modelId="{FA4D1CAD-5245-3847-B0DA-6B538790F8B5}" type="presOf" srcId="{CB451E94-F5DA-4962-8CD8-AACD3811D40A}" destId="{40EC14FB-7BDE-4747-821E-AC8A99407953}" srcOrd="0" destOrd="0" presId="urn:microsoft.com/office/officeart/2008/layout/LinedList"/>
    <dgm:cxn modelId="{DF5696AD-BBAB-4D06-962D-45709F31225B}" srcId="{CB451E94-F5DA-4962-8CD8-AACD3811D40A}" destId="{8ABB66D0-EF1C-494F-A3A6-A43FDA717553}" srcOrd="6" destOrd="0" parTransId="{F812965B-3AB3-429C-97FD-5832DE6CD328}" sibTransId="{D401B898-898B-44ED-8B0E-2DEF1B16858C}"/>
    <dgm:cxn modelId="{6C6EC4C7-2C07-4B35-86BA-31FB68CC3DC6}" srcId="{CB451E94-F5DA-4962-8CD8-AACD3811D40A}" destId="{A913FAAA-681B-462D-8C6F-2BC11F5C5F06}" srcOrd="5" destOrd="0" parTransId="{E3B3DB0B-ADD1-4169-B721-E49E3D663CA9}" sibTransId="{FCBE4BD8-7C8A-4D4B-9419-332E7352793A}"/>
    <dgm:cxn modelId="{CC6DA3D5-2992-481D-B6C9-AAF99E5C4522}" srcId="{CB451E94-F5DA-4962-8CD8-AACD3811D40A}" destId="{C69EE385-50EB-41A8-AD0E-9BE09018E5AA}" srcOrd="0" destOrd="0" parTransId="{BB750148-D5FE-47C0-94A2-F1A1293F7A47}" sibTransId="{9224B888-B0C0-4A31-9303-83DAC1D7B34E}"/>
    <dgm:cxn modelId="{F2D5F3DB-763A-064D-8FDD-E8249347BA62}" type="presOf" srcId="{CB5AA3E4-9A02-451B-81D2-D81AA519F64E}" destId="{FD75AEF4-7B36-D244-901B-A9974B71DA81}" srcOrd="0" destOrd="0" presId="urn:microsoft.com/office/officeart/2008/layout/LinedList"/>
    <dgm:cxn modelId="{673CF9EB-85C1-4A4C-96D3-914CE953D8C4}" type="presOf" srcId="{A913FAAA-681B-462D-8C6F-2BC11F5C5F06}" destId="{BCD3A9BF-3B75-A549-91BC-27AD202C7D46}" srcOrd="0" destOrd="0" presId="urn:microsoft.com/office/officeart/2008/layout/LinedList"/>
    <dgm:cxn modelId="{B3B05DF1-1DDA-9B42-A419-590B14984FF4}" type="presOf" srcId="{4CC896A0-45D2-4AA1-8D50-7A296E1E4EBB}" destId="{11C51FA1-63A1-1449-B7E1-78BE8B8ADF98}" srcOrd="0" destOrd="0" presId="urn:microsoft.com/office/officeart/2008/layout/LinedList"/>
    <dgm:cxn modelId="{A14D3D4D-DE70-894A-8388-E8F9E0054C24}" type="presParOf" srcId="{40EC14FB-7BDE-4747-821E-AC8A99407953}" destId="{902E6CD7-EE1A-F747-9DBF-C288F2253023}" srcOrd="0" destOrd="0" presId="urn:microsoft.com/office/officeart/2008/layout/LinedList"/>
    <dgm:cxn modelId="{AF790064-E250-C84B-9397-7364C8996F9B}" type="presParOf" srcId="{40EC14FB-7BDE-4747-821E-AC8A99407953}" destId="{09DA1305-1BA9-574A-B11E-B4322B9CD6A6}" srcOrd="1" destOrd="0" presId="urn:microsoft.com/office/officeart/2008/layout/LinedList"/>
    <dgm:cxn modelId="{9322ED82-B7BF-3A42-ACDF-0ECAF89F64DC}" type="presParOf" srcId="{09DA1305-1BA9-574A-B11E-B4322B9CD6A6}" destId="{A38E4A40-7A85-1243-B89D-55D777BD8126}" srcOrd="0" destOrd="0" presId="urn:microsoft.com/office/officeart/2008/layout/LinedList"/>
    <dgm:cxn modelId="{51E0E647-C4BF-154D-A0B2-C8279B63187D}" type="presParOf" srcId="{09DA1305-1BA9-574A-B11E-B4322B9CD6A6}" destId="{10365796-58ED-4242-8AC0-95D5B566FB2D}" srcOrd="1" destOrd="0" presId="urn:microsoft.com/office/officeart/2008/layout/LinedList"/>
    <dgm:cxn modelId="{CDED6592-2AF1-BD47-919C-34152FF0FB05}" type="presParOf" srcId="{40EC14FB-7BDE-4747-821E-AC8A99407953}" destId="{209FA4F2-5DF8-604C-8816-004BA29E3296}" srcOrd="2" destOrd="0" presId="urn:microsoft.com/office/officeart/2008/layout/LinedList"/>
    <dgm:cxn modelId="{54FF4759-0054-6344-9F9F-74CA9E4EF9C1}" type="presParOf" srcId="{40EC14FB-7BDE-4747-821E-AC8A99407953}" destId="{159EE360-0547-B84F-B4AC-2957D5AABAA6}" srcOrd="3" destOrd="0" presId="urn:microsoft.com/office/officeart/2008/layout/LinedList"/>
    <dgm:cxn modelId="{C0B417C7-8942-BF42-B8A9-BE0DDCA04DF5}" type="presParOf" srcId="{159EE360-0547-B84F-B4AC-2957D5AABAA6}" destId="{FD75AEF4-7B36-D244-901B-A9974B71DA81}" srcOrd="0" destOrd="0" presId="urn:microsoft.com/office/officeart/2008/layout/LinedList"/>
    <dgm:cxn modelId="{58C1EAE7-53CC-FA4E-A066-875771246853}" type="presParOf" srcId="{159EE360-0547-B84F-B4AC-2957D5AABAA6}" destId="{0900BD8D-73C6-C245-B5BA-6ADC8C498394}" srcOrd="1" destOrd="0" presId="urn:microsoft.com/office/officeart/2008/layout/LinedList"/>
    <dgm:cxn modelId="{4D72E008-FB25-3B40-9DBC-345B3F1D0E98}" type="presParOf" srcId="{40EC14FB-7BDE-4747-821E-AC8A99407953}" destId="{3FEC6896-B4FE-794E-BA51-51B1CF0C1B04}" srcOrd="4" destOrd="0" presId="urn:microsoft.com/office/officeart/2008/layout/LinedList"/>
    <dgm:cxn modelId="{8903EB25-A7C6-E34E-AFD0-721DE13273BC}" type="presParOf" srcId="{40EC14FB-7BDE-4747-821E-AC8A99407953}" destId="{0480DA98-D658-9E48-82EC-8132990E78F7}" srcOrd="5" destOrd="0" presId="urn:microsoft.com/office/officeart/2008/layout/LinedList"/>
    <dgm:cxn modelId="{5D3363D1-0D28-B146-BE3E-F52992AB66FA}" type="presParOf" srcId="{0480DA98-D658-9E48-82EC-8132990E78F7}" destId="{FB42DBB0-DD1B-F049-89A4-779D126871F3}" srcOrd="0" destOrd="0" presId="urn:microsoft.com/office/officeart/2008/layout/LinedList"/>
    <dgm:cxn modelId="{15673412-A59C-A043-BFDA-C3C296429762}" type="presParOf" srcId="{0480DA98-D658-9E48-82EC-8132990E78F7}" destId="{A1EB6643-48B1-5944-8587-D1D458CBDA42}" srcOrd="1" destOrd="0" presId="urn:microsoft.com/office/officeart/2008/layout/LinedList"/>
    <dgm:cxn modelId="{2258171C-FB60-524D-8048-D77F9DEDD968}" type="presParOf" srcId="{40EC14FB-7BDE-4747-821E-AC8A99407953}" destId="{8F43626E-914F-1949-9057-7F863DB627AC}" srcOrd="6" destOrd="0" presId="urn:microsoft.com/office/officeart/2008/layout/LinedList"/>
    <dgm:cxn modelId="{BFCBD9C7-302A-1549-8FBF-5A7C47331D7D}" type="presParOf" srcId="{40EC14FB-7BDE-4747-821E-AC8A99407953}" destId="{8EE67729-BE1D-D845-B0A2-8BC6C37C2D4A}" srcOrd="7" destOrd="0" presId="urn:microsoft.com/office/officeart/2008/layout/LinedList"/>
    <dgm:cxn modelId="{24B3E2E9-6227-8549-A0B5-D37A6587CA18}" type="presParOf" srcId="{8EE67729-BE1D-D845-B0A2-8BC6C37C2D4A}" destId="{3B8BDD8B-805B-7246-A5B7-F7505157ADA8}" srcOrd="0" destOrd="0" presId="urn:microsoft.com/office/officeart/2008/layout/LinedList"/>
    <dgm:cxn modelId="{2B25F0C6-E1C3-3640-ABE2-491BA41B5867}" type="presParOf" srcId="{8EE67729-BE1D-D845-B0A2-8BC6C37C2D4A}" destId="{ACC0E54B-472E-6847-A699-223E01218EF5}" srcOrd="1" destOrd="0" presId="urn:microsoft.com/office/officeart/2008/layout/LinedList"/>
    <dgm:cxn modelId="{A0C08BCB-BF4E-8B41-86E5-2A71A6DDDD97}" type="presParOf" srcId="{40EC14FB-7BDE-4747-821E-AC8A99407953}" destId="{DBB92BFD-63F8-0C44-9E4F-713FFB8DB86D}" srcOrd="8" destOrd="0" presId="urn:microsoft.com/office/officeart/2008/layout/LinedList"/>
    <dgm:cxn modelId="{7F7FB753-3B6F-3E41-9AE5-51620450C290}" type="presParOf" srcId="{40EC14FB-7BDE-4747-821E-AC8A99407953}" destId="{8797F57D-A35D-FD4D-A6B9-6BDA4BBF59C6}" srcOrd="9" destOrd="0" presId="urn:microsoft.com/office/officeart/2008/layout/LinedList"/>
    <dgm:cxn modelId="{F531F1F2-BEBE-AF46-9D7A-A9500915A07A}" type="presParOf" srcId="{8797F57D-A35D-FD4D-A6B9-6BDA4BBF59C6}" destId="{11C51FA1-63A1-1449-B7E1-78BE8B8ADF98}" srcOrd="0" destOrd="0" presId="urn:microsoft.com/office/officeart/2008/layout/LinedList"/>
    <dgm:cxn modelId="{7F0A7CE1-F9F2-3A4B-B1C2-74E90049221B}" type="presParOf" srcId="{8797F57D-A35D-FD4D-A6B9-6BDA4BBF59C6}" destId="{E9419F8E-AA87-9241-9063-100D1E29C1A7}" srcOrd="1" destOrd="0" presId="urn:microsoft.com/office/officeart/2008/layout/LinedList"/>
    <dgm:cxn modelId="{3338D81A-299F-DF4D-8088-DAD22083793A}" type="presParOf" srcId="{40EC14FB-7BDE-4747-821E-AC8A99407953}" destId="{AC77DA61-3E5F-FF4A-81BE-4CCF27111F88}" srcOrd="10" destOrd="0" presId="urn:microsoft.com/office/officeart/2008/layout/LinedList"/>
    <dgm:cxn modelId="{A7D5D9AC-0227-5043-9AED-A36D52F73074}" type="presParOf" srcId="{40EC14FB-7BDE-4747-821E-AC8A99407953}" destId="{1741999C-C195-244F-BA78-989429D4F706}" srcOrd="11" destOrd="0" presId="urn:microsoft.com/office/officeart/2008/layout/LinedList"/>
    <dgm:cxn modelId="{BFBB1789-D38B-DD46-905D-7AFA844CE7DF}" type="presParOf" srcId="{1741999C-C195-244F-BA78-989429D4F706}" destId="{BCD3A9BF-3B75-A549-91BC-27AD202C7D46}" srcOrd="0" destOrd="0" presId="urn:microsoft.com/office/officeart/2008/layout/LinedList"/>
    <dgm:cxn modelId="{886D8C66-7B0D-FB45-8FC7-3E216476AD2E}" type="presParOf" srcId="{1741999C-C195-244F-BA78-989429D4F706}" destId="{989F16DC-62F9-8A4D-A3BA-332640F12D9E}" srcOrd="1" destOrd="0" presId="urn:microsoft.com/office/officeart/2008/layout/LinedList"/>
    <dgm:cxn modelId="{95A1976F-5950-8841-8E65-F0375DBBDBF4}" type="presParOf" srcId="{40EC14FB-7BDE-4747-821E-AC8A99407953}" destId="{F0AE4F9D-8FE7-2B4D-AB0B-3AF95F19A454}" srcOrd="12" destOrd="0" presId="urn:microsoft.com/office/officeart/2008/layout/LinedList"/>
    <dgm:cxn modelId="{0977C0F8-51C9-C847-B1E8-651214F531D1}" type="presParOf" srcId="{40EC14FB-7BDE-4747-821E-AC8A99407953}" destId="{1D462A92-086F-F145-A8D2-1D266EDB41E6}" srcOrd="13" destOrd="0" presId="urn:microsoft.com/office/officeart/2008/layout/LinedList"/>
    <dgm:cxn modelId="{8757CCCF-73BF-FD4E-95DB-0F22CD6B22A7}" type="presParOf" srcId="{1D462A92-086F-F145-A8D2-1D266EDB41E6}" destId="{8DF2CB4E-E3A8-7B48-9961-3AF163085DAA}" srcOrd="0" destOrd="0" presId="urn:microsoft.com/office/officeart/2008/layout/LinedList"/>
    <dgm:cxn modelId="{4D5052F2-4DC3-7A43-9CBD-D09E71060D07}" type="presParOf" srcId="{1D462A92-086F-F145-A8D2-1D266EDB41E6}" destId="{1A04E834-42B5-9548-A93C-D5BBEB402B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3490F5-1FEF-40DF-A3DE-6500BE5F852B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A8348EA3-0889-475C-A601-C8D60D421E8A}">
      <dgm:prSet/>
      <dgm:spPr/>
      <dgm:t>
        <a:bodyPr/>
        <a:lstStyle/>
        <a:p>
          <a:r>
            <a:rPr lang="en-CA"/>
            <a:t>Steroid</a:t>
          </a:r>
          <a:endParaRPr lang="en-US"/>
        </a:p>
      </dgm:t>
    </dgm:pt>
    <dgm:pt modelId="{A558C58D-D659-43D3-B698-E43EDFC64A9E}" type="parTrans" cxnId="{2260E48B-5F01-451B-8998-EBEFD3A06D75}">
      <dgm:prSet/>
      <dgm:spPr/>
      <dgm:t>
        <a:bodyPr/>
        <a:lstStyle/>
        <a:p>
          <a:endParaRPr lang="en-US"/>
        </a:p>
      </dgm:t>
    </dgm:pt>
    <dgm:pt modelId="{2FAB959D-E8B8-47C8-934F-4ED0F6C63B21}" type="sibTrans" cxnId="{2260E48B-5F01-451B-8998-EBEFD3A06D75}">
      <dgm:prSet/>
      <dgm:spPr/>
      <dgm:t>
        <a:bodyPr/>
        <a:lstStyle/>
        <a:p>
          <a:endParaRPr lang="en-US"/>
        </a:p>
      </dgm:t>
    </dgm:pt>
    <dgm:pt modelId="{A945D9BE-CA3C-4926-A7AB-0984AD595CBA}">
      <dgm:prSet/>
      <dgm:spPr/>
      <dgm:t>
        <a:bodyPr/>
        <a:lstStyle/>
        <a:p>
          <a:r>
            <a:rPr lang="en-CA"/>
            <a:t>Antimetabolite</a:t>
          </a:r>
          <a:endParaRPr lang="en-US"/>
        </a:p>
      </dgm:t>
    </dgm:pt>
    <dgm:pt modelId="{180C73DE-E00E-436B-8D26-7F350EEA11FB}" type="parTrans" cxnId="{F7DD6433-1156-4DB6-BADF-F897B5C3766C}">
      <dgm:prSet/>
      <dgm:spPr/>
      <dgm:t>
        <a:bodyPr/>
        <a:lstStyle/>
        <a:p>
          <a:endParaRPr lang="en-US"/>
        </a:p>
      </dgm:t>
    </dgm:pt>
    <dgm:pt modelId="{4761AB80-8272-4BFD-A5AF-CCCA4D5C6165}" type="sibTrans" cxnId="{F7DD6433-1156-4DB6-BADF-F897B5C3766C}">
      <dgm:prSet/>
      <dgm:spPr/>
      <dgm:t>
        <a:bodyPr/>
        <a:lstStyle/>
        <a:p>
          <a:endParaRPr lang="en-US"/>
        </a:p>
      </dgm:t>
    </dgm:pt>
    <dgm:pt modelId="{42167A24-F89C-43D7-B537-317356C1915D}">
      <dgm:prSet/>
      <dgm:spPr/>
      <dgm:t>
        <a:bodyPr/>
        <a:lstStyle/>
        <a:p>
          <a:r>
            <a:rPr lang="en-CA"/>
            <a:t>CNI</a:t>
          </a:r>
          <a:endParaRPr lang="en-US"/>
        </a:p>
      </dgm:t>
    </dgm:pt>
    <dgm:pt modelId="{CF7DE5ED-A97F-4402-AFE6-7736AC64D7C3}" type="parTrans" cxnId="{1DA6892D-95F3-4A29-A71D-5AAFE366A4F1}">
      <dgm:prSet/>
      <dgm:spPr/>
      <dgm:t>
        <a:bodyPr/>
        <a:lstStyle/>
        <a:p>
          <a:endParaRPr lang="en-US"/>
        </a:p>
      </dgm:t>
    </dgm:pt>
    <dgm:pt modelId="{2B25E9F6-E882-4B86-B601-CCF5FB81A8C8}" type="sibTrans" cxnId="{1DA6892D-95F3-4A29-A71D-5AAFE366A4F1}">
      <dgm:prSet/>
      <dgm:spPr/>
      <dgm:t>
        <a:bodyPr/>
        <a:lstStyle/>
        <a:p>
          <a:endParaRPr lang="en-US"/>
        </a:p>
      </dgm:t>
    </dgm:pt>
    <dgm:pt modelId="{7005984C-03E0-8A4D-90A9-5F5E0DD32FED}" type="pres">
      <dgm:prSet presAssocID="{A53490F5-1FEF-40DF-A3DE-6500BE5F852B}" presName="vert0" presStyleCnt="0">
        <dgm:presLayoutVars>
          <dgm:dir/>
          <dgm:animOne val="branch"/>
          <dgm:animLvl val="lvl"/>
        </dgm:presLayoutVars>
      </dgm:prSet>
      <dgm:spPr/>
    </dgm:pt>
    <dgm:pt modelId="{C18FD088-7FE5-B040-874D-7AE5AC1C4F40}" type="pres">
      <dgm:prSet presAssocID="{A8348EA3-0889-475C-A601-C8D60D421E8A}" presName="thickLine" presStyleLbl="alignNode1" presStyleIdx="0" presStyleCnt="3"/>
      <dgm:spPr/>
    </dgm:pt>
    <dgm:pt modelId="{6499ED22-2C6E-B54B-BD3B-C4FF1F8189B0}" type="pres">
      <dgm:prSet presAssocID="{A8348EA3-0889-475C-A601-C8D60D421E8A}" presName="horz1" presStyleCnt="0"/>
      <dgm:spPr/>
    </dgm:pt>
    <dgm:pt modelId="{65622430-CEAC-3149-AF6E-63E97166F322}" type="pres">
      <dgm:prSet presAssocID="{A8348EA3-0889-475C-A601-C8D60D421E8A}" presName="tx1" presStyleLbl="revTx" presStyleIdx="0" presStyleCnt="3"/>
      <dgm:spPr/>
    </dgm:pt>
    <dgm:pt modelId="{6B56D269-04BD-D443-A23B-4900769C8D43}" type="pres">
      <dgm:prSet presAssocID="{A8348EA3-0889-475C-A601-C8D60D421E8A}" presName="vert1" presStyleCnt="0"/>
      <dgm:spPr/>
    </dgm:pt>
    <dgm:pt modelId="{87CFEE6E-5BA7-6549-97AA-596FB94B24D3}" type="pres">
      <dgm:prSet presAssocID="{A945D9BE-CA3C-4926-A7AB-0984AD595CBA}" presName="thickLine" presStyleLbl="alignNode1" presStyleIdx="1" presStyleCnt="3"/>
      <dgm:spPr/>
    </dgm:pt>
    <dgm:pt modelId="{547CCCCF-1D92-E44E-9B72-13F341C91073}" type="pres">
      <dgm:prSet presAssocID="{A945D9BE-CA3C-4926-A7AB-0984AD595CBA}" presName="horz1" presStyleCnt="0"/>
      <dgm:spPr/>
    </dgm:pt>
    <dgm:pt modelId="{70CB025B-8ABE-4342-A57B-181890E05C7B}" type="pres">
      <dgm:prSet presAssocID="{A945D9BE-CA3C-4926-A7AB-0984AD595CBA}" presName="tx1" presStyleLbl="revTx" presStyleIdx="1" presStyleCnt="3"/>
      <dgm:spPr/>
    </dgm:pt>
    <dgm:pt modelId="{56D8F9C0-0164-B749-84A0-4EB03C029FCE}" type="pres">
      <dgm:prSet presAssocID="{A945D9BE-CA3C-4926-A7AB-0984AD595CBA}" presName="vert1" presStyleCnt="0"/>
      <dgm:spPr/>
    </dgm:pt>
    <dgm:pt modelId="{C7F46DCC-93BB-2946-9D09-51F43B79CD66}" type="pres">
      <dgm:prSet presAssocID="{42167A24-F89C-43D7-B537-317356C1915D}" presName="thickLine" presStyleLbl="alignNode1" presStyleIdx="2" presStyleCnt="3"/>
      <dgm:spPr/>
    </dgm:pt>
    <dgm:pt modelId="{EE46EBF3-1A63-004E-A52A-FA441BA008B9}" type="pres">
      <dgm:prSet presAssocID="{42167A24-F89C-43D7-B537-317356C1915D}" presName="horz1" presStyleCnt="0"/>
      <dgm:spPr/>
    </dgm:pt>
    <dgm:pt modelId="{635EDD3C-DB84-FF44-86D7-25370A7CDF43}" type="pres">
      <dgm:prSet presAssocID="{42167A24-F89C-43D7-B537-317356C1915D}" presName="tx1" presStyleLbl="revTx" presStyleIdx="2" presStyleCnt="3"/>
      <dgm:spPr/>
    </dgm:pt>
    <dgm:pt modelId="{64F56F94-7D80-A64C-BA5C-FBE5D7A0F3B2}" type="pres">
      <dgm:prSet presAssocID="{42167A24-F89C-43D7-B537-317356C1915D}" presName="vert1" presStyleCnt="0"/>
      <dgm:spPr/>
    </dgm:pt>
  </dgm:ptLst>
  <dgm:cxnLst>
    <dgm:cxn modelId="{9B169D20-963B-AD46-AFE0-31B0622CA453}" type="presOf" srcId="{42167A24-F89C-43D7-B537-317356C1915D}" destId="{635EDD3C-DB84-FF44-86D7-25370A7CDF43}" srcOrd="0" destOrd="0" presId="urn:microsoft.com/office/officeart/2008/layout/LinedList"/>
    <dgm:cxn modelId="{1DA6892D-95F3-4A29-A71D-5AAFE366A4F1}" srcId="{A53490F5-1FEF-40DF-A3DE-6500BE5F852B}" destId="{42167A24-F89C-43D7-B537-317356C1915D}" srcOrd="2" destOrd="0" parTransId="{CF7DE5ED-A97F-4402-AFE6-7736AC64D7C3}" sibTransId="{2B25E9F6-E882-4B86-B601-CCF5FB81A8C8}"/>
    <dgm:cxn modelId="{F7DD6433-1156-4DB6-BADF-F897B5C3766C}" srcId="{A53490F5-1FEF-40DF-A3DE-6500BE5F852B}" destId="{A945D9BE-CA3C-4926-A7AB-0984AD595CBA}" srcOrd="1" destOrd="0" parTransId="{180C73DE-E00E-436B-8D26-7F350EEA11FB}" sibTransId="{4761AB80-8272-4BFD-A5AF-CCCA4D5C6165}"/>
    <dgm:cxn modelId="{2260E48B-5F01-451B-8998-EBEFD3A06D75}" srcId="{A53490F5-1FEF-40DF-A3DE-6500BE5F852B}" destId="{A8348EA3-0889-475C-A601-C8D60D421E8A}" srcOrd="0" destOrd="0" parTransId="{A558C58D-D659-43D3-B698-E43EDFC64A9E}" sibTransId="{2FAB959D-E8B8-47C8-934F-4ED0F6C63B21}"/>
    <dgm:cxn modelId="{1238DD92-C9B9-8F4E-BCB5-B9FB0E48C0BC}" type="presOf" srcId="{A8348EA3-0889-475C-A601-C8D60D421E8A}" destId="{65622430-CEAC-3149-AF6E-63E97166F322}" srcOrd="0" destOrd="0" presId="urn:microsoft.com/office/officeart/2008/layout/LinedList"/>
    <dgm:cxn modelId="{A92ED0C6-8AE7-F44A-BC58-8E22472C5CD9}" type="presOf" srcId="{A53490F5-1FEF-40DF-A3DE-6500BE5F852B}" destId="{7005984C-03E0-8A4D-90A9-5F5E0DD32FED}" srcOrd="0" destOrd="0" presId="urn:microsoft.com/office/officeart/2008/layout/LinedList"/>
    <dgm:cxn modelId="{5955F0E9-16B0-074F-8497-54E223C8CA5F}" type="presOf" srcId="{A945D9BE-CA3C-4926-A7AB-0984AD595CBA}" destId="{70CB025B-8ABE-4342-A57B-181890E05C7B}" srcOrd="0" destOrd="0" presId="urn:microsoft.com/office/officeart/2008/layout/LinedList"/>
    <dgm:cxn modelId="{AE307C2E-6CD0-4048-BFED-19C8699A6B87}" type="presParOf" srcId="{7005984C-03E0-8A4D-90A9-5F5E0DD32FED}" destId="{C18FD088-7FE5-B040-874D-7AE5AC1C4F40}" srcOrd="0" destOrd="0" presId="urn:microsoft.com/office/officeart/2008/layout/LinedList"/>
    <dgm:cxn modelId="{41FF3CD1-52DC-614B-9FF6-CB32BF2D72D6}" type="presParOf" srcId="{7005984C-03E0-8A4D-90A9-5F5E0DD32FED}" destId="{6499ED22-2C6E-B54B-BD3B-C4FF1F8189B0}" srcOrd="1" destOrd="0" presId="urn:microsoft.com/office/officeart/2008/layout/LinedList"/>
    <dgm:cxn modelId="{299E2455-EFC6-284C-999D-E4745B6E3BA0}" type="presParOf" srcId="{6499ED22-2C6E-B54B-BD3B-C4FF1F8189B0}" destId="{65622430-CEAC-3149-AF6E-63E97166F322}" srcOrd="0" destOrd="0" presId="urn:microsoft.com/office/officeart/2008/layout/LinedList"/>
    <dgm:cxn modelId="{6170C275-7F20-0E41-9FBE-F4DD8DFF8198}" type="presParOf" srcId="{6499ED22-2C6E-B54B-BD3B-C4FF1F8189B0}" destId="{6B56D269-04BD-D443-A23B-4900769C8D43}" srcOrd="1" destOrd="0" presId="urn:microsoft.com/office/officeart/2008/layout/LinedList"/>
    <dgm:cxn modelId="{1B32BFF7-D70B-D541-BB6E-FB37294E0B00}" type="presParOf" srcId="{7005984C-03E0-8A4D-90A9-5F5E0DD32FED}" destId="{87CFEE6E-5BA7-6549-97AA-596FB94B24D3}" srcOrd="2" destOrd="0" presId="urn:microsoft.com/office/officeart/2008/layout/LinedList"/>
    <dgm:cxn modelId="{2F1F9EEE-0DF4-5948-8A90-622031EEF6C9}" type="presParOf" srcId="{7005984C-03E0-8A4D-90A9-5F5E0DD32FED}" destId="{547CCCCF-1D92-E44E-9B72-13F341C91073}" srcOrd="3" destOrd="0" presId="urn:microsoft.com/office/officeart/2008/layout/LinedList"/>
    <dgm:cxn modelId="{F5B3FC8F-125D-6D40-925D-95E44175D094}" type="presParOf" srcId="{547CCCCF-1D92-E44E-9B72-13F341C91073}" destId="{70CB025B-8ABE-4342-A57B-181890E05C7B}" srcOrd="0" destOrd="0" presId="urn:microsoft.com/office/officeart/2008/layout/LinedList"/>
    <dgm:cxn modelId="{8750FC91-9892-CC42-BE2A-65F54C293446}" type="presParOf" srcId="{547CCCCF-1D92-E44E-9B72-13F341C91073}" destId="{56D8F9C0-0164-B749-84A0-4EB03C029FCE}" srcOrd="1" destOrd="0" presId="urn:microsoft.com/office/officeart/2008/layout/LinedList"/>
    <dgm:cxn modelId="{33DB55A2-B99B-B048-89B8-602DA71C69A3}" type="presParOf" srcId="{7005984C-03E0-8A4D-90A9-5F5E0DD32FED}" destId="{C7F46DCC-93BB-2946-9D09-51F43B79CD66}" srcOrd="4" destOrd="0" presId="urn:microsoft.com/office/officeart/2008/layout/LinedList"/>
    <dgm:cxn modelId="{00C52E51-8FF1-5345-B3D3-C21B84B0BF3D}" type="presParOf" srcId="{7005984C-03E0-8A4D-90A9-5F5E0DD32FED}" destId="{EE46EBF3-1A63-004E-A52A-FA441BA008B9}" srcOrd="5" destOrd="0" presId="urn:microsoft.com/office/officeart/2008/layout/LinedList"/>
    <dgm:cxn modelId="{07FA3D24-79E8-424B-B9FE-7F90B5F55B81}" type="presParOf" srcId="{EE46EBF3-1A63-004E-A52A-FA441BA008B9}" destId="{635EDD3C-DB84-FF44-86D7-25370A7CDF43}" srcOrd="0" destOrd="0" presId="urn:microsoft.com/office/officeart/2008/layout/LinedList"/>
    <dgm:cxn modelId="{F5D534C5-E685-174C-AEC0-E7F8A14D2B9C}" type="presParOf" srcId="{EE46EBF3-1A63-004E-A52A-FA441BA008B9}" destId="{64F56F94-7D80-A64C-BA5C-FBE5D7A0F3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E6CD7-EE1A-F747-9DBF-C288F2253023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E4A40-7A85-1243-B89D-55D777BD8126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kern="1200"/>
            <a:t>Lung transplant recipient</a:t>
          </a:r>
          <a:endParaRPr lang="en-US" sz="3600" kern="1200"/>
        </a:p>
      </dsp:txBody>
      <dsp:txXfrm>
        <a:off x="0" y="675"/>
        <a:ext cx="6900512" cy="790684"/>
      </dsp:txXfrm>
    </dsp:sp>
    <dsp:sp modelId="{209FA4F2-5DF8-604C-8816-004BA29E3296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5AEF4-7B36-D244-901B-A9974B71DA81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kern="1200" dirty="0"/>
            <a:t>The usual suspects </a:t>
          </a:r>
          <a:endParaRPr lang="en-US" sz="3600" kern="1200" dirty="0"/>
        </a:p>
      </dsp:txBody>
      <dsp:txXfrm>
        <a:off x="0" y="791359"/>
        <a:ext cx="6900512" cy="790684"/>
      </dsp:txXfrm>
    </dsp:sp>
    <dsp:sp modelId="{3FEC6896-B4FE-794E-BA51-51B1CF0C1B04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2DBB0-DD1B-F049-89A4-779D126871F3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kern="1200"/>
            <a:t>Common side effects</a:t>
          </a:r>
          <a:endParaRPr lang="en-US" sz="3600" kern="1200"/>
        </a:p>
      </dsp:txBody>
      <dsp:txXfrm>
        <a:off x="0" y="1582044"/>
        <a:ext cx="6900512" cy="790684"/>
      </dsp:txXfrm>
    </dsp:sp>
    <dsp:sp modelId="{8F43626E-914F-1949-9057-7F863DB627AC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BDD8B-805B-7246-A5B7-F7505157ADA8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kern="1200"/>
            <a:t>COVID-19</a:t>
          </a:r>
          <a:endParaRPr lang="en-US" sz="3600" kern="1200"/>
        </a:p>
      </dsp:txBody>
      <dsp:txXfrm>
        <a:off x="0" y="2372728"/>
        <a:ext cx="6900512" cy="790684"/>
      </dsp:txXfrm>
    </dsp:sp>
    <dsp:sp modelId="{DBB92BFD-63F8-0C44-9E4F-713FFB8DB86D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51FA1-63A1-1449-B7E1-78BE8B8ADF98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kern="1200"/>
            <a:t>Cytopaenias</a:t>
          </a:r>
          <a:endParaRPr lang="en-US" sz="3600" kern="1200"/>
        </a:p>
      </dsp:txBody>
      <dsp:txXfrm>
        <a:off x="0" y="3163412"/>
        <a:ext cx="6900512" cy="790684"/>
      </dsp:txXfrm>
    </dsp:sp>
    <dsp:sp modelId="{AC77DA61-3E5F-FF4A-81BE-4CCF27111F88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3A9BF-3B75-A549-91BC-27AD202C7D46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kern="1200"/>
            <a:t>Loss of an agent</a:t>
          </a:r>
          <a:endParaRPr lang="en-US" sz="3600" kern="1200"/>
        </a:p>
      </dsp:txBody>
      <dsp:txXfrm>
        <a:off x="0" y="3954096"/>
        <a:ext cx="6900512" cy="790684"/>
      </dsp:txXfrm>
    </dsp:sp>
    <dsp:sp modelId="{F0AE4F9D-8FE7-2B4D-AB0B-3AF95F19A454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2CB4E-E3A8-7B48-9961-3AF163085DAA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kern="1200"/>
            <a:t>Thrombotic microangiopathy</a:t>
          </a:r>
          <a:endParaRPr lang="en-US" sz="3600" kern="1200"/>
        </a:p>
      </dsp:txBody>
      <dsp:txXfrm>
        <a:off x="0" y="4744781"/>
        <a:ext cx="6900512" cy="790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FD088-7FE5-B040-874D-7AE5AC1C4F40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22430-CEAC-3149-AF6E-63E97166F322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500" kern="1200"/>
            <a:t>Steroid</a:t>
          </a:r>
          <a:endParaRPr lang="en-US" sz="6500" kern="1200"/>
        </a:p>
      </dsp:txBody>
      <dsp:txXfrm>
        <a:off x="0" y="2703"/>
        <a:ext cx="6900512" cy="1843578"/>
      </dsp:txXfrm>
    </dsp:sp>
    <dsp:sp modelId="{87CFEE6E-5BA7-6549-97AA-596FB94B24D3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B025B-8ABE-4342-A57B-181890E05C7B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500" kern="1200"/>
            <a:t>Antimetabolite</a:t>
          </a:r>
          <a:endParaRPr lang="en-US" sz="6500" kern="1200"/>
        </a:p>
      </dsp:txBody>
      <dsp:txXfrm>
        <a:off x="0" y="1846281"/>
        <a:ext cx="6900512" cy="1843578"/>
      </dsp:txXfrm>
    </dsp:sp>
    <dsp:sp modelId="{C7F46DCC-93BB-2946-9D09-51F43B79CD66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EDD3C-DB84-FF44-86D7-25370A7CDF43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500" kern="1200"/>
            <a:t>CNI</a:t>
          </a:r>
          <a:endParaRPr lang="en-US" sz="6500" kern="1200"/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7ABEC-EE9D-7C4C-9B5F-B50735659D0E}" type="datetimeFigureOut">
              <a:rPr lang="en-CA" smtClean="0"/>
              <a:t>2023-11-29</a:t>
            </a:fld>
            <a:endParaRPr lang="en-CA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7DA2E-C4B7-9849-86F9-3944FA51CF0C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570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Most solid organ transplant 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DA2E-C4B7-9849-86F9-3944FA51CF0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2388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cholestyramine will decrease second recirculation</a:t>
            </a:r>
          </a:p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DA2E-C4B7-9849-86F9-3944FA51CF0C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9082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Pure red cell aplasia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DA2E-C4B7-9849-86F9-3944FA51CF0C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7753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plus minus CMV.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DA2E-C4B7-9849-86F9-3944FA51CF0C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03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Its like walking a tight rope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DA2E-C4B7-9849-86F9-3944FA51CF0C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6669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Covid is an inflammatory state, we think it increases the risk of rejection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DA2E-C4B7-9849-86F9-3944FA51CF0C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040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CNI has some degree of IL-6 suppression (think tocilizumab). To my knowledge, no evidence for treating COVID with CNI.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Watch for drug interactions</a:t>
            </a:r>
            <a:r>
              <a:rPr lang="en-CA" dirty="0">
                <a:sym typeface="Wingdings" pitchFamily="2" charset="2"/>
              </a:rPr>
              <a:t> (</a:t>
            </a:r>
            <a:r>
              <a:rPr lang="en-CA" dirty="0" err="1">
                <a:sym typeface="Wingdings" pitchFamily="2" charset="2"/>
              </a:rPr>
              <a:t>esp</a:t>
            </a:r>
            <a:r>
              <a:rPr lang="en-CA" dirty="0">
                <a:sym typeface="Wingdings" pitchFamily="2" charset="2"/>
              </a:rPr>
              <a:t> </a:t>
            </a:r>
            <a:r>
              <a:rPr lang="fr-CA" b="0" i="0" u="none" strike="noStrike" dirty="0" err="1">
                <a:solidFill>
                  <a:srgbClr val="202124"/>
                </a:solidFill>
                <a:effectLst/>
                <a:latin typeface="Google Sans"/>
              </a:rPr>
              <a:t>Nirmatrelvir</a:t>
            </a:r>
            <a:r>
              <a:rPr lang="fr-CA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/ritonavir</a:t>
            </a:r>
            <a:r>
              <a:rPr lang="en-CA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i="0" u="none" strike="noStrike" dirty="0">
              <a:solidFill>
                <a:srgbClr val="202124"/>
              </a:solidFill>
              <a:effectLst/>
              <a:latin typeface="Google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Anecdotally, </a:t>
            </a:r>
            <a:r>
              <a:rPr lang="en-CA" b="0" i="0" u="none" strike="noStrike" dirty="0" err="1">
                <a:solidFill>
                  <a:srgbClr val="202124"/>
                </a:solidFill>
                <a:effectLst/>
                <a:latin typeface="Google Sans"/>
              </a:rPr>
              <a:t>ive</a:t>
            </a:r>
            <a:r>
              <a:rPr lang="en-CA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 seen levels of 60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i="0" u="none" strike="noStrike" dirty="0">
              <a:solidFill>
                <a:srgbClr val="202124"/>
              </a:solidFill>
              <a:effectLst/>
              <a:latin typeface="Google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Generally safe if overnight in ER to hold anti-metabolite</a:t>
            </a:r>
            <a:endParaRPr lang="fr-CA" b="0" i="0" u="none" strike="noStrike" dirty="0">
              <a:solidFill>
                <a:srgbClr val="202124"/>
              </a:solidFill>
              <a:effectLst/>
              <a:latin typeface="Google San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DA2E-C4B7-9849-86F9-3944FA51CF0C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6463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360 mg bid</a:t>
            </a:r>
          </a:p>
          <a:p>
            <a:endParaRPr lang="en-CA" dirty="0"/>
          </a:p>
          <a:p>
            <a:r>
              <a:rPr lang="en-CA" dirty="0"/>
              <a:t>after discussion with transplant centre in Toronto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DA2E-C4B7-9849-86F9-3944FA51CF0C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45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trimethoprim sulfamethoxazole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DA2E-C4B7-9849-86F9-3944FA51CF0C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7712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Stool cultures, </a:t>
            </a:r>
            <a:r>
              <a:rPr lang="en-CA" dirty="0" err="1"/>
              <a:t>Cdiff</a:t>
            </a:r>
            <a:r>
              <a:rPr lang="en-CA" dirty="0"/>
              <a:t>, BC, CMV viral load </a:t>
            </a:r>
          </a:p>
          <a:p>
            <a:r>
              <a:rPr lang="en-CA" dirty="0"/>
              <a:t>Stopped </a:t>
            </a:r>
            <a:r>
              <a:rPr lang="en-CA" dirty="0" err="1"/>
              <a:t>Myfortic</a:t>
            </a:r>
            <a:r>
              <a:rPr lang="en-CA" dirty="0"/>
              <a:t> and G-CSF, counts recovered</a:t>
            </a:r>
          </a:p>
          <a:p>
            <a:r>
              <a:rPr lang="en-CA" dirty="0"/>
              <a:t>Restarted </a:t>
            </a:r>
            <a:r>
              <a:rPr lang="en-CA" dirty="0" err="1"/>
              <a:t>Myfortic</a:t>
            </a:r>
            <a:r>
              <a:rPr lang="en-CA" dirty="0"/>
              <a:t> only, counts deteriorated again</a:t>
            </a:r>
          </a:p>
          <a:p>
            <a:endParaRPr lang="en-CA" dirty="0"/>
          </a:p>
          <a:p>
            <a:r>
              <a:rPr lang="en-CA" dirty="0"/>
              <a:t>Stopped </a:t>
            </a:r>
            <a:r>
              <a:rPr lang="en-CA" dirty="0" err="1"/>
              <a:t>Myfortic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DA2E-C4B7-9849-86F9-3944FA51CF0C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6146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Livers are much less immunogenic than lungs</a:t>
            </a:r>
          </a:p>
          <a:p>
            <a:r>
              <a:rPr lang="en-CA" dirty="0"/>
              <a:t>Twin donor, can decrease significantly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DA2E-C4B7-9849-86F9-3944FA51CF0C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5467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Rejection presents differently in different organs</a:t>
            </a:r>
          </a:p>
          <a:p>
            <a:r>
              <a:rPr lang="en-CA" dirty="0"/>
              <a:t>CD4 helper T cells</a:t>
            </a:r>
          </a:p>
          <a:p>
            <a:r>
              <a:rPr lang="en-CA" dirty="0"/>
              <a:t>CD8  Cytotoxic </a:t>
            </a:r>
          </a:p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DA2E-C4B7-9849-86F9-3944FA51CF0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6121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CNI mechanism not well known, isolated to helper T-cell, but no B-cell impact.</a:t>
            </a:r>
          </a:p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DA2E-C4B7-9849-86F9-3944FA51CF0C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6362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While mechanism of action is similar, molecular structures differ which may explain differences in </a:t>
            </a:r>
          </a:p>
          <a:p>
            <a:endParaRPr lang="en-CA" dirty="0"/>
          </a:p>
          <a:p>
            <a:r>
              <a:rPr lang="en-CA" dirty="0"/>
              <a:t>in kidney patients, more rejection in head to head </a:t>
            </a:r>
            <a:r>
              <a:rPr lang="en-CA" dirty="0" err="1"/>
              <a:t>CyA</a:t>
            </a:r>
            <a:r>
              <a:rPr lang="en-CA" dirty="0"/>
              <a:t> - Tac</a:t>
            </a:r>
          </a:p>
          <a:p>
            <a:endParaRPr lang="en-CA" dirty="0"/>
          </a:p>
          <a:p>
            <a:r>
              <a:rPr lang="en-CA" dirty="0"/>
              <a:t>Maybe decreases effect of MPA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DA2E-C4B7-9849-86F9-3944FA51CF0C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527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RP I though I had a slam dunk diagnosis </a:t>
            </a:r>
          </a:p>
          <a:p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AKI in SOTR</a:t>
            </a:r>
          </a:p>
          <a:p>
            <a:endParaRPr lang="en-CA" dirty="0"/>
          </a:p>
          <a:p>
            <a:pPr marL="171450" indent="-171450">
              <a:buFontTx/>
              <a:buChar char="-"/>
            </a:pPr>
            <a:r>
              <a:rPr lang="en-CA" dirty="0"/>
              <a:t>CNI toxicity</a:t>
            </a:r>
          </a:p>
          <a:p>
            <a:pPr marL="171450" indent="-171450">
              <a:buFontTx/>
              <a:buChar char="-"/>
            </a:pPr>
            <a:r>
              <a:rPr lang="en-CA" dirty="0"/>
              <a:t>Recurrence/Rejection</a:t>
            </a:r>
          </a:p>
          <a:p>
            <a:pPr marL="171450" indent="-171450">
              <a:buFontTx/>
              <a:buChar char="-"/>
            </a:pPr>
            <a:r>
              <a:rPr lang="en-CA" dirty="0"/>
              <a:t>AKIs of other causes</a:t>
            </a:r>
          </a:p>
          <a:p>
            <a:pPr marL="171450" indent="-171450">
              <a:buFontTx/>
              <a:buChar char="-"/>
            </a:pPr>
            <a:r>
              <a:rPr lang="en-CA" dirty="0"/>
              <a:t>BK virus or other virus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DA2E-C4B7-9849-86F9-3944FA51CF0C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5397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Diagnosed after ruling out TTP (ADAMTS level &gt;20%)</a:t>
            </a:r>
          </a:p>
          <a:p>
            <a:r>
              <a:rPr lang="en-CA" dirty="0"/>
              <a:t>Kidney biopsy in keeping with TMA &gt; chronic CNI toxicity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DA2E-C4B7-9849-86F9-3944FA51CF0C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498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***</a:t>
            </a:r>
          </a:p>
          <a:p>
            <a:r>
              <a:rPr lang="en-CA" dirty="0"/>
              <a:t>Anecdotal/observational evidence suggests maybe better to give a "break"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DA2E-C4B7-9849-86F9-3944FA51CF0C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61491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2022 Meds Pipeline Monitor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DA2E-C4B7-9849-86F9-3944FA51CF0C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88661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Stopped tacrolimus, gave </a:t>
            </a:r>
            <a:r>
              <a:rPr lang="en-CA" dirty="0" err="1"/>
              <a:t>basiliximab</a:t>
            </a:r>
            <a:r>
              <a:rPr lang="en-CA" dirty="0"/>
              <a:t> 20 mg x 1 dose, started </a:t>
            </a:r>
            <a:r>
              <a:rPr lang="en-CA" dirty="0" err="1"/>
              <a:t>CyA</a:t>
            </a:r>
            <a:r>
              <a:rPr lang="en-CA" dirty="0"/>
              <a:t> 1 week later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DA2E-C4B7-9849-86F9-3944FA51CF0C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060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0" i="0" u="none" strike="noStrike" dirty="0" err="1">
                <a:solidFill>
                  <a:srgbClr val="040C28"/>
                </a:solidFill>
                <a:effectLst/>
                <a:latin typeface="Google Sans"/>
              </a:rPr>
              <a:t>Mammalian</a:t>
            </a:r>
            <a:r>
              <a:rPr lang="fr-CA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fr-CA" b="0" i="0" u="none" strike="noStrike" dirty="0" err="1">
                <a:solidFill>
                  <a:srgbClr val="040C28"/>
                </a:solidFill>
                <a:effectLst/>
                <a:latin typeface="Google Sans"/>
              </a:rPr>
              <a:t>target</a:t>
            </a:r>
            <a:r>
              <a:rPr lang="fr-CA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 of </a:t>
            </a:r>
            <a:r>
              <a:rPr lang="fr-CA" b="0" i="0" u="none" strike="noStrike" dirty="0" err="1">
                <a:solidFill>
                  <a:srgbClr val="040C28"/>
                </a:solidFill>
                <a:effectLst/>
                <a:latin typeface="Google Sans"/>
              </a:rPr>
              <a:t>rapamycin</a:t>
            </a:r>
            <a:r>
              <a:rPr lang="fr-CA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DA2E-C4B7-9849-86F9-3944FA51CF0C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1058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Back to our </a:t>
            </a:r>
            <a:r>
              <a:rPr lang="en-CA" dirty="0" err="1"/>
              <a:t>gentlerman</a:t>
            </a:r>
            <a:r>
              <a:rPr lang="en-CA" dirty="0"/>
              <a:t>,</a:t>
            </a:r>
          </a:p>
          <a:p>
            <a:r>
              <a:rPr lang="en-CA" dirty="0"/>
              <a:t>he gets induced and started on the three classic pillars of immunosuppression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DA2E-C4B7-9849-86F9-3944FA51CF0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1739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DA2E-C4B7-9849-86F9-3944FA51CF0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9619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Drug counselling, head to toe approach</a:t>
            </a:r>
          </a:p>
          <a:p>
            <a:r>
              <a:rPr lang="en-CA" dirty="0"/>
              <a:t>The side effect that in my practice has most often extended hospitalization was new hyperglycaemia in non-diabetic</a:t>
            </a:r>
          </a:p>
          <a:p>
            <a:endParaRPr lang="en-CA" dirty="0"/>
          </a:p>
          <a:p>
            <a:r>
              <a:rPr lang="en-CA" dirty="0"/>
              <a:t>Increased risk of infection.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DA2E-C4B7-9849-86F9-3944FA51CF0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4899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DA2E-C4B7-9849-86F9-3944FA51CF0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3318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Interesting RCT in </a:t>
            </a:r>
            <a:r>
              <a:rPr lang="en-CA" dirty="0" err="1"/>
              <a:t>india</a:t>
            </a:r>
            <a:endParaRPr lang="en-CA" dirty="0"/>
          </a:p>
          <a:p>
            <a:r>
              <a:rPr lang="en-CA" dirty="0"/>
              <a:t>compared basal bolus with targeted insulin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DA2E-C4B7-9849-86F9-3944FA51CF0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5257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It’s the weekend, patient can check sugars and inject insulin, they want to go (cat is getting hungry), good understanding of health and insulin, can use BC diabetes tool</a:t>
            </a:r>
          </a:p>
          <a:p>
            <a:endParaRPr lang="en-CA" dirty="0"/>
          </a:p>
          <a:p>
            <a:r>
              <a:rPr lang="en-CA" dirty="0"/>
              <a:t>Health literacy; not at grade 6 level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DA2E-C4B7-9849-86F9-3944FA51CF0C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1401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Peak 1 h MMF and 1.5-2.5 h MPS; Second recirculation peak 6-12 h later.</a:t>
            </a:r>
          </a:p>
          <a:p>
            <a:endParaRPr lang="en-CA" dirty="0"/>
          </a:p>
          <a:p>
            <a:r>
              <a:rPr lang="en-CA" dirty="0"/>
              <a:t>MOA – inhibits purine synthesis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7DA2E-C4B7-9849-86F9-3944FA51CF0C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100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F29FC9-1839-B38C-FCAD-1D6DB9000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9914F-723C-8184-EE72-9A6CCB45F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10857D-7551-6B5B-6AEC-E564D8EC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11/29/23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D5064E-5637-B702-47D5-BAB8F315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B75D9C-54FD-B914-3700-C73C3CCA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242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131FF-9BB1-01D6-2363-0BF92298A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37D72B-D298-CC23-E13E-FB9459E3A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AB1737-42DF-4069-6A0A-9A9752A5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11/29/23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341A84-587C-8CB9-90EB-6E19B8257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50A499-AAB6-B4E9-E8A0-9BE7E3D6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0788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960C4EE-423C-45F2-F987-38ED5D902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C485B20-0576-B03D-7C47-51C259C6E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CD1229-0444-387C-E31A-C7F583A9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11/29/23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AC54A6-D5CB-271F-6021-38807AA3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E921F9-01CD-18A6-8074-3EE143EE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360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092136-3920-97B1-3AC9-2EFADA2A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1DF5E9-6A9C-CA37-BBD4-A1DED2D4C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AFA959-7588-72BA-5BA2-3467F37BA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11/29/23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859D0F-9FFF-08E5-6532-E73E2B8F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0384DD-22B1-89B2-77FA-06D0CB5B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422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12BCEE-5A08-D94A-9B67-FE3B43E47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07F3CD-1BE0-33EB-4398-C457F7383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A8E9E2-ED28-40A0-894C-644CEC391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11/29/23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355CE6-B746-3031-8AC1-FBADA0E51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A64FE0-62C2-331E-9117-1D438A5BC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9477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E7D8FC-A6FC-15A0-051A-4C58DBBA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7E67D4-B832-4743-318A-03434802C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2592A1-EEF9-A48C-EBAF-EE37895FA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7B25C3-6ECB-7712-7C8C-B7FDDED2A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11/29/23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1D05CB-A9F9-E953-0B83-5D4F234F8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1542D7-8815-CCE8-BA8F-40573A8D6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5646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69E390-98C8-AC3B-0657-577D36FB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904793-3B0C-7338-F0C0-C80467E78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7ADAE1-FCDB-13A3-50C6-AE25B8062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6E6029-08AE-8C08-EB5C-339DED485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084E54-4869-6E55-57AC-D24B9BDF5C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4D447D2-3A0C-E415-DA14-FF8BFBA7E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11/29/23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8ADF8D4-638D-57BD-6CFB-1C7B4BB56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AFB6373-1A27-898E-2EF4-7F7C6FDB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772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5A06EF-28E5-9947-4805-9EDBBE187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B06D5C-C46D-F9E4-F9CB-5B0B4714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11/29/23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5D05A8-EDA7-9F18-E33B-5C10FFD65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B8AE06-9FD5-197C-1246-82D37C69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0298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E6706DC-761F-F755-D64F-149FE153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11/29/23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8A89BF6-0440-12BB-4875-24690FF00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68F339-2F13-4690-331B-7EB51C2A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1423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BCB7AC-4D62-3F73-9760-2DA354E57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35AB2F-AF30-6038-C5E9-4EA0E1652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88DD62-0CFD-D3B4-42C5-B09CD7291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C730C3-32BE-5F7D-AFA8-3E5B0719A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11/29/23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9D8FB7-79BD-C290-E3B4-10423BFF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AB0FC0-A856-F8B3-043B-2E31F4A71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359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979E16-3876-714C-03B6-E024E2AC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8CD1B3A-3E82-0B81-9934-3E35B1B8F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2CD112-3BD3-0904-DC3A-836D0E9A0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DE8259-6ECB-377D-8DBE-C0B1ED240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11/29/23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EA489F-9427-F289-03BF-63FAE1B80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DA160A-3828-F780-1092-FF96FE7C8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434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CC19ACC-0157-8376-37BC-19C19D42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B7198B-9D1A-AC57-9606-DC958AD24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E6549A-70A3-1C2E-7B1D-0AF3CEA41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11/29/23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B6B929-3707-7834-F746-A4EDE0F9F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3DF80D-0CCA-AA1C-9FFF-F98D5108C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plant.bc.ca/Documents/Health%20Professionals/Clinical%20guidelines/Clinical%20Guidelines%20for%20Transplant%20Medications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plant.bc.ca/Documents/Health%20Professionals/Clinical%20guidelines/Clinical%20Guidelines%20for%20Transplant%20Medications.pdf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9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57DC69-A0DD-EE02-6CAC-10077FAB9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1383527"/>
            <a:ext cx="6117158" cy="4175166"/>
          </a:xfrm>
        </p:spPr>
        <p:txBody>
          <a:bodyPr anchor="ctr">
            <a:normAutofit/>
          </a:bodyPr>
          <a:lstStyle/>
          <a:p>
            <a:pPr algn="r"/>
            <a:r>
              <a:rPr lang="en-CA" sz="5300"/>
              <a:t>Antirejection Medications:</a:t>
            </a:r>
            <a:br>
              <a:rPr lang="en-CA" sz="5300"/>
            </a:br>
            <a:r>
              <a:rPr lang="en-CA" sz="5300"/>
              <a:t>Common and Catastrophic Complications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0EB75C-91BA-C781-4E5B-0EF6D6A66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6955" y="2573422"/>
            <a:ext cx="3113064" cy="1795378"/>
          </a:xfrm>
        </p:spPr>
        <p:txBody>
          <a:bodyPr anchor="ctr">
            <a:normAutofit/>
          </a:bodyPr>
          <a:lstStyle/>
          <a:p>
            <a:pPr algn="l"/>
            <a:r>
              <a:rPr lang="en-CA"/>
              <a:t>Jacob Michaud, MD</a:t>
            </a:r>
          </a:p>
          <a:p>
            <a:pPr algn="l"/>
            <a:r>
              <a:rPr lang="en-CA"/>
              <a:t>PGY-3 Internal Medicine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F0D3DE-EC74-4C9F-AFA1-DC5CE5236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940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FD0889-1A28-674F-DE87-A1E46327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4F59006-8F99-FB95-5334-7698300D3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8214" y="304006"/>
            <a:ext cx="10295571" cy="624998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6C9702-E586-96A5-D066-FA6C4EBB8664}"/>
              </a:ext>
            </a:extLst>
          </p:cNvPr>
          <p:cNvSpPr/>
          <p:nvPr/>
        </p:nvSpPr>
        <p:spPr>
          <a:xfrm>
            <a:off x="5029200" y="3014663"/>
            <a:ext cx="1743075" cy="41433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821F8EC-31A1-C3EF-A3C4-CFA4AA8EEF2A}"/>
              </a:ext>
            </a:extLst>
          </p:cNvPr>
          <p:cNvSpPr txBox="1"/>
          <p:nvPr/>
        </p:nvSpPr>
        <p:spPr>
          <a:xfrm>
            <a:off x="0" y="647661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effectLst/>
              </a:rPr>
              <a:t>MEDICATION GUIDELINES FOR SOLID ORGAN TRANSPLANTS. BC Transplant. May 2021. </a:t>
            </a:r>
            <a:r>
              <a:rPr lang="fr-CA" sz="1200" dirty="0" err="1">
                <a:effectLst/>
              </a:rPr>
              <a:t>Accessed</a:t>
            </a:r>
            <a:r>
              <a:rPr lang="fr-CA" sz="1200" dirty="0">
                <a:effectLst/>
              </a:rPr>
              <a:t> </a:t>
            </a:r>
            <a:r>
              <a:rPr lang="fr-CA" sz="1200" dirty="0" err="1">
                <a:effectLst/>
              </a:rPr>
              <a:t>Nov</a:t>
            </a:r>
            <a:r>
              <a:rPr lang="fr-CA" sz="1200" dirty="0">
                <a:effectLst/>
              </a:rPr>
              <a:t> 2023 via http://</a:t>
            </a:r>
            <a:r>
              <a:rPr lang="fr-CA" sz="1200" dirty="0" err="1">
                <a:effectLst/>
              </a:rPr>
              <a:t>www.transplant.bc.ca</a:t>
            </a:r>
            <a:r>
              <a:rPr lang="fr-CA" sz="1200" dirty="0">
                <a:effectLst/>
              </a:rPr>
              <a:t>/Documents/Health%20Professionals/Clinical%20guidelines/Clinical%20Guidelines%20for%20Transplant%20Medications.pdf</a:t>
            </a:r>
          </a:p>
        </p:txBody>
      </p:sp>
    </p:spTree>
    <p:extLst>
      <p:ext uri="{BB962C8B-B14F-4D97-AF65-F5344CB8AC3E}">
        <p14:creationId xmlns:p14="http://schemas.microsoft.com/office/powerpoint/2010/main" val="39313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1FBD049-B338-38C8-FD55-1E7C79E08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696" y="211138"/>
            <a:ext cx="9722608" cy="620395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74EE4F-C5E4-5F12-CB12-D4AE6163E6BB}"/>
              </a:ext>
            </a:extLst>
          </p:cNvPr>
          <p:cNvSpPr/>
          <p:nvPr/>
        </p:nvSpPr>
        <p:spPr>
          <a:xfrm>
            <a:off x="1357313" y="3114675"/>
            <a:ext cx="9701212" cy="17145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6EB68D-5C70-1A7D-E149-7A56EDB72D70}"/>
              </a:ext>
            </a:extLst>
          </p:cNvPr>
          <p:cNvSpPr txBox="1"/>
          <p:nvPr/>
        </p:nvSpPr>
        <p:spPr>
          <a:xfrm>
            <a:off x="0" y="641602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0" i="0" u="none" strike="noStrike" dirty="0" err="1">
                <a:solidFill>
                  <a:srgbClr val="212121"/>
                </a:solidFill>
                <a:effectLst/>
              </a:rPr>
              <a:t>Aberer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</a:rPr>
              <a:t> F,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</a:rPr>
              <a:t>Hochfellner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</a:rPr>
              <a:t> DA,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</a:rPr>
              <a:t>Sourij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</a:rPr>
              <a:t> H, Mader JK. A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</a:rPr>
              <a:t>Practical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</a:rPr>
              <a:t> Guide for the Management of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</a:rPr>
              <a:t>Steroid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</a:rPr>
              <a:t>Induced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</a:rPr>
              <a:t>Hyperglycaemia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</a:rPr>
              <a:t> in the Hospital. </a:t>
            </a:r>
            <a:r>
              <a:rPr lang="fr-CA" sz="1200" b="0" i="1" u="none" strike="noStrike" dirty="0">
                <a:solidFill>
                  <a:srgbClr val="212121"/>
                </a:solidFill>
                <a:effectLst/>
              </a:rPr>
              <a:t>J Clin Med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</a:rPr>
              <a:t>. 2021;10(10):2154.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</a:rPr>
              <a:t>Published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</a:rPr>
              <a:t> 2021 May 16. doi:10.3390/jcm10102154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802794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A5BB0F4-0121-4C5D-E797-8FA797874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96" y="979115"/>
            <a:ext cx="10408208" cy="489977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C0B76ED-B467-5B2E-342B-BB55A17B2C28}"/>
              </a:ext>
            </a:extLst>
          </p:cNvPr>
          <p:cNvSpPr txBox="1"/>
          <p:nvPr/>
        </p:nvSpPr>
        <p:spPr>
          <a:xfrm>
            <a:off x="-76199" y="6396335"/>
            <a:ext cx="1226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0" i="0" u="none" strike="noStrike" dirty="0">
                <a:solidFill>
                  <a:srgbClr val="2E41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Lakhani, O.J., &amp; Patel, S. (2018). </a:t>
            </a:r>
            <a:r>
              <a:rPr lang="fr-CA" sz="1200" b="0" i="0" u="none" strike="noStrike" dirty="0" err="1">
                <a:solidFill>
                  <a:srgbClr val="2E41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fr-CA" sz="1200" b="0" i="0" u="none" strike="noStrike" dirty="0">
                <a:solidFill>
                  <a:srgbClr val="2E41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management of a </a:t>
            </a:r>
            <a:r>
              <a:rPr lang="fr-CA" sz="1200" b="0" i="0" u="none" strike="noStrike" dirty="0" err="1">
                <a:solidFill>
                  <a:srgbClr val="2E41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glucocorticoid-induced</a:t>
            </a:r>
            <a:r>
              <a:rPr lang="fr-CA" sz="1200" b="0" i="0" u="none" strike="noStrike" dirty="0">
                <a:solidFill>
                  <a:srgbClr val="2E41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E41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hyperglycemia</a:t>
            </a:r>
            <a:r>
              <a:rPr lang="fr-CA" sz="1200" b="0" i="0" u="none" strike="noStrike" dirty="0">
                <a:solidFill>
                  <a:srgbClr val="2E41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A" sz="1200" b="0" i="0" u="none" strike="noStrike" dirty="0" err="1">
                <a:solidFill>
                  <a:srgbClr val="2E41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hospitalized</a:t>
            </a:r>
            <a:r>
              <a:rPr lang="fr-CA" sz="1200" b="0" i="0" u="none" strike="noStrike" dirty="0">
                <a:solidFill>
                  <a:srgbClr val="2E41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patient </a:t>
            </a:r>
            <a:r>
              <a:rPr lang="fr-CA" sz="1200" b="0" i="0" u="none" strike="noStrike" dirty="0" err="1">
                <a:solidFill>
                  <a:srgbClr val="2E41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A" sz="1200" b="0" i="0" u="none" strike="noStrike" dirty="0">
                <a:solidFill>
                  <a:srgbClr val="2E41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use of </a:t>
            </a:r>
            <a:r>
              <a:rPr lang="fr-CA" sz="1200" b="0" i="0" u="none" strike="noStrike" dirty="0" err="1">
                <a:solidFill>
                  <a:srgbClr val="2E41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novel</a:t>
            </a:r>
            <a:r>
              <a:rPr lang="fr-CA" sz="1200" b="0" i="0" u="none" strike="noStrike" dirty="0">
                <a:solidFill>
                  <a:srgbClr val="2E41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E41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  <a:r>
              <a:rPr lang="fr-CA" sz="1200" b="0" i="0" u="none" strike="noStrike" dirty="0">
                <a:solidFill>
                  <a:srgbClr val="2E41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fr-CA" sz="1200" b="0" i="1" u="none" strike="noStrike" dirty="0">
                <a:solidFill>
                  <a:srgbClr val="2E41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International Journal of </a:t>
            </a:r>
            <a:r>
              <a:rPr lang="fr-CA" sz="1200" b="0" i="1" u="none" strike="noStrike" dirty="0" err="1">
                <a:solidFill>
                  <a:srgbClr val="2E41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  <a:r>
              <a:rPr lang="fr-CA" sz="1200" b="0" i="1" u="none" strike="noStrike" dirty="0">
                <a:solidFill>
                  <a:srgbClr val="2E41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A" sz="1200" b="0" i="1" u="none" strike="noStrike" dirty="0" err="1">
                <a:solidFill>
                  <a:srgbClr val="2E41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Developing</a:t>
            </a:r>
            <a:r>
              <a:rPr lang="fr-CA" sz="1200" b="0" i="1" u="none" strike="noStrike" dirty="0">
                <a:solidFill>
                  <a:srgbClr val="2E41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Countries, 38</a:t>
            </a:r>
            <a:r>
              <a:rPr lang="fr-CA" sz="1200" b="0" i="0" u="none" strike="noStrike" dirty="0">
                <a:solidFill>
                  <a:srgbClr val="2E41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509-513.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39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DDCEA3-0259-4DE1-7CAF-BAB32E625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5B5EC20-4634-4C87-D7DD-8FAEF7A9F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462521"/>
            <a:ext cx="10515600" cy="1893576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87E5331-6300-6770-D438-D31D959F99AB}"/>
              </a:ext>
            </a:extLst>
          </p:cNvPr>
          <p:cNvSpPr txBox="1"/>
          <p:nvPr/>
        </p:nvSpPr>
        <p:spPr>
          <a:xfrm>
            <a:off x="0" y="641602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Lakhani OJ, Kumar S,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Tripathi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Desai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M, Seth C.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Protocols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the Management of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Glucocorticoid-induced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Hyperglycemia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Hospitalized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Patients. </a:t>
            </a:r>
            <a:r>
              <a:rPr lang="fr-CA" sz="1200" b="0" i="1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Indian</a:t>
            </a:r>
            <a:r>
              <a:rPr lang="fr-CA" sz="1200" b="0" i="1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fr-CA" sz="1200" b="0" i="1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Endocrinol</a:t>
            </a:r>
            <a:r>
              <a:rPr lang="fr-CA" sz="1200" b="0" i="1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1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Metab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2017;21(6):836-844. doi:10.4103/ijem.IJEM_226_17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134F978-6FC5-61C1-3770-CDA9316BB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4155"/>
            <a:ext cx="5648325" cy="29039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FD8C78-E4D6-C454-5A36-5BC2957F06A0}"/>
              </a:ext>
            </a:extLst>
          </p:cNvPr>
          <p:cNvSpPr/>
          <p:nvPr/>
        </p:nvSpPr>
        <p:spPr>
          <a:xfrm>
            <a:off x="3000375" y="3914775"/>
            <a:ext cx="2014538" cy="1214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E3E2F3-13C5-CD3B-189F-CAB0027C2D59}"/>
              </a:ext>
            </a:extLst>
          </p:cNvPr>
          <p:cNvSpPr/>
          <p:nvPr/>
        </p:nvSpPr>
        <p:spPr>
          <a:xfrm>
            <a:off x="9191625" y="3914775"/>
            <a:ext cx="2014538" cy="1214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9820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E6392B8-8734-CFC6-56D1-755D3E638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40" y="1153319"/>
            <a:ext cx="10567319" cy="50045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34B0D7-16B6-BA82-C697-97375F520A57}"/>
              </a:ext>
            </a:extLst>
          </p:cNvPr>
          <p:cNvSpPr/>
          <p:nvPr/>
        </p:nvSpPr>
        <p:spPr>
          <a:xfrm>
            <a:off x="957263" y="1324769"/>
            <a:ext cx="642938" cy="318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13.9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DABB79-30E9-2AB4-A81D-EC95101ACB31}"/>
              </a:ext>
            </a:extLst>
          </p:cNvPr>
          <p:cNvSpPr/>
          <p:nvPr/>
        </p:nvSpPr>
        <p:spPr>
          <a:xfrm>
            <a:off x="957263" y="2062957"/>
            <a:ext cx="642938" cy="318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12.2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E0782C-A809-9B1E-1B90-BC5C72AC88C5}"/>
              </a:ext>
            </a:extLst>
          </p:cNvPr>
          <p:cNvSpPr/>
          <p:nvPr/>
        </p:nvSpPr>
        <p:spPr>
          <a:xfrm>
            <a:off x="957263" y="2801145"/>
            <a:ext cx="642938" cy="318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10.6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E85719-98D3-FD3A-9147-77F088EA7221}"/>
              </a:ext>
            </a:extLst>
          </p:cNvPr>
          <p:cNvSpPr/>
          <p:nvPr/>
        </p:nvSpPr>
        <p:spPr>
          <a:xfrm>
            <a:off x="957263" y="3655615"/>
            <a:ext cx="642938" cy="318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8.9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D548EC-A19D-53CD-5A34-92B3A8436258}"/>
              </a:ext>
            </a:extLst>
          </p:cNvPr>
          <p:cNvSpPr/>
          <p:nvPr/>
        </p:nvSpPr>
        <p:spPr>
          <a:xfrm>
            <a:off x="957263" y="4476750"/>
            <a:ext cx="642938" cy="318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7.2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4E6B28-F0C3-796F-CD97-B0B69DA8F871}"/>
              </a:ext>
            </a:extLst>
          </p:cNvPr>
          <p:cNvSpPr/>
          <p:nvPr/>
        </p:nvSpPr>
        <p:spPr>
          <a:xfrm>
            <a:off x="957263" y="5214937"/>
            <a:ext cx="642938" cy="318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5.6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D9EA9D7-A76B-B798-C21E-F901B9FF5B48}"/>
              </a:ext>
            </a:extLst>
          </p:cNvPr>
          <p:cNvSpPr txBox="1"/>
          <p:nvPr/>
        </p:nvSpPr>
        <p:spPr>
          <a:xfrm>
            <a:off x="0" y="641602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Lakhani OJ, Kumar S,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Tripathi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Desai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M, Seth C.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Protocols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the Management of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Glucocorticoid-induced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Hyperglycemia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Hospitalized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Patients. </a:t>
            </a:r>
            <a:r>
              <a:rPr lang="fr-CA" sz="1200" b="0" i="1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Indian</a:t>
            </a:r>
            <a:r>
              <a:rPr lang="fr-CA" sz="1200" b="0" i="1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fr-CA" sz="1200" b="0" i="1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Endocrinol</a:t>
            </a:r>
            <a:r>
              <a:rPr lang="fr-CA" sz="1200" b="0" i="1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1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Metab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2017;21(6):836-844. doi:10.4103/ijem.IJEM_226_17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38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A2E66-5C5D-9252-28B2-189FD296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4DD26D60-3408-172C-1715-0EBCCF407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781" y="1905001"/>
            <a:ext cx="8006437" cy="4266406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ADD505-64CB-75AC-DC6F-F58E315DD70D}"/>
              </a:ext>
            </a:extLst>
          </p:cNvPr>
          <p:cNvSpPr/>
          <p:nvPr/>
        </p:nvSpPr>
        <p:spPr>
          <a:xfrm>
            <a:off x="2092781" y="4471988"/>
            <a:ext cx="8108494" cy="6715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279EBB5-EAC3-4E65-3920-98DA1CFF8DB3}"/>
              </a:ext>
            </a:extLst>
          </p:cNvPr>
          <p:cNvSpPr txBox="1"/>
          <p:nvPr/>
        </p:nvSpPr>
        <p:spPr>
          <a:xfrm>
            <a:off x="0" y="641602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Lakhani OJ, Kumar S,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Tripathi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Desai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M, Seth C.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Protocols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the Management of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Glucocorticoid-induced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Hyperglycemia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Hospitalized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Patients. </a:t>
            </a:r>
            <a:r>
              <a:rPr lang="fr-CA" sz="1200" b="0" i="1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Indian</a:t>
            </a:r>
            <a:r>
              <a:rPr lang="fr-CA" sz="1200" b="0" i="1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fr-CA" sz="1200" b="0" i="1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Endocrinol</a:t>
            </a:r>
            <a:r>
              <a:rPr lang="fr-CA" sz="1200" b="0" i="1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1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Metab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2017;21(6):836-844. doi:10.4103/ijem.IJEM_226_17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23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839A4F2-2399-8BE3-9025-28F3DEB76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42572"/>
            <a:ext cx="6856639" cy="2259298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A83C386-C3D7-E779-B0C4-591DC2A8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Practical Tip: Google “BC NPH Steroids”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C460190-A582-9B99-DC98-795A5BFDB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361" y="3253754"/>
            <a:ext cx="9321277" cy="32391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F1B161-C35C-96AA-4D7C-1BA296B70E6D}"/>
              </a:ext>
            </a:extLst>
          </p:cNvPr>
          <p:cNvSpPr/>
          <p:nvPr/>
        </p:nvSpPr>
        <p:spPr>
          <a:xfrm>
            <a:off x="5272087" y="4714875"/>
            <a:ext cx="3757613" cy="585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103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59ADC0-9F5D-DFA9-A801-3DD24C4B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779BFF-8088-2514-E48C-FC4559C7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34363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Discharged from TUHN.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Maintenance immunosuppression with tacrolimus ER (</a:t>
            </a:r>
            <a:r>
              <a:rPr lang="en-CA" dirty="0" err="1"/>
              <a:t>Advagraf</a:t>
            </a:r>
            <a:r>
              <a:rPr lang="en-CA" dirty="0"/>
              <a:t>) 4 mg daily, MMF (</a:t>
            </a:r>
            <a:r>
              <a:rPr lang="en-CA" dirty="0" err="1"/>
              <a:t>CellCept</a:t>
            </a:r>
            <a:r>
              <a:rPr lang="en-CA" dirty="0"/>
              <a:t>) 1000 mg bid and Prednisone 5 mg daily.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Does well at home, but has unrelenting diarrhoea.</a:t>
            </a:r>
          </a:p>
        </p:txBody>
      </p:sp>
      <p:pic>
        <p:nvPicPr>
          <p:cNvPr id="3074" name="Picture 2" descr="Businessman clipart design illustration 9342344 PNG">
            <a:extLst>
              <a:ext uri="{FF2B5EF4-FFF2-40B4-BE49-F238E27FC236}">
                <a16:creationId xmlns:a16="http://schemas.microsoft.com/office/drawing/2014/main" id="{25967A7F-2647-FC0A-A336-BD6523032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266" y="2867749"/>
            <a:ext cx="1185068" cy="399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350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BFB456-ABA6-F276-DAE8-0BD51D68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Mycophenolic Acid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CC4225-C0E9-00B2-C562-ECB0EC6A6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912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Mycophenolate mofetil (</a:t>
            </a:r>
            <a:r>
              <a:rPr lang="en-CA" dirty="0" err="1"/>
              <a:t>CellCept</a:t>
            </a:r>
            <a:r>
              <a:rPr lang="en-CA" dirty="0"/>
              <a:t>): rapid hydrolyzation to MPA.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Mycophenolate sodium (</a:t>
            </a:r>
            <a:r>
              <a:rPr lang="en-CA" dirty="0" err="1"/>
              <a:t>Myfortic</a:t>
            </a:r>
            <a:r>
              <a:rPr lang="en-CA" dirty="0"/>
              <a:t>): enteric coated, MPA in small bowel.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MMF and MPS at doses 1000 mg and 720 mg are equimolar, but </a:t>
            </a:r>
            <a:r>
              <a:rPr lang="en-CA" b="1" i="1" dirty="0"/>
              <a:t>NOT</a:t>
            </a:r>
            <a:r>
              <a:rPr lang="en-CA" dirty="0"/>
              <a:t> interchangeable.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A17A9DF-549F-CB3C-14A9-5AC7B004EF4F}"/>
              </a:ext>
            </a:extLst>
          </p:cNvPr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effectLst/>
              </a:rPr>
              <a:t>MEDICATION GUIDELINES FOR SOLID ORGAN TRANSPLANTS. BC Transplant. May 2021. </a:t>
            </a:r>
            <a:r>
              <a:rPr lang="fr-CA" sz="1200" dirty="0" err="1">
                <a:effectLst/>
              </a:rPr>
              <a:t>Accessed</a:t>
            </a:r>
            <a:r>
              <a:rPr lang="fr-CA" sz="1200" dirty="0">
                <a:effectLst/>
              </a:rPr>
              <a:t> </a:t>
            </a:r>
            <a:r>
              <a:rPr lang="fr-CA" sz="1200" dirty="0" err="1">
                <a:effectLst/>
              </a:rPr>
              <a:t>Nov</a:t>
            </a:r>
            <a:r>
              <a:rPr lang="fr-CA" sz="1200" dirty="0">
                <a:effectLst/>
              </a:rPr>
              <a:t> 2023 via </a:t>
            </a:r>
            <a:r>
              <a:rPr lang="fr-CA" sz="1200" dirty="0">
                <a:effectLst/>
                <a:hlinkClick r:id="rId3"/>
              </a:rPr>
              <a:t>http://www.transplant.bc.ca/Documents/Health%20Professionals/Clinical%20guidelines/Clinical%20Guidelines%20for%20Transplant%20Medications.pdf</a:t>
            </a:r>
            <a:endParaRPr lang="fr-CA" sz="1200" dirty="0">
              <a:effectLst/>
            </a:endParaRPr>
          </a:p>
          <a:p>
            <a:r>
              <a:rPr lang="fr-CA" sz="1200" dirty="0" err="1">
                <a:effectLst/>
              </a:rPr>
              <a:t>Simoons</a:t>
            </a:r>
            <a:r>
              <a:rPr lang="fr-CA" sz="1200" dirty="0">
                <a:effectLst/>
              </a:rPr>
              <a:t>, M,  </a:t>
            </a:r>
            <a:r>
              <a:rPr lang="fr-CA" sz="1200" dirty="0" err="1">
                <a:effectLst/>
              </a:rPr>
              <a:t>Naipal</a:t>
            </a:r>
            <a:r>
              <a:rPr lang="fr-CA" sz="1200" dirty="0">
                <a:effectLst/>
              </a:rPr>
              <a:t>, KAT,  de Jong, H,  den </a:t>
            </a:r>
            <a:r>
              <a:rPr lang="fr-CA" sz="1200" dirty="0" err="1">
                <a:effectLst/>
              </a:rPr>
              <a:t>Hoed</a:t>
            </a:r>
            <a:r>
              <a:rPr lang="fr-CA" sz="1200" dirty="0">
                <a:effectLst/>
              </a:rPr>
              <a:t>, CM,  de Winter, BCM,  Mulder, MB.  Oral </a:t>
            </a:r>
            <a:r>
              <a:rPr lang="fr-CA" sz="1200" dirty="0" err="1">
                <a:effectLst/>
              </a:rPr>
              <a:t>antibiotics</a:t>
            </a:r>
            <a:r>
              <a:rPr lang="fr-CA" sz="1200" dirty="0">
                <a:effectLst/>
              </a:rPr>
              <a:t> </a:t>
            </a:r>
            <a:r>
              <a:rPr lang="fr-CA" sz="1200" dirty="0" err="1">
                <a:effectLst/>
              </a:rPr>
              <a:t>lower</a:t>
            </a:r>
            <a:r>
              <a:rPr lang="fr-CA" sz="1200" dirty="0">
                <a:effectLst/>
              </a:rPr>
              <a:t> </a:t>
            </a:r>
            <a:r>
              <a:rPr lang="fr-CA" sz="1200" dirty="0" err="1">
                <a:effectLst/>
              </a:rPr>
              <a:t>mycophenolate</a:t>
            </a:r>
            <a:r>
              <a:rPr lang="fr-CA" sz="1200" dirty="0">
                <a:effectLst/>
              </a:rPr>
              <a:t> </a:t>
            </a:r>
            <a:r>
              <a:rPr lang="fr-CA" sz="1200" dirty="0" err="1">
                <a:effectLst/>
              </a:rPr>
              <a:t>mofetil</a:t>
            </a:r>
            <a:r>
              <a:rPr lang="fr-CA" sz="1200" dirty="0">
                <a:effectLst/>
              </a:rPr>
              <a:t> </a:t>
            </a:r>
            <a:r>
              <a:rPr lang="fr-CA" sz="1200" dirty="0" err="1">
                <a:effectLst/>
              </a:rPr>
              <a:t>drug</a:t>
            </a:r>
            <a:r>
              <a:rPr lang="fr-CA" sz="1200" dirty="0">
                <a:effectLst/>
              </a:rPr>
              <a:t> </a:t>
            </a:r>
            <a:r>
              <a:rPr lang="fr-CA" sz="1200" dirty="0" err="1">
                <a:effectLst/>
              </a:rPr>
              <a:t>exposure</a:t>
            </a:r>
            <a:r>
              <a:rPr lang="fr-CA" sz="1200" dirty="0">
                <a:effectLst/>
              </a:rPr>
              <a:t>, </a:t>
            </a:r>
            <a:r>
              <a:rPr lang="fr-CA" sz="1200" dirty="0" err="1">
                <a:effectLst/>
              </a:rPr>
              <a:t>possibly</a:t>
            </a:r>
            <a:r>
              <a:rPr lang="fr-CA" sz="1200" dirty="0">
                <a:effectLst/>
              </a:rPr>
              <a:t> by </a:t>
            </a:r>
            <a:r>
              <a:rPr lang="fr-CA" sz="1200" dirty="0" err="1">
                <a:effectLst/>
              </a:rPr>
              <a:t>interfering</a:t>
            </a:r>
            <a:r>
              <a:rPr lang="fr-CA" sz="1200" dirty="0">
                <a:effectLst/>
              </a:rPr>
              <a:t> </a:t>
            </a:r>
            <a:r>
              <a:rPr lang="fr-CA" sz="1200" dirty="0" err="1">
                <a:effectLst/>
              </a:rPr>
              <a:t>with</a:t>
            </a:r>
            <a:r>
              <a:rPr lang="fr-CA" sz="1200" dirty="0">
                <a:effectLst/>
              </a:rPr>
              <a:t> the </a:t>
            </a:r>
            <a:r>
              <a:rPr lang="fr-CA" sz="1200" dirty="0" err="1">
                <a:effectLst/>
              </a:rPr>
              <a:t>enterohepatic</a:t>
            </a:r>
            <a:r>
              <a:rPr lang="fr-CA" sz="1200" dirty="0">
                <a:effectLst/>
              </a:rPr>
              <a:t> recirculation: A case </a:t>
            </a:r>
            <a:r>
              <a:rPr lang="fr-CA" sz="1200" dirty="0" err="1">
                <a:effectLst/>
              </a:rPr>
              <a:t>series</a:t>
            </a:r>
            <a:r>
              <a:rPr lang="fr-CA" sz="1200" dirty="0">
                <a:effectLst/>
              </a:rPr>
              <a:t>. </a:t>
            </a:r>
            <a:r>
              <a:rPr lang="fr-CA" sz="1200" dirty="0" err="1">
                <a:effectLst/>
              </a:rPr>
              <a:t>Pharmacol</a:t>
            </a:r>
            <a:r>
              <a:rPr lang="fr-CA" sz="1200" dirty="0">
                <a:effectLst/>
              </a:rPr>
              <a:t> </a:t>
            </a:r>
            <a:r>
              <a:rPr lang="fr-CA" sz="1200" dirty="0" err="1">
                <a:effectLst/>
              </a:rPr>
              <a:t>Res</a:t>
            </a:r>
            <a:r>
              <a:rPr lang="fr-CA" sz="1200" dirty="0">
                <a:effectLst/>
              </a:rPr>
              <a:t> </a:t>
            </a:r>
            <a:r>
              <a:rPr lang="fr-CA" sz="1200" dirty="0" err="1">
                <a:effectLst/>
              </a:rPr>
              <a:t>Perspect</a:t>
            </a:r>
            <a:r>
              <a:rPr lang="fr-CA" sz="1200" dirty="0">
                <a:effectLst/>
              </a:rPr>
              <a:t>.  2023; 11:e01103. doi:10.1002/prp2.1103</a:t>
            </a:r>
          </a:p>
        </p:txBody>
      </p:sp>
      <p:pic>
        <p:nvPicPr>
          <p:cNvPr id="4098" name="Picture 2" descr="Oral antibiotics lower mycophenolate mofetil drug exposure, possibly by  interfering with the enterohepatic recirculation: A case series - Simoons -  2023 - Pharmacology Research &amp; Perspectives - Wiley Online Library">
            <a:extLst>
              <a:ext uri="{FF2B5EF4-FFF2-40B4-BE49-F238E27FC236}">
                <a16:creationId xmlns:a16="http://schemas.microsoft.com/office/drawing/2014/main" id="{29DBC964-E83A-6550-32AF-B15E89404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77" y="1513851"/>
            <a:ext cx="4574191" cy="38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209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02B451-964F-A5BB-D87F-AB5928ACE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Mycophenolic Acid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19E345-B536-08B5-21AF-52C97751E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Inhibits purine synthesis.</a:t>
            </a:r>
          </a:p>
          <a:p>
            <a:r>
              <a:rPr lang="en-CA" dirty="0"/>
              <a:t>Contraindicated in pregnancy.</a:t>
            </a:r>
          </a:p>
          <a:p>
            <a:endParaRPr lang="en-CA" dirty="0"/>
          </a:p>
        </p:txBody>
      </p:sp>
      <p:pic>
        <p:nvPicPr>
          <p:cNvPr id="5122" name="Picture 2" descr="Mycophenolate mofetil (MMF) metabolism. Mycophenolate mofetil is... |  Download Scientific Diagram">
            <a:extLst>
              <a:ext uri="{FF2B5EF4-FFF2-40B4-BE49-F238E27FC236}">
                <a16:creationId xmlns:a16="http://schemas.microsoft.com/office/drawing/2014/main" id="{4BF93D2F-2D5E-1063-8AEC-8BC04437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87422"/>
            <a:ext cx="6164694" cy="34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C1657782-7358-3A2D-B2EB-85C7999BFBCB}"/>
              </a:ext>
            </a:extLst>
          </p:cNvPr>
          <p:cNvSpPr/>
          <p:nvPr/>
        </p:nvSpPr>
        <p:spPr>
          <a:xfrm>
            <a:off x="4100513" y="3016010"/>
            <a:ext cx="728662" cy="5857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F744305-1C47-8460-CE2A-FC52134AC3B1}"/>
              </a:ext>
            </a:extLst>
          </p:cNvPr>
          <p:cNvSpPr txBox="1"/>
          <p:nvPr/>
        </p:nvSpPr>
        <p:spPr>
          <a:xfrm>
            <a:off x="0" y="64008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Bruchet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NK,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Ensom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MH. Limited sampling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mycophenolic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transplantation: a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fr-CA" sz="1200" b="0" i="1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Expert </a:t>
            </a:r>
            <a:r>
              <a:rPr lang="fr-CA" sz="1200" b="0" i="1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Opin</a:t>
            </a:r>
            <a:r>
              <a:rPr lang="fr-CA" sz="1200" b="0" i="1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Drug </a:t>
            </a:r>
            <a:r>
              <a:rPr lang="fr-CA" sz="1200" b="0" i="1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Metab</a:t>
            </a:r>
            <a:r>
              <a:rPr lang="fr-CA" sz="1200" b="0" i="1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1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Toxicol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2009;5(9):1079-1097. doi:10.1517/17425250903114182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8FCB57C-2B19-3F95-EF5F-2AE42C89CD5A}"/>
              </a:ext>
            </a:extLst>
          </p:cNvPr>
          <p:cNvSpPr txBox="1">
            <a:spLocks/>
          </p:cNvSpPr>
          <p:nvPr/>
        </p:nvSpPr>
        <p:spPr>
          <a:xfrm>
            <a:off x="7200737" y="1825625"/>
            <a:ext cx="41530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Not with anti-acids or cholestyramine.</a:t>
            </a:r>
          </a:p>
          <a:p>
            <a:r>
              <a:rPr lang="en-CA" dirty="0"/>
              <a:t>Watch for accumulation of antivirals in low GFR.</a:t>
            </a:r>
          </a:p>
          <a:p>
            <a:r>
              <a:rPr lang="en-CA" dirty="0"/>
              <a:t>PPI may cause early release of MPS (</a:t>
            </a:r>
            <a:r>
              <a:rPr lang="en-CA" dirty="0" err="1"/>
              <a:t>Myfortic</a:t>
            </a:r>
            <a:r>
              <a:rPr lang="en-CA" dirty="0"/>
              <a:t>).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853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883E615-065D-D915-384C-15F1A5986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CA" sz="720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4B08F3-D60A-E6A3-9483-42F5D19BA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en-CA" sz="2400" dirty="0"/>
              <a:t>PGY3 Internal Medicine at SJRH.</a:t>
            </a:r>
          </a:p>
          <a:p>
            <a:r>
              <a:rPr lang="en-CA" sz="2400" dirty="0"/>
              <a:t>Accepted to Nephrology Fellowship Dalhousie 2024-2026.</a:t>
            </a:r>
          </a:p>
          <a:p>
            <a:r>
              <a:rPr lang="en-CA" sz="2400" dirty="0"/>
              <a:t>Some elements from this talk may be kidney-centric.</a:t>
            </a:r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258730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63D341D-E1BC-40A4-6C60-81A577B3F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5549" y="277019"/>
            <a:ext cx="8540901" cy="5837642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DE70A80-E0FE-E58B-60A4-C146045D85D5}"/>
              </a:ext>
            </a:extLst>
          </p:cNvPr>
          <p:cNvSpPr txBox="1"/>
          <p:nvPr/>
        </p:nvSpPr>
        <p:spPr>
          <a:xfrm>
            <a:off x="0" y="644803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effectLst/>
              </a:rPr>
              <a:t>MEDICATION GUIDELINES FOR SOLID ORGAN TRANSPLANTS. BC Transplant. May 2021. </a:t>
            </a:r>
            <a:r>
              <a:rPr lang="fr-CA" sz="1200" dirty="0" err="1">
                <a:effectLst/>
              </a:rPr>
              <a:t>Accessed</a:t>
            </a:r>
            <a:r>
              <a:rPr lang="fr-CA" sz="1200" dirty="0">
                <a:effectLst/>
              </a:rPr>
              <a:t> </a:t>
            </a:r>
            <a:r>
              <a:rPr lang="fr-CA" sz="1200" dirty="0" err="1">
                <a:effectLst/>
              </a:rPr>
              <a:t>Nov</a:t>
            </a:r>
            <a:r>
              <a:rPr lang="fr-CA" sz="1200" dirty="0">
                <a:effectLst/>
              </a:rPr>
              <a:t> 2023 via http://</a:t>
            </a:r>
            <a:r>
              <a:rPr lang="fr-CA" sz="1200" dirty="0" err="1">
                <a:effectLst/>
              </a:rPr>
              <a:t>www.transplant.bc.ca</a:t>
            </a:r>
            <a:r>
              <a:rPr lang="fr-CA" sz="1200" dirty="0">
                <a:effectLst/>
              </a:rPr>
              <a:t>/Documents/Health%20Professionals/Clinical%20guidelines/Clinical%20Guidelines%20for%20Transplant%20Medications.pdf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7DAEF-C6E2-C229-9A72-CCACDF9BE0DF}"/>
              </a:ext>
            </a:extLst>
          </p:cNvPr>
          <p:cNvSpPr/>
          <p:nvPr/>
        </p:nvSpPr>
        <p:spPr>
          <a:xfrm>
            <a:off x="3986213" y="900113"/>
            <a:ext cx="1014412" cy="271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3265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78234-E6F8-1641-8F07-34C05E761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Managing MMF-associated Diarrhoea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F850E6-A949-26B5-46E5-DF28AE20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Rule out infectious diarrhoea (stool culture, O&amp;P, C. diff)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671F4403-4A36-D711-86EA-531703E36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607291"/>
              </p:ext>
            </p:extLst>
          </p:nvPr>
        </p:nvGraphicFramePr>
        <p:xfrm>
          <a:off x="342900" y="2513874"/>
          <a:ext cx="11506200" cy="25370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53100">
                  <a:extLst>
                    <a:ext uri="{9D8B030D-6E8A-4147-A177-3AD203B41FA5}">
                      <a16:colId xmlns:a16="http://schemas.microsoft.com/office/drawing/2014/main" val="3283518653"/>
                    </a:ext>
                  </a:extLst>
                </a:gridCol>
                <a:gridCol w="5753100">
                  <a:extLst>
                    <a:ext uri="{9D8B030D-6E8A-4147-A177-3AD203B41FA5}">
                      <a16:colId xmlns:a16="http://schemas.microsoft.com/office/drawing/2014/main" val="486019553"/>
                    </a:ext>
                  </a:extLst>
                </a:gridCol>
              </a:tblGrid>
              <a:tr h="1165497"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/>
                        <a:t>Mild</a:t>
                      </a:r>
                    </a:p>
                    <a:p>
                      <a:r>
                        <a:rPr lang="en-CA" sz="2800" dirty="0"/>
                        <a:t>(&lt;4 BM per day, no </a:t>
                      </a:r>
                      <a:r>
                        <a:rPr lang="en-CA" sz="2800" dirty="0" err="1"/>
                        <a:t>wt</a:t>
                      </a:r>
                      <a:r>
                        <a:rPr lang="en-CA" sz="2800" dirty="0"/>
                        <a:t> loss, &lt;10 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/>
                        <a:t>Moderate to Severe</a:t>
                      </a:r>
                    </a:p>
                    <a:p>
                      <a:r>
                        <a:rPr lang="en-CA" sz="2800" dirty="0"/>
                        <a:t>(&gt;4 BM per day, </a:t>
                      </a:r>
                      <a:r>
                        <a:rPr lang="en-CA" sz="2800" dirty="0" err="1"/>
                        <a:t>wt</a:t>
                      </a:r>
                      <a:r>
                        <a:rPr lang="en-CA" sz="2800" dirty="0"/>
                        <a:t> loss, &gt;10 days)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027033"/>
                  </a:ext>
                </a:extLst>
              </a:tr>
              <a:tr h="103451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CA" sz="2800" dirty="0"/>
                        <a:t>Give MMF with food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CA" sz="2800" dirty="0"/>
                        <a:t>Split doses in QID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CA" sz="2800" dirty="0"/>
                        <a:t>Dose reduce if safe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CA" sz="2800" dirty="0"/>
                        <a:t>Dose reduce if safe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CA" sz="2800" dirty="0"/>
                        <a:t>Stop MMF if safe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CA" sz="2800" dirty="0"/>
                        <a:t>If improves, trial of MPS (</a:t>
                      </a:r>
                      <a:r>
                        <a:rPr lang="en-CA" sz="2800" dirty="0" err="1"/>
                        <a:t>Myfortic</a:t>
                      </a:r>
                      <a:r>
                        <a:rPr lang="en-CA" sz="2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85251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571205D-F9FA-C7A2-D4B1-88D3B2B22402}"/>
              </a:ext>
            </a:extLst>
          </p:cNvPr>
          <p:cNvSpPr txBox="1"/>
          <p:nvPr/>
        </p:nvSpPr>
        <p:spPr>
          <a:xfrm>
            <a:off x="0" y="644803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effectLst/>
              </a:rPr>
              <a:t>MEDICATION GUIDELINES FOR SOLID ORGAN TRANSPLANTS. BC Transplant. May 2021. </a:t>
            </a:r>
            <a:r>
              <a:rPr lang="fr-CA" sz="1200" dirty="0" err="1">
                <a:effectLst/>
              </a:rPr>
              <a:t>Accessed</a:t>
            </a:r>
            <a:r>
              <a:rPr lang="fr-CA" sz="1200" dirty="0">
                <a:effectLst/>
              </a:rPr>
              <a:t> </a:t>
            </a:r>
            <a:r>
              <a:rPr lang="fr-CA" sz="1200" dirty="0" err="1">
                <a:effectLst/>
              </a:rPr>
              <a:t>Nov</a:t>
            </a:r>
            <a:r>
              <a:rPr lang="fr-CA" sz="1200" dirty="0">
                <a:effectLst/>
              </a:rPr>
              <a:t> 2023 via http://</a:t>
            </a:r>
            <a:r>
              <a:rPr lang="fr-CA" sz="1200" dirty="0" err="1">
                <a:effectLst/>
              </a:rPr>
              <a:t>www.transplant.bc.ca</a:t>
            </a:r>
            <a:r>
              <a:rPr lang="fr-CA" sz="1200" dirty="0">
                <a:effectLst/>
              </a:rPr>
              <a:t>/Documents/Health%20Professionals/Clinical%20guidelines/Clinical%20Guidelines%20for%20Transplant%20Medications.pdf</a:t>
            </a:r>
          </a:p>
        </p:txBody>
      </p:sp>
      <p:sp>
        <p:nvSpPr>
          <p:cNvPr id="7" name="Explosion 2 6">
            <a:extLst>
              <a:ext uri="{FF2B5EF4-FFF2-40B4-BE49-F238E27FC236}">
                <a16:creationId xmlns:a16="http://schemas.microsoft.com/office/drawing/2014/main" id="{048E0396-B717-2108-C598-F05328A9DB0B}"/>
              </a:ext>
            </a:extLst>
          </p:cNvPr>
          <p:cNvSpPr/>
          <p:nvPr/>
        </p:nvSpPr>
        <p:spPr>
          <a:xfrm>
            <a:off x="4953000" y="5143350"/>
            <a:ext cx="7511143" cy="1261529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ysClr val="windowText" lastClr="000000"/>
              </a:solidFill>
            </a:endParaRPr>
          </a:p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NBPDP: both </a:t>
            </a:r>
            <a:r>
              <a:rPr lang="en-CA" dirty="0" err="1">
                <a:solidFill>
                  <a:sysClr val="windowText" lastClr="000000"/>
                </a:solidFill>
              </a:rPr>
              <a:t>CellCept</a:t>
            </a:r>
            <a:r>
              <a:rPr lang="en-CA" dirty="0">
                <a:solidFill>
                  <a:sysClr val="windowText" lastClr="000000"/>
                </a:solidFill>
              </a:rPr>
              <a:t> and </a:t>
            </a:r>
            <a:r>
              <a:rPr lang="en-CA" dirty="0" err="1">
                <a:solidFill>
                  <a:sysClr val="windowText" lastClr="000000"/>
                </a:solidFill>
              </a:rPr>
              <a:t>Myfortic</a:t>
            </a:r>
            <a:r>
              <a:rPr lang="en-CA" dirty="0">
                <a:solidFill>
                  <a:sysClr val="windowText" lastClr="000000"/>
                </a:solidFill>
              </a:rPr>
              <a:t> are regular benefit.</a:t>
            </a:r>
          </a:p>
          <a:p>
            <a:pPr algn="ctr"/>
            <a:endParaRPr lang="en-CA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9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59ADC0-9F5D-DFA9-A801-3DD24C4B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779BFF-8088-2514-E48C-FC4559C7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34363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After negative stool studies, RP is switched from </a:t>
            </a:r>
            <a:r>
              <a:rPr lang="en-CA" dirty="0" err="1"/>
              <a:t>CellCept</a:t>
            </a:r>
            <a:r>
              <a:rPr lang="en-CA" dirty="0"/>
              <a:t> 1000 mg bid to </a:t>
            </a:r>
            <a:r>
              <a:rPr lang="en-CA" dirty="0" err="1"/>
              <a:t>Myfortic</a:t>
            </a:r>
            <a:r>
              <a:rPr lang="en-CA" dirty="0"/>
              <a:t> 720 mg bid.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His diarrhoea improves to 3 BM per day. He is satisfied.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Unfortunately, 6 months later, he develops a cough and tests positive for SARS-CoV-2. </a:t>
            </a:r>
          </a:p>
        </p:txBody>
      </p:sp>
      <p:pic>
        <p:nvPicPr>
          <p:cNvPr id="3074" name="Picture 2" descr="Businessman clipart design illustration 9342344 PNG">
            <a:extLst>
              <a:ext uri="{FF2B5EF4-FFF2-40B4-BE49-F238E27FC236}">
                <a16:creationId xmlns:a16="http://schemas.microsoft.com/office/drawing/2014/main" id="{25967A7F-2647-FC0A-A336-BD6523032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266" y="2867749"/>
            <a:ext cx="1185068" cy="399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496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Flowchart: Document 717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6C7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3BF6E2-252B-D393-AF7C-45C2913D8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COVID-19 in the SOTR</a:t>
            </a:r>
          </a:p>
        </p:txBody>
      </p:sp>
      <p:pic>
        <p:nvPicPr>
          <p:cNvPr id="7170" name="Picture 2" descr="Tightrope Walker Over City Buildings 152799 Vector Art at Vecteezy">
            <a:extLst>
              <a:ext uri="{FF2B5EF4-FFF2-40B4-BE49-F238E27FC236}">
                <a16:creationId xmlns:a16="http://schemas.microsoft.com/office/drawing/2014/main" id="{607607BF-60B4-5692-6012-37973D9E14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933" y="857850"/>
            <a:ext cx="7347537" cy="51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765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820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6" name="Picture 4" descr="50,400+ Balance Scale Illustrations, Royalty-Free Vector Graphics &amp; Clip  Art - iStock | Weight loss, Balance, Balance scale isolated">
            <a:extLst>
              <a:ext uri="{FF2B5EF4-FFF2-40B4-BE49-F238E27FC236}">
                <a16:creationId xmlns:a16="http://schemas.microsoft.com/office/drawing/2014/main" id="{1089F7B1-3656-4116-CC7E-0143FED9C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4406" y="2293363"/>
            <a:ext cx="9523188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Freeform: Shape 820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7" name="Rectangle 820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9" name="Freeform: Shape 820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11" name="Isosceles Triangle 821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3" name="Isosceles Triangle 821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3E4902-14EC-7427-0DC8-4F61E26DA989}"/>
              </a:ext>
            </a:extLst>
          </p:cNvPr>
          <p:cNvSpPr txBox="1">
            <a:spLocks/>
          </p:cNvSpPr>
          <p:nvPr/>
        </p:nvSpPr>
        <p:spPr>
          <a:xfrm>
            <a:off x="757980" y="2660019"/>
            <a:ext cx="4687957" cy="18918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  <a:p>
            <a:r>
              <a:rPr lang="en-CA" dirty="0"/>
              <a:t>Minimize risk of rejection</a:t>
            </a:r>
          </a:p>
          <a:p>
            <a:endParaRPr lang="en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2026C00-62F7-3752-AA67-68FDA537B83B}"/>
              </a:ext>
            </a:extLst>
          </p:cNvPr>
          <p:cNvSpPr txBox="1">
            <a:spLocks/>
          </p:cNvSpPr>
          <p:nvPr/>
        </p:nvSpPr>
        <p:spPr>
          <a:xfrm>
            <a:off x="7126878" y="2660019"/>
            <a:ext cx="4687957" cy="18918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  <a:p>
            <a:r>
              <a:rPr lang="en-CA" dirty="0"/>
              <a:t>Reduce immunosuppression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4566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C2940-F327-359C-C671-B1278CC2E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we know…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2B69CF-A26D-E69E-2AA8-02310E34B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Hospitalization is higher in transplanted population. Mortality is similar when adjusting for comorbidities (in the age of Omicron). </a:t>
            </a:r>
          </a:p>
          <a:p>
            <a:r>
              <a:rPr lang="en-CA" dirty="0"/>
              <a:t>Pathogenesis of COVID-19 is an interplay of direct viral injury and host response.</a:t>
            </a:r>
          </a:p>
          <a:p>
            <a:r>
              <a:rPr lang="en-CA" dirty="0"/>
              <a:t>Lymphopenia is a risk factor for severe COVID illness.</a:t>
            </a:r>
          </a:p>
          <a:p>
            <a:r>
              <a:rPr lang="en-CA" b="1" dirty="0"/>
              <a:t>Mycophenolate, sirolimus, and steroids are associated with increased hospitalization in SOTR. </a:t>
            </a:r>
            <a:r>
              <a:rPr lang="en-CA" dirty="0"/>
              <a:t>(JAMA 2023)</a:t>
            </a:r>
            <a:endParaRPr lang="en-CA" b="1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793A572-3066-B5E4-CAFB-7FF5F040FD4B}"/>
              </a:ext>
            </a:extLst>
          </p:cNvPr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Hadi YB,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Naqvi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SFZ,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Kupec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JT,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Sofka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Sarwari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COVID-19 in Solid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Transplant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Recipients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Propensity-matched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a Large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Network. </a:t>
            </a:r>
            <a:r>
              <a:rPr lang="fr-CA" sz="1200" b="0" i="1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Transplantation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2021;105(6):1365-1371. doi:10.1097/TP.0000000000003670</a:t>
            </a:r>
          </a:p>
          <a:p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Chen G, Wu D, Guo W, et al.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immunological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severe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moderate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coronavirus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2019. J Clin Invest. 2020;130(5):2620-2629. doi:10.1172/JCI137244</a:t>
            </a:r>
          </a:p>
          <a:p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Gérard AO, Barbosa S,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Anglicheau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D, et al. Association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Maintenance Immunosuppressive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Regimens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COVID-19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Kidney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Transplant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Recipients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Transplantation. 2022;106(10):2063-2067. doi:10.1097/TP.0000000000004254</a:t>
            </a:r>
          </a:p>
          <a:p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Kolla E, Weill A,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Zaidan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M, et al. COVID-19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Hospitalization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Solid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Transplant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Recipients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Immunosuppressive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fr-CA" sz="1200" b="0" i="1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JAMA </a:t>
            </a:r>
            <a:r>
              <a:rPr lang="fr-CA" sz="1200" b="0" i="1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Netw</a:t>
            </a:r>
            <a:r>
              <a:rPr lang="fr-CA" sz="1200" b="0" i="1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Open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2023;6(11):e2342006.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1. doi:10.1001/jamanetworkopen.2023.42006</a:t>
            </a:r>
          </a:p>
        </p:txBody>
      </p:sp>
    </p:spTree>
    <p:extLst>
      <p:ext uri="{BB962C8B-B14F-4D97-AF65-F5344CB8AC3E}">
        <p14:creationId xmlns:p14="http://schemas.microsoft.com/office/powerpoint/2010/main" val="4191513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5AD094-D7A8-A8D3-307D-5CE904E2C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CA" dirty="0"/>
              <a:t>Applying what we know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DA07B8-EE01-C98F-0575-10DB1BECC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en-CA" sz="2000" dirty="0"/>
              <a:t>Generally safe </a:t>
            </a:r>
            <a:r>
              <a:rPr lang="en-CA" sz="2000" b="1" dirty="0"/>
              <a:t>to hold or decrease </a:t>
            </a:r>
            <a:r>
              <a:rPr lang="en-CA" sz="2000" dirty="0"/>
              <a:t>mycophenolate (especially if </a:t>
            </a:r>
            <a:r>
              <a:rPr lang="en-CA" sz="2000" dirty="0" err="1"/>
              <a:t>lymphopaenic</a:t>
            </a:r>
            <a:r>
              <a:rPr lang="en-CA" sz="2000" dirty="0"/>
              <a:t>). </a:t>
            </a:r>
          </a:p>
          <a:p>
            <a:r>
              <a:rPr lang="en-CA" sz="2000" dirty="0"/>
              <a:t>CNI generally safe to continue.**</a:t>
            </a:r>
          </a:p>
          <a:p>
            <a:r>
              <a:rPr lang="en-CA" sz="2000" dirty="0"/>
              <a:t>If qualifies for dexamethasone, hold prednisone.</a:t>
            </a:r>
          </a:p>
          <a:p>
            <a:endParaRPr lang="en-CA" sz="2000" dirty="0"/>
          </a:p>
          <a:p>
            <a:r>
              <a:rPr lang="en-CA" sz="2000" dirty="0"/>
              <a:t>Use recommended anti-COVID therapies depending on degree of symptoms.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D90EC2F-4AB5-7A95-14D9-38987259D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804" y="643234"/>
            <a:ext cx="4101911" cy="559987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AEC36B9-42F1-7CCB-132C-9459E9C87446}"/>
              </a:ext>
            </a:extLst>
          </p:cNvPr>
          <p:cNvSpPr txBox="1"/>
          <p:nvPr/>
        </p:nvSpPr>
        <p:spPr>
          <a:xfrm>
            <a:off x="-3048" y="660934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Firstline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Application.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HorizonNB</a:t>
            </a:r>
            <a:r>
              <a:rPr lang="fr-CA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Management &amp;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COVID-19: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Mild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-to-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Moderate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Illness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Outpatient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Management.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Accessed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26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41EA01-C4BA-C7DD-4DE1-331A65AEFDD8}"/>
              </a:ext>
            </a:extLst>
          </p:cNvPr>
          <p:cNvSpPr txBox="1"/>
          <p:nvPr/>
        </p:nvSpPr>
        <p:spPr>
          <a:xfrm rot="20214926">
            <a:off x="472526" y="3075057"/>
            <a:ext cx="112408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4000" b="1" dirty="0">
                <a:solidFill>
                  <a:srgbClr val="FF0000"/>
                </a:solidFill>
              </a:rPr>
              <a:t>Input from organ specialist or transplant team ASAP</a:t>
            </a:r>
          </a:p>
        </p:txBody>
      </p:sp>
    </p:spTree>
    <p:extLst>
      <p:ext uri="{BB962C8B-B14F-4D97-AF65-F5344CB8AC3E}">
        <p14:creationId xmlns:p14="http://schemas.microsoft.com/office/powerpoint/2010/main" val="387665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59ADC0-9F5D-DFA9-A801-3DD24C4B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779BFF-8088-2514-E48C-FC4559C7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3436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RP is admitted. Cough but remains stable on room air.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MPS discontinued on admission. </a:t>
            </a:r>
          </a:p>
          <a:p>
            <a:pPr marL="0" indent="0">
              <a:buNone/>
            </a:pPr>
            <a:r>
              <a:rPr lang="en-CA" dirty="0"/>
              <a:t>Dexamethasone 6 mg daily x 10 replaced prednisone.</a:t>
            </a:r>
          </a:p>
          <a:p>
            <a:pPr marL="0" indent="0">
              <a:buNone/>
            </a:pPr>
            <a:r>
              <a:rPr lang="en-CA" dirty="0"/>
              <a:t>Continued tacrolimus ER (</a:t>
            </a:r>
            <a:r>
              <a:rPr lang="en-CA" dirty="0" err="1"/>
              <a:t>Advagraf</a:t>
            </a:r>
            <a:r>
              <a:rPr lang="en-CA" dirty="0"/>
              <a:t>) 4 mg daily. </a:t>
            </a:r>
          </a:p>
          <a:p>
            <a:pPr marL="0" indent="0">
              <a:buNone/>
            </a:pPr>
            <a:r>
              <a:rPr lang="en-CA" dirty="0"/>
              <a:t>Received remdesivir 3-day protocol.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Discharged on day 4, MPS restarted at half-dose until dexamethasone runs out, then back to home dose.</a:t>
            </a:r>
          </a:p>
        </p:txBody>
      </p:sp>
      <p:pic>
        <p:nvPicPr>
          <p:cNvPr id="3074" name="Picture 2" descr="Businessman clipart design illustration 9342344 PNG">
            <a:extLst>
              <a:ext uri="{FF2B5EF4-FFF2-40B4-BE49-F238E27FC236}">
                <a16:creationId xmlns:a16="http://schemas.microsoft.com/office/drawing/2014/main" id="{25967A7F-2647-FC0A-A336-BD6523032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266" y="2867749"/>
            <a:ext cx="1185068" cy="399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894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C89ECBDA-51E6-4484-8F25-E777102F7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6749" y="720952"/>
            <a:ext cx="6959544" cy="5545704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59ADC0-9F5D-DFA9-A801-3DD24C4BE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79" y="1472030"/>
            <a:ext cx="3978442" cy="1631950"/>
          </a:xfrm>
        </p:spPr>
        <p:txBody>
          <a:bodyPr anchor="b">
            <a:normAutofit/>
          </a:bodyPr>
          <a:lstStyle/>
          <a:p>
            <a:r>
              <a:rPr lang="en-CA" dirty="0"/>
              <a:t>RP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2C50EA-439C-CFE3-3C80-B462EA6CE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30" y="643467"/>
            <a:ext cx="3794570" cy="557371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779BFF-8088-2514-E48C-FC4559C7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179" y="3243151"/>
            <a:ext cx="3978442" cy="2419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/>
              <a:t>6 months later, feeling unwell, diarrhoea recurring.</a:t>
            </a:r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596B38-F9CE-D28F-3E08-C07DFB8E328D}"/>
              </a:ext>
            </a:extLst>
          </p:cNvPr>
          <p:cNvSpPr/>
          <p:nvPr/>
        </p:nvSpPr>
        <p:spPr>
          <a:xfrm>
            <a:off x="749030" y="640822"/>
            <a:ext cx="3794570" cy="313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9D592-E25B-BB3D-E990-525F5F47528E}"/>
              </a:ext>
            </a:extLst>
          </p:cNvPr>
          <p:cNvSpPr/>
          <p:nvPr/>
        </p:nvSpPr>
        <p:spPr>
          <a:xfrm>
            <a:off x="749030" y="3834596"/>
            <a:ext cx="3794570" cy="313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7692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ids detective in cute character style 3058926 Vector Art at Vecteezy">
            <a:extLst>
              <a:ext uri="{FF2B5EF4-FFF2-40B4-BE49-F238E27FC236}">
                <a16:creationId xmlns:a16="http://schemas.microsoft.com/office/drawing/2014/main" id="{B6530EB9-81D0-598B-687D-7B929F0B0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61" y="1846691"/>
            <a:ext cx="4176091" cy="501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66F4951-8027-75E5-E958-B2CCC769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Leukopaenia</a:t>
            </a:r>
            <a:r>
              <a:rPr lang="en-CA" dirty="0"/>
              <a:t> in the SOTR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03F54A-B713-CD68-DFD2-B0C4861B5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CA" dirty="0"/>
              <a:t>Rule out infection (++CMV, other viral illness, bacterial illness)</a:t>
            </a:r>
          </a:p>
          <a:p>
            <a:pPr marL="514350" indent="-514350">
              <a:buAutoNum type="arabicPeriod"/>
            </a:pPr>
            <a:r>
              <a:rPr lang="en-CA" dirty="0"/>
              <a:t> Drug detective</a:t>
            </a:r>
          </a:p>
        </p:txBody>
      </p:sp>
    </p:spTree>
    <p:extLst>
      <p:ext uri="{BB962C8B-B14F-4D97-AF65-F5344CB8AC3E}">
        <p14:creationId xmlns:p14="http://schemas.microsoft.com/office/powerpoint/2010/main" val="6288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F4D3BB-5FB2-578B-1B39-792CAB0A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383527"/>
            <a:ext cx="6117158" cy="41751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9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D4AD83-C8ED-7012-2724-22B9C0567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6955" y="2573422"/>
            <a:ext cx="3113064" cy="17953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None to declare.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F0D3DE-EC74-4C9F-AFA1-DC5CE5236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80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Flowchart: Document 1229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645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CEEC3B-755F-C9F1-A452-189EB01C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Leukopaenia as an ADE</a:t>
            </a:r>
          </a:p>
        </p:txBody>
      </p:sp>
      <p:pic>
        <p:nvPicPr>
          <p:cNvPr id="12290" name="Picture 2" descr="CrimProf Blog">
            <a:extLst>
              <a:ext uri="{FF2B5EF4-FFF2-40B4-BE49-F238E27FC236}">
                <a16:creationId xmlns:a16="http://schemas.microsoft.com/office/drawing/2014/main" id="{3B24A561-FF41-30AA-0767-3277955812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3796" y="640080"/>
            <a:ext cx="6175811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1F6DF21-2AF3-0316-0CA8-CC8FD33AFDCC}"/>
              </a:ext>
            </a:extLst>
          </p:cNvPr>
          <p:cNvSpPr txBox="1"/>
          <p:nvPr/>
        </p:nvSpPr>
        <p:spPr>
          <a:xfrm>
            <a:off x="5201478" y="1700213"/>
            <a:ext cx="178904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/>
              <a:t>TMP-SMX</a:t>
            </a:r>
            <a:endParaRPr lang="en-CA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0C1F06-F705-4BC0-0516-2D7C731C1510}"/>
              </a:ext>
            </a:extLst>
          </p:cNvPr>
          <p:cNvSpPr txBox="1"/>
          <p:nvPr/>
        </p:nvSpPr>
        <p:spPr>
          <a:xfrm>
            <a:off x="6685721" y="1176993"/>
            <a:ext cx="178904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err="1"/>
              <a:t>Valgan</a:t>
            </a:r>
            <a:endParaRPr lang="en-CA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230E7FF-E686-C9B3-4BBF-6EDFC9CEB97A}"/>
              </a:ext>
            </a:extLst>
          </p:cNvPr>
          <p:cNvSpPr txBox="1"/>
          <p:nvPr/>
        </p:nvSpPr>
        <p:spPr>
          <a:xfrm>
            <a:off x="8012477" y="1961823"/>
            <a:ext cx="178904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/>
              <a:t>MPA</a:t>
            </a:r>
            <a:endParaRPr lang="en-CA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CF97278-FE58-002E-E500-06773606BA67}"/>
              </a:ext>
            </a:extLst>
          </p:cNvPr>
          <p:cNvSpPr txBox="1"/>
          <p:nvPr/>
        </p:nvSpPr>
        <p:spPr>
          <a:xfrm>
            <a:off x="9209553" y="1356736"/>
            <a:ext cx="178904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/>
              <a:t>AZA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44171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ABFD285-9FAC-6C35-CB5E-1211E95764E9}"/>
              </a:ext>
            </a:extLst>
          </p:cNvPr>
          <p:cNvSpPr txBox="1"/>
          <p:nvPr/>
        </p:nvSpPr>
        <p:spPr>
          <a:xfrm>
            <a:off x="0" y="644803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effectLst/>
              </a:rPr>
              <a:t>MEDICATION GUIDELINES FOR SOLID ORGAN TRANSPLANTS. BC Transplant. May 2021. </a:t>
            </a:r>
            <a:r>
              <a:rPr lang="fr-CA" sz="1200" dirty="0" err="1">
                <a:effectLst/>
              </a:rPr>
              <a:t>Accessed</a:t>
            </a:r>
            <a:r>
              <a:rPr lang="fr-CA" sz="1200" dirty="0">
                <a:effectLst/>
              </a:rPr>
              <a:t> </a:t>
            </a:r>
            <a:r>
              <a:rPr lang="fr-CA" sz="1200" dirty="0" err="1">
                <a:effectLst/>
              </a:rPr>
              <a:t>Nov</a:t>
            </a:r>
            <a:r>
              <a:rPr lang="fr-CA" sz="1200" dirty="0">
                <a:effectLst/>
              </a:rPr>
              <a:t> 2023 via http://</a:t>
            </a:r>
            <a:r>
              <a:rPr lang="fr-CA" sz="1200" dirty="0" err="1">
                <a:effectLst/>
              </a:rPr>
              <a:t>www.transplant.bc.ca</a:t>
            </a:r>
            <a:r>
              <a:rPr lang="fr-CA" sz="1200" dirty="0">
                <a:effectLst/>
              </a:rPr>
              <a:t>/Documents/Health%20Professionals/Clinical%20guidelines/Clinical%20Guidelines%20for%20Transplant%20Medications.pdf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FBC3CB-05A5-FF86-7FF6-6F8A310AC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648"/>
          <a:stretch/>
        </p:blipFill>
        <p:spPr>
          <a:xfrm>
            <a:off x="174487" y="181389"/>
            <a:ext cx="5283200" cy="359548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FDA549E-CCAB-BF1C-6200-ECD3CF859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330" y="334479"/>
            <a:ext cx="2374900" cy="32893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CA7E1B-190C-4136-C82E-F4DAFCBC5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230" y="181389"/>
            <a:ext cx="4292600" cy="4127500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03147F40-91ED-6E0A-CF23-7BB04034816D}"/>
              </a:ext>
            </a:extLst>
          </p:cNvPr>
          <p:cNvSpPr/>
          <p:nvPr/>
        </p:nvSpPr>
        <p:spPr>
          <a:xfrm>
            <a:off x="7945230" y="3429000"/>
            <a:ext cx="2371587" cy="10329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8C726DC-152D-D58E-3D90-E05F7FA2BA13}"/>
              </a:ext>
            </a:extLst>
          </p:cNvPr>
          <p:cNvSpPr/>
          <p:nvPr/>
        </p:nvSpPr>
        <p:spPr>
          <a:xfrm>
            <a:off x="7945229" y="1158806"/>
            <a:ext cx="4292600" cy="10329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F33A79B-CAB8-F6AF-5F15-138FFDB03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087" y="5286306"/>
            <a:ext cx="5829300" cy="10287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D28E729-705F-25DE-4B93-215F9980B5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0330" y="4206228"/>
            <a:ext cx="2286000" cy="952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393D25B-7882-F09B-9E44-0B4343E82C1C}"/>
              </a:ext>
            </a:extLst>
          </p:cNvPr>
          <p:cNvSpPr/>
          <p:nvPr/>
        </p:nvSpPr>
        <p:spPr>
          <a:xfrm>
            <a:off x="174487" y="3544267"/>
            <a:ext cx="5013739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AF8AE5-670F-C998-7D9C-8D37E5855624}"/>
              </a:ext>
            </a:extLst>
          </p:cNvPr>
          <p:cNvSpPr/>
          <p:nvPr/>
        </p:nvSpPr>
        <p:spPr>
          <a:xfrm>
            <a:off x="5208104" y="2028087"/>
            <a:ext cx="501372" cy="1748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7C83A9-0F6B-BE0D-71B9-61780EDF33AE}"/>
              </a:ext>
            </a:extLst>
          </p:cNvPr>
          <p:cNvSpPr/>
          <p:nvPr/>
        </p:nvSpPr>
        <p:spPr>
          <a:xfrm>
            <a:off x="5360504" y="3564144"/>
            <a:ext cx="2495826" cy="661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F044F5-A638-71A9-5033-F1095CF5EFCE}"/>
              </a:ext>
            </a:extLst>
          </p:cNvPr>
          <p:cNvSpPr/>
          <p:nvPr/>
        </p:nvSpPr>
        <p:spPr>
          <a:xfrm>
            <a:off x="4482824" y="5129944"/>
            <a:ext cx="2495826" cy="285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235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ABE41B88-F96F-3191-7BD5-670B62A16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580"/>
          <a:stretch/>
        </p:blipFill>
        <p:spPr>
          <a:xfrm>
            <a:off x="2814567" y="0"/>
            <a:ext cx="6562866" cy="6883884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41C526-E64C-14B1-C55F-147A50B3D662}"/>
              </a:ext>
            </a:extLst>
          </p:cNvPr>
          <p:cNvSpPr/>
          <p:nvPr/>
        </p:nvSpPr>
        <p:spPr>
          <a:xfrm>
            <a:off x="8110330" y="0"/>
            <a:ext cx="1267103" cy="37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 </a:t>
            </a:r>
            <a:r>
              <a:rPr lang="en-CA" dirty="0" err="1"/>
              <a:t>wk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D920C3-BC20-67B7-DE0E-281775FF94E7}"/>
              </a:ext>
            </a:extLst>
          </p:cNvPr>
          <p:cNvSpPr/>
          <p:nvPr/>
        </p:nvSpPr>
        <p:spPr>
          <a:xfrm>
            <a:off x="6758609" y="0"/>
            <a:ext cx="1351721" cy="37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2 </a:t>
            </a:r>
            <a:r>
              <a:rPr lang="en-CA" dirty="0" err="1"/>
              <a:t>wks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8744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126280-015D-F6D2-B8CA-C7CC4B0F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Loss of an agent, briefly…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CD89EC-36F2-ECA3-7218-6E70D4848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Depends on the organ.</a:t>
            </a:r>
          </a:p>
          <a:p>
            <a:r>
              <a:rPr lang="en-CA" dirty="0"/>
              <a:t>Depends on the donor.</a:t>
            </a:r>
          </a:p>
          <a:p>
            <a:r>
              <a:rPr lang="en-CA" dirty="0"/>
              <a:t>CNI are the workhorse and generally have to be replaced (mTOR, </a:t>
            </a:r>
            <a:r>
              <a:rPr lang="en-CA" dirty="0" err="1"/>
              <a:t>belatacept</a:t>
            </a:r>
            <a:r>
              <a:rPr lang="en-CA" dirty="0"/>
              <a:t>).</a:t>
            </a:r>
          </a:p>
          <a:p>
            <a:r>
              <a:rPr lang="en-CA" dirty="0"/>
              <a:t>If recurrent issues with antimetabolites, transplant team may D/C it indefinitely.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2479BB7-6DB3-742E-FF39-BD93A2546EFF}"/>
              </a:ext>
            </a:extLst>
          </p:cNvPr>
          <p:cNvSpPr/>
          <p:nvPr/>
        </p:nvSpPr>
        <p:spPr>
          <a:xfrm>
            <a:off x="496958" y="3429000"/>
            <a:ext cx="11092068" cy="15405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999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942523E-C916-197E-2935-8B8FBFCE7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84" y="4230093"/>
            <a:ext cx="4150581" cy="1800165"/>
          </a:xfrm>
        </p:spPr>
        <p:txBody>
          <a:bodyPr anchor="t">
            <a:normAutofit/>
          </a:bodyPr>
          <a:lstStyle/>
          <a:p>
            <a:pPr algn="r"/>
            <a:r>
              <a:rPr lang="en-CA" sz="4000"/>
              <a:t>RP</a:t>
            </a:r>
          </a:p>
        </p:txBody>
      </p:sp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40BCF8BD-EAA7-EF71-49F1-1943CF5D2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2" y="1056961"/>
            <a:ext cx="11139778" cy="2255802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A1813F1-3994-D3C8-5F92-B3DD5C8CE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415" y="4230094"/>
            <a:ext cx="6235268" cy="1800164"/>
          </a:xfrm>
        </p:spPr>
        <p:txBody>
          <a:bodyPr anchor="t">
            <a:normAutofit/>
          </a:bodyPr>
          <a:lstStyle/>
          <a:p>
            <a:r>
              <a:rPr lang="en-CA" sz="2000" dirty="0"/>
              <a:t>Unfortunately lost to follow up.</a:t>
            </a:r>
          </a:p>
          <a:p>
            <a:r>
              <a:rPr lang="en-CA" sz="2000" dirty="0"/>
              <a:t>Baseline creatinine 250-300 </a:t>
            </a:r>
            <a:r>
              <a:rPr lang="en-CA" sz="2000" dirty="0" err="1"/>
              <a:t>umol</a:t>
            </a:r>
            <a:r>
              <a:rPr lang="en-CA" sz="2000" dirty="0"/>
              <a:t>/L</a:t>
            </a:r>
          </a:p>
          <a:p>
            <a:r>
              <a:rPr lang="en-CA" sz="2000" dirty="0"/>
              <a:t>Routine BW 3 months later, creatinine 650 </a:t>
            </a:r>
            <a:r>
              <a:rPr lang="en-CA" sz="2000" dirty="0" err="1"/>
              <a:t>umol</a:t>
            </a:r>
            <a:r>
              <a:rPr lang="en-CA" sz="2000" dirty="0"/>
              <a:t>/L.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75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4FE6A9-25ED-76F7-E0B9-C7F690E65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CNI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308729B-9BA0-E471-2691-CD75B73A7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Tacrolimus (IR – </a:t>
            </a:r>
            <a:r>
              <a:rPr lang="en-CA" dirty="0" err="1"/>
              <a:t>Prograf</a:t>
            </a:r>
            <a:r>
              <a:rPr lang="en-CA" dirty="0"/>
              <a:t>, Sandoz; ER – </a:t>
            </a:r>
            <a:r>
              <a:rPr lang="en-CA" dirty="0" err="1"/>
              <a:t>Advagraf</a:t>
            </a:r>
            <a:r>
              <a:rPr lang="en-CA" dirty="0"/>
              <a:t>, </a:t>
            </a:r>
            <a:r>
              <a:rPr lang="en-CA" dirty="0" err="1"/>
              <a:t>Envarsus</a:t>
            </a:r>
            <a:r>
              <a:rPr lang="en-CA" dirty="0"/>
              <a:t>)</a:t>
            </a:r>
          </a:p>
          <a:p>
            <a:pPr lvl="1"/>
            <a:r>
              <a:rPr lang="en-CA" dirty="0"/>
              <a:t>Very lipophilic.</a:t>
            </a:r>
          </a:p>
          <a:p>
            <a:pPr lvl="1"/>
            <a:r>
              <a:rPr lang="en-CA" dirty="0"/>
              <a:t>Metabolized by P450. </a:t>
            </a:r>
          </a:p>
          <a:p>
            <a:pPr lvl="1"/>
            <a:r>
              <a:rPr lang="en-CA" dirty="0"/>
              <a:t>IR and ER are </a:t>
            </a:r>
            <a:r>
              <a:rPr lang="en-CA" b="1" dirty="0"/>
              <a:t>NOT</a:t>
            </a:r>
            <a:r>
              <a:rPr lang="en-CA" dirty="0"/>
              <a:t> interchangeable.</a:t>
            </a:r>
          </a:p>
          <a:p>
            <a:pPr lvl="1"/>
            <a:r>
              <a:rPr lang="en-CA" dirty="0"/>
              <a:t>Brands are </a:t>
            </a:r>
            <a:r>
              <a:rPr lang="en-CA" b="1" dirty="0"/>
              <a:t>NOT</a:t>
            </a:r>
            <a:r>
              <a:rPr lang="en-CA" dirty="0"/>
              <a:t> interchangeable.</a:t>
            </a:r>
          </a:p>
          <a:p>
            <a:pPr lvl="1"/>
            <a:endParaRPr lang="en-CA" dirty="0"/>
          </a:p>
          <a:p>
            <a:r>
              <a:rPr lang="en-CA" dirty="0"/>
              <a:t>Cyclosporin (</a:t>
            </a:r>
            <a:r>
              <a:rPr lang="en-CA" dirty="0" err="1"/>
              <a:t>Neoral</a:t>
            </a:r>
            <a:r>
              <a:rPr lang="en-CA" dirty="0"/>
              <a:t>)</a:t>
            </a:r>
          </a:p>
          <a:p>
            <a:pPr lvl="1"/>
            <a:r>
              <a:rPr lang="en-CA" dirty="0"/>
              <a:t>High degree of inter- and intra-patient variability in plasma concentrations.</a:t>
            </a:r>
          </a:p>
          <a:p>
            <a:pPr lvl="1"/>
            <a:r>
              <a:rPr lang="en-CA" dirty="0"/>
              <a:t>Half life approx. 18 hours.</a:t>
            </a:r>
          </a:p>
          <a:p>
            <a:pPr lvl="1"/>
            <a:r>
              <a:rPr lang="en-CA" dirty="0"/>
              <a:t>Over 15 metabolites, elimination primarily biliary.</a:t>
            </a:r>
          </a:p>
          <a:p>
            <a:pPr lvl="1"/>
            <a:endParaRPr lang="en-CA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1F2593D-E4C9-B27E-0A5A-7C71EE2F7AAB}"/>
              </a:ext>
            </a:extLst>
          </p:cNvPr>
          <p:cNvSpPr txBox="1"/>
          <p:nvPr/>
        </p:nvSpPr>
        <p:spPr>
          <a:xfrm>
            <a:off x="0" y="644803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effectLst/>
              </a:rPr>
              <a:t>MEDICATION GUIDELINES FOR SOLID ORGAN TRANSPLANTS. BC Transplant. May 2021. </a:t>
            </a:r>
            <a:r>
              <a:rPr lang="fr-CA" sz="1200" dirty="0" err="1">
                <a:effectLst/>
              </a:rPr>
              <a:t>Accessed</a:t>
            </a:r>
            <a:r>
              <a:rPr lang="fr-CA" sz="1200" dirty="0">
                <a:effectLst/>
              </a:rPr>
              <a:t> </a:t>
            </a:r>
            <a:r>
              <a:rPr lang="fr-CA" sz="1200" dirty="0" err="1">
                <a:effectLst/>
              </a:rPr>
              <a:t>Nov</a:t>
            </a:r>
            <a:r>
              <a:rPr lang="fr-CA" sz="1200" dirty="0">
                <a:effectLst/>
              </a:rPr>
              <a:t> 2023 via http://</a:t>
            </a:r>
            <a:r>
              <a:rPr lang="fr-CA" sz="1200" dirty="0" err="1">
                <a:effectLst/>
              </a:rPr>
              <a:t>www.transplant.bc.ca</a:t>
            </a:r>
            <a:r>
              <a:rPr lang="fr-CA" sz="1200" dirty="0">
                <a:effectLst/>
              </a:rPr>
              <a:t>/Documents/Health%20Professionals/Clinical%20guidelines/Clinical%20Guidelines%20for%20Transplant%20Medications.pdf</a:t>
            </a:r>
          </a:p>
        </p:txBody>
      </p:sp>
    </p:spTree>
    <p:extLst>
      <p:ext uri="{BB962C8B-B14F-4D97-AF65-F5344CB8AC3E}">
        <p14:creationId xmlns:p14="http://schemas.microsoft.com/office/powerpoint/2010/main" val="1836999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E23F33-8DF5-0463-958C-C85CE7BE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CNI Interactions (P450 3A4)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2DA3708-FF69-AECB-32C9-2D969514B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41389"/>
            <a:ext cx="10515600" cy="3688576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9827FA9-FAC7-2C39-A404-F3D273B2EE1A}"/>
              </a:ext>
            </a:extLst>
          </p:cNvPr>
          <p:cNvSpPr txBox="1"/>
          <p:nvPr/>
        </p:nvSpPr>
        <p:spPr>
          <a:xfrm>
            <a:off x="0" y="644803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effectLst/>
              </a:rPr>
              <a:t>MEDICATION GUIDELINES FOR SOLID ORGAN TRANSPLANTS. BC Transplant. May 2021. </a:t>
            </a:r>
            <a:r>
              <a:rPr lang="fr-CA" sz="1200" dirty="0" err="1">
                <a:effectLst/>
              </a:rPr>
              <a:t>Accessed</a:t>
            </a:r>
            <a:r>
              <a:rPr lang="fr-CA" sz="1200" dirty="0">
                <a:effectLst/>
              </a:rPr>
              <a:t> </a:t>
            </a:r>
            <a:r>
              <a:rPr lang="fr-CA" sz="1200" dirty="0" err="1">
                <a:effectLst/>
              </a:rPr>
              <a:t>Nov</a:t>
            </a:r>
            <a:r>
              <a:rPr lang="fr-CA" sz="1200" dirty="0">
                <a:effectLst/>
              </a:rPr>
              <a:t> 2023 via http://</a:t>
            </a:r>
            <a:r>
              <a:rPr lang="fr-CA" sz="1200" dirty="0" err="1">
                <a:effectLst/>
              </a:rPr>
              <a:t>www.transplant.bc.ca</a:t>
            </a:r>
            <a:r>
              <a:rPr lang="fr-CA" sz="1200" dirty="0">
                <a:effectLst/>
              </a:rPr>
              <a:t>/Documents/Health%20Professionals/Clinical%20guidelines/Clinical%20Guidelines%20for%20Transplant%20Medications.pdf</a:t>
            </a:r>
          </a:p>
        </p:txBody>
      </p:sp>
    </p:spTree>
    <p:extLst>
      <p:ext uri="{BB962C8B-B14F-4D97-AF65-F5344CB8AC3E}">
        <p14:creationId xmlns:p14="http://schemas.microsoft.com/office/powerpoint/2010/main" val="4090744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BE9679-4ED8-53B1-019B-24B06FA7B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7A21482-0D4F-CD39-B32B-6F7346A8B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223873" cy="58118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5B83984-E7D2-E522-4B71-3FC0CD18DE36}"/>
              </a:ext>
            </a:extLst>
          </p:cNvPr>
          <p:cNvSpPr txBox="1"/>
          <p:nvPr/>
        </p:nvSpPr>
        <p:spPr>
          <a:xfrm>
            <a:off x="0" y="644803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effectLst/>
              </a:rPr>
              <a:t>MEDICATION GUIDELINES FOR SOLID ORGAN TRANSPLANTS. BC Transplant. May 2021. </a:t>
            </a:r>
            <a:r>
              <a:rPr lang="fr-CA" sz="1200" dirty="0" err="1">
                <a:effectLst/>
              </a:rPr>
              <a:t>Accessed</a:t>
            </a:r>
            <a:r>
              <a:rPr lang="fr-CA" sz="1200" dirty="0">
                <a:effectLst/>
              </a:rPr>
              <a:t> </a:t>
            </a:r>
            <a:r>
              <a:rPr lang="fr-CA" sz="1200" dirty="0" err="1">
                <a:effectLst/>
              </a:rPr>
              <a:t>Nov</a:t>
            </a:r>
            <a:r>
              <a:rPr lang="fr-CA" sz="1200" dirty="0">
                <a:effectLst/>
              </a:rPr>
              <a:t> 2023 via http://</a:t>
            </a:r>
            <a:r>
              <a:rPr lang="fr-CA" sz="1200" dirty="0" err="1">
                <a:effectLst/>
              </a:rPr>
              <a:t>www.transplant.bc.ca</a:t>
            </a:r>
            <a:r>
              <a:rPr lang="fr-CA" sz="1200" dirty="0">
                <a:effectLst/>
              </a:rPr>
              <a:t>/Documents/Health%20Professionals/Clinical%20guidelines/Clinical%20Guidelines%20for%20Transplant%20Medications.pdf</a:t>
            </a:r>
          </a:p>
        </p:txBody>
      </p:sp>
    </p:spTree>
    <p:extLst>
      <p:ext uri="{BB962C8B-B14F-4D97-AF65-F5344CB8AC3E}">
        <p14:creationId xmlns:p14="http://schemas.microsoft.com/office/powerpoint/2010/main" val="99075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E4BE5-0876-BC89-D3A6-9020501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458498D-AD04-A7AF-3C41-4C1B7C719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283" y="1027906"/>
            <a:ext cx="11055434" cy="4765606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F3C7006-0200-6753-2280-E3432FE46F0A}"/>
              </a:ext>
            </a:extLst>
          </p:cNvPr>
          <p:cNvSpPr txBox="1"/>
          <p:nvPr/>
        </p:nvSpPr>
        <p:spPr>
          <a:xfrm>
            <a:off x="0" y="644803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effectLst/>
              </a:rPr>
              <a:t>MEDICATION GUIDELINES FOR SOLID ORGAN TRANSPLANTS. BC Transplant. May 2021. </a:t>
            </a:r>
            <a:r>
              <a:rPr lang="fr-CA" sz="1200" dirty="0" err="1">
                <a:effectLst/>
              </a:rPr>
              <a:t>Accessed</a:t>
            </a:r>
            <a:r>
              <a:rPr lang="fr-CA" sz="1200" dirty="0">
                <a:effectLst/>
              </a:rPr>
              <a:t> </a:t>
            </a:r>
            <a:r>
              <a:rPr lang="fr-CA" sz="1200" dirty="0" err="1">
                <a:effectLst/>
              </a:rPr>
              <a:t>Nov</a:t>
            </a:r>
            <a:r>
              <a:rPr lang="fr-CA" sz="1200" dirty="0">
                <a:effectLst/>
              </a:rPr>
              <a:t> 2023 via http://</a:t>
            </a:r>
            <a:r>
              <a:rPr lang="fr-CA" sz="1200" dirty="0" err="1">
                <a:effectLst/>
              </a:rPr>
              <a:t>www.transplant.bc.ca</a:t>
            </a:r>
            <a:r>
              <a:rPr lang="fr-CA" sz="1200" dirty="0">
                <a:effectLst/>
              </a:rPr>
              <a:t>/Documents/Health%20Professionals/Clinical%20guidelines/Clinical%20Guidelines%20for%20Transplant%20Medications.pdf</a:t>
            </a:r>
          </a:p>
        </p:txBody>
      </p:sp>
    </p:spTree>
    <p:extLst>
      <p:ext uri="{BB962C8B-B14F-4D97-AF65-F5344CB8AC3E}">
        <p14:creationId xmlns:p14="http://schemas.microsoft.com/office/powerpoint/2010/main" val="17650187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BF6739-2426-B607-F851-E9F5BF08B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Drug Monitoring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A3EC04-0711-7884-8445-33F955C9C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Narrow therapeutic index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AE714A-BB89-59E3-41D2-C65CD5584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91604"/>
            <a:ext cx="6775174" cy="18759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60A08DE-627C-3902-5447-404D49B4E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74574"/>
            <a:ext cx="7772400" cy="222987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FB67EED-7F5F-D2B4-428C-C3411571C51E}"/>
              </a:ext>
            </a:extLst>
          </p:cNvPr>
          <p:cNvSpPr txBox="1"/>
          <p:nvPr/>
        </p:nvSpPr>
        <p:spPr>
          <a:xfrm>
            <a:off x="0" y="644803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effectLst/>
              </a:rPr>
              <a:t>MEDICATION GUIDELINES FOR SOLID ORGAN TRANSPLANTS. BC Transplant. May 2021. </a:t>
            </a:r>
            <a:r>
              <a:rPr lang="fr-CA" sz="1200" dirty="0" err="1">
                <a:effectLst/>
              </a:rPr>
              <a:t>Accessed</a:t>
            </a:r>
            <a:r>
              <a:rPr lang="fr-CA" sz="1200" dirty="0">
                <a:effectLst/>
              </a:rPr>
              <a:t> </a:t>
            </a:r>
            <a:r>
              <a:rPr lang="fr-CA" sz="1200" dirty="0" err="1">
                <a:effectLst/>
              </a:rPr>
              <a:t>Nov</a:t>
            </a:r>
            <a:r>
              <a:rPr lang="fr-CA" sz="1200" dirty="0">
                <a:effectLst/>
              </a:rPr>
              <a:t> 2023 via http://</a:t>
            </a:r>
            <a:r>
              <a:rPr lang="fr-CA" sz="1200" dirty="0" err="1">
                <a:effectLst/>
              </a:rPr>
              <a:t>www.transplant.bc.ca</a:t>
            </a:r>
            <a:r>
              <a:rPr lang="fr-CA" sz="1200" dirty="0">
                <a:effectLst/>
              </a:rPr>
              <a:t>/Documents/Health%20Professionals/Clinical%20guidelines/Clinical%20Guidelines%20for%20Transplant%20Medications.pdf</a:t>
            </a:r>
          </a:p>
        </p:txBody>
      </p:sp>
    </p:spTree>
    <p:extLst>
      <p:ext uri="{BB962C8B-B14F-4D97-AF65-F5344CB8AC3E}">
        <p14:creationId xmlns:p14="http://schemas.microsoft.com/office/powerpoint/2010/main" val="175018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6FE14B-6286-5A24-B9CC-128EC5CB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CA" sz="5400"/>
              <a:t>Plan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7CF228F7-CE8F-759A-4E56-3BEBA0BE43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59940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59526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63A370-6EA7-2D9C-C907-7FEFB258B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9DC797F0-CE4A-8CE8-37A2-67725A682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800" y="2146852"/>
            <a:ext cx="11796400" cy="3146805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657C036-239D-EDD4-AA55-79CE2B4390B1}"/>
              </a:ext>
            </a:extLst>
          </p:cNvPr>
          <p:cNvSpPr txBox="1"/>
          <p:nvPr/>
        </p:nvSpPr>
        <p:spPr>
          <a:xfrm>
            <a:off x="0" y="644803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effectLst/>
              </a:rPr>
              <a:t>MEDICATION GUIDELINES FOR SOLID ORGAN TRANSPLANTS. BC Transplant. May 2021. </a:t>
            </a:r>
            <a:r>
              <a:rPr lang="fr-CA" sz="1200" dirty="0" err="1">
                <a:effectLst/>
              </a:rPr>
              <a:t>Accessed</a:t>
            </a:r>
            <a:r>
              <a:rPr lang="fr-CA" sz="1200" dirty="0">
                <a:effectLst/>
              </a:rPr>
              <a:t> </a:t>
            </a:r>
            <a:r>
              <a:rPr lang="fr-CA" sz="1200" dirty="0" err="1">
                <a:effectLst/>
              </a:rPr>
              <a:t>Nov</a:t>
            </a:r>
            <a:r>
              <a:rPr lang="fr-CA" sz="1200" dirty="0">
                <a:effectLst/>
              </a:rPr>
              <a:t> 2023 via http://</a:t>
            </a:r>
            <a:r>
              <a:rPr lang="fr-CA" sz="1200" dirty="0" err="1">
                <a:effectLst/>
              </a:rPr>
              <a:t>www.transplant.bc.ca</a:t>
            </a:r>
            <a:r>
              <a:rPr lang="fr-CA" sz="1200" dirty="0">
                <a:effectLst/>
              </a:rPr>
              <a:t>/Documents/Health%20Professionals/Clinical%20guidelines/Clinical%20Guidelines%20for%20Transplant%20Medications.pdf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B11AEE-E14E-6D72-448E-6D2AB40502A8}"/>
              </a:ext>
            </a:extLst>
          </p:cNvPr>
          <p:cNvSpPr/>
          <p:nvPr/>
        </p:nvSpPr>
        <p:spPr>
          <a:xfrm>
            <a:off x="197800" y="2584174"/>
            <a:ext cx="11796400" cy="4969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61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AD2A0-308E-73BB-BDAF-987464C7C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Mechanism of CNI Nephrotoxicity</a:t>
            </a:r>
          </a:p>
        </p:txBody>
      </p:sp>
      <p:pic>
        <p:nvPicPr>
          <p:cNvPr id="13314" name="Picture 2" descr="Frontiers | Does Mineralocorticoid Receptor Antagonism Prevent Calcineurin  Inhibitor-Induced Nephrotoxicity?">
            <a:extLst>
              <a:ext uri="{FF2B5EF4-FFF2-40B4-BE49-F238E27FC236}">
                <a16:creationId xmlns:a16="http://schemas.microsoft.com/office/drawing/2014/main" id="{2C425158-55E7-948A-73E6-7ABBF04ED5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76" y="1401682"/>
            <a:ext cx="6787047" cy="498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4CD0714-209D-5CF5-5C6B-8D9C3A10C91A}"/>
              </a:ext>
            </a:extLst>
          </p:cNvPr>
          <p:cNvSpPr txBox="1"/>
          <p:nvPr/>
        </p:nvSpPr>
        <p:spPr>
          <a:xfrm>
            <a:off x="0" y="6396335"/>
            <a:ext cx="1208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Mortensen LA,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Bistrup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C,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Thiesson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HC.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Mineralocorticoid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Receptor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Antagonism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Calcineurin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Inhibitor-Induced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Nephrotoxicity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?. </a:t>
            </a:r>
            <a:r>
              <a:rPr lang="fr-CA" sz="1200" b="0" i="1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Front Med (Lausanne)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2017;4:210.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2017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24. doi:10.3389/fmed.2017.00210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2062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5B2840-EF8B-590F-940C-173AB24A9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Another Mechanism?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96DD929-247B-2D48-DA95-96B53B7F0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3409"/>
            <a:ext cx="6422976" cy="48511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87BFEF2-0560-2AEE-B7FC-34BFF8EFF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8128"/>
            <a:ext cx="6306547" cy="48511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E06A2E0-AEA6-C29B-AF66-F9FD9CDD83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34022" b="-17605"/>
          <a:stretch/>
        </p:blipFill>
        <p:spPr>
          <a:xfrm>
            <a:off x="0" y="6288528"/>
            <a:ext cx="8229600" cy="485119"/>
          </a:xfrm>
          <a:prstGeom prst="rect">
            <a:avLst/>
          </a:prstGeom>
        </p:spPr>
      </p:pic>
      <p:pic>
        <p:nvPicPr>
          <p:cNvPr id="15362" name="Picture 2" descr="Bruise - Wikipedia">
            <a:extLst>
              <a:ext uri="{FF2B5EF4-FFF2-40B4-BE49-F238E27FC236}">
                <a16:creationId xmlns:a16="http://schemas.microsoft.com/office/drawing/2014/main" id="{1E5A2A34-AA66-4D6F-0B5A-89AD32385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18000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BF86659-CF07-2106-70AD-AFAF43995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264309"/>
            <a:ext cx="5440953" cy="353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7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5CAEBD-88BF-B9DB-595C-EEE7C708F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Tacro</a:t>
            </a:r>
            <a:r>
              <a:rPr lang="en-CA" dirty="0"/>
              <a:t>-Induced Thrombotic Microangiopathy </a:t>
            </a:r>
          </a:p>
        </p:txBody>
      </p:sp>
      <p:pic>
        <p:nvPicPr>
          <p:cNvPr id="14338" name="Picture 2" descr="Thrombotic Microangiopathy (TMA) | UNC Kidney Center">
            <a:extLst>
              <a:ext uri="{FF2B5EF4-FFF2-40B4-BE49-F238E27FC236}">
                <a16:creationId xmlns:a16="http://schemas.microsoft.com/office/drawing/2014/main" id="{435ADCA2-2ECC-7F73-386F-3058B86D3F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2" b="22266"/>
          <a:stretch/>
        </p:blipFill>
        <p:spPr bwMode="auto">
          <a:xfrm>
            <a:off x="1079220" y="1690688"/>
            <a:ext cx="10033560" cy="35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5042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D882E5-CAC9-4217-FE09-C4C4BA4C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DITMA Treatment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E270B8-5252-B90E-50AF-98EC5FA79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r>
              <a:rPr lang="en-CA" dirty="0"/>
              <a:t>Remove offending agent.</a:t>
            </a:r>
          </a:p>
          <a:p>
            <a:r>
              <a:rPr lang="en-CA" dirty="0"/>
              <a:t>+/- eculizumab </a:t>
            </a:r>
          </a:p>
          <a:p>
            <a:r>
              <a:rPr lang="en-CA" dirty="0"/>
              <a:t>+/- plasmapheresis</a:t>
            </a:r>
          </a:p>
        </p:txBody>
      </p:sp>
      <p:sp>
        <p:nvSpPr>
          <p:cNvPr id="4" name="Légende encadrée 1 3">
            <a:extLst>
              <a:ext uri="{FF2B5EF4-FFF2-40B4-BE49-F238E27FC236}">
                <a16:creationId xmlns:a16="http://schemas.microsoft.com/office/drawing/2014/main" id="{9958D0FC-5FDA-B6E5-C1EF-CA59F582DD9B}"/>
              </a:ext>
            </a:extLst>
          </p:cNvPr>
          <p:cNvSpPr/>
          <p:nvPr/>
        </p:nvSpPr>
        <p:spPr>
          <a:xfrm>
            <a:off x="6520070" y="1265651"/>
            <a:ext cx="5446644" cy="1361661"/>
          </a:xfrm>
          <a:prstGeom prst="borderCallout1">
            <a:avLst>
              <a:gd name="adj1" fmla="val 52327"/>
              <a:gd name="adj2" fmla="val 1886"/>
              <a:gd name="adj3" fmla="val 52646"/>
              <a:gd name="adj4" fmla="val -3212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chemeClr val="tx1"/>
                </a:solidFill>
              </a:rPr>
              <a:t>Problem</a:t>
            </a:r>
            <a:r>
              <a:rPr lang="en-CA" sz="2400" dirty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CA" sz="2400" dirty="0">
                <a:solidFill>
                  <a:schemeClr val="tx1"/>
                </a:solidFill>
              </a:rPr>
              <a:t>Now on steroid monotherapy for lung transplant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A99580A-18B4-D956-7F1C-D977F18EF25D}"/>
              </a:ext>
            </a:extLst>
          </p:cNvPr>
          <p:cNvSpPr txBox="1">
            <a:spLocks/>
          </p:cNvSpPr>
          <p:nvPr/>
        </p:nvSpPr>
        <p:spPr>
          <a:xfrm>
            <a:off x="838200" y="4230689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If offending agent is </a:t>
            </a:r>
            <a:r>
              <a:rPr lang="en-CA" dirty="0" err="1"/>
              <a:t>tacro</a:t>
            </a:r>
            <a:r>
              <a:rPr lang="en-CA" dirty="0"/>
              <a:t>, can trial cyclosporin, risk of recurrence. </a:t>
            </a:r>
          </a:p>
          <a:p>
            <a:r>
              <a:rPr lang="en-CA" dirty="0"/>
              <a:t>Better to give ”break” from CNI.</a:t>
            </a:r>
          </a:p>
          <a:p>
            <a:r>
              <a:rPr lang="en-CA" dirty="0"/>
              <a:t>Off label </a:t>
            </a:r>
            <a:r>
              <a:rPr lang="en-CA" dirty="0" err="1"/>
              <a:t>basiliximab</a:t>
            </a:r>
            <a:r>
              <a:rPr lang="en-CA" dirty="0"/>
              <a:t> vs </a:t>
            </a:r>
            <a:r>
              <a:rPr lang="en-CA" dirty="0" err="1"/>
              <a:t>belatacept</a:t>
            </a:r>
            <a:r>
              <a:rPr lang="en-CA" dirty="0"/>
              <a:t> vs mTOR</a:t>
            </a:r>
          </a:p>
        </p:txBody>
      </p:sp>
    </p:spTree>
    <p:extLst>
      <p:ext uri="{BB962C8B-B14F-4D97-AF65-F5344CB8AC3E}">
        <p14:creationId xmlns:p14="http://schemas.microsoft.com/office/powerpoint/2010/main" val="372551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B16EBE-2488-F40A-8BD2-1B8845272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Basiliximab</a:t>
            </a:r>
            <a:endParaRPr lang="en-CA" sz="40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7FD43C0-5683-6712-027C-FCA1899A08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Chimeric AB that blocks binding to and blocking the interleukin-2 receptor </a:t>
            </a:r>
            <a:r>
              <a:rPr lang="el-GR" dirty="0"/>
              <a:t>α-</a:t>
            </a:r>
            <a:r>
              <a:rPr lang="en-CA" dirty="0"/>
              <a:t>chain.</a:t>
            </a:r>
          </a:p>
          <a:p>
            <a:endParaRPr lang="en-CA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E4186A8-33F6-E7B5-2312-A81EF675F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CA" sz="4000" dirty="0" err="1"/>
              <a:t>Belatacept</a:t>
            </a:r>
            <a:endParaRPr lang="en-CA" sz="400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5C54BC9-6F02-3591-51B6-A8A32C6B051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 Fusion protein (IgG1 Fc fragment linked + modified extracellular domain of cytotoxic T lymphocyte–associated antigen 4)</a:t>
            </a:r>
          </a:p>
          <a:p>
            <a:r>
              <a:rPr lang="en-CA" dirty="0"/>
              <a:t>In </a:t>
            </a:r>
            <a:r>
              <a:rPr lang="en-CA" dirty="0" err="1"/>
              <a:t>KTx</a:t>
            </a:r>
            <a:r>
              <a:rPr lang="en-CA" dirty="0"/>
              <a:t>, increased risk in rejection when switching from CNI. Increased risk of infection.</a:t>
            </a:r>
          </a:p>
        </p:txBody>
      </p:sp>
    </p:spTree>
    <p:extLst>
      <p:ext uri="{BB962C8B-B14F-4D97-AF65-F5344CB8AC3E}">
        <p14:creationId xmlns:p14="http://schemas.microsoft.com/office/powerpoint/2010/main" val="12742166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20FC5C-1AC1-726C-C47C-B0232728D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49EA99-442C-E1D3-C795-3FBBF5DAD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285" y="2799471"/>
            <a:ext cx="12231162" cy="2419643"/>
          </a:xfrm>
        </p:spPr>
      </p:pic>
      <p:sp>
        <p:nvSpPr>
          <p:cNvPr id="3" name="Flèche vers le bas 2">
            <a:extLst>
              <a:ext uri="{FF2B5EF4-FFF2-40B4-BE49-F238E27FC236}">
                <a16:creationId xmlns:a16="http://schemas.microsoft.com/office/drawing/2014/main" id="{C38CFC8E-62C3-99F7-B902-401B20070E60}"/>
              </a:ext>
            </a:extLst>
          </p:cNvPr>
          <p:cNvSpPr/>
          <p:nvPr/>
        </p:nvSpPr>
        <p:spPr>
          <a:xfrm rot="1784242">
            <a:off x="863391" y="1080352"/>
            <a:ext cx="751449" cy="21382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dirty="0"/>
              <a:t>Admission</a:t>
            </a:r>
          </a:p>
        </p:txBody>
      </p:sp>
      <p:sp>
        <p:nvSpPr>
          <p:cNvPr id="4" name="Flèche vers le bas 3">
            <a:extLst>
              <a:ext uri="{FF2B5EF4-FFF2-40B4-BE49-F238E27FC236}">
                <a16:creationId xmlns:a16="http://schemas.microsoft.com/office/drawing/2014/main" id="{87F915C0-A55A-6AC9-CCEA-0B35763F2A7D}"/>
              </a:ext>
            </a:extLst>
          </p:cNvPr>
          <p:cNvSpPr/>
          <p:nvPr/>
        </p:nvSpPr>
        <p:spPr>
          <a:xfrm rot="1784242">
            <a:off x="2475683" y="1175937"/>
            <a:ext cx="751449" cy="21382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dirty="0"/>
              <a:t>Kidney biopsy</a:t>
            </a:r>
          </a:p>
        </p:txBody>
      </p:sp>
      <p:sp>
        <p:nvSpPr>
          <p:cNvPr id="6" name="Flèche vers le bas 5">
            <a:extLst>
              <a:ext uri="{FF2B5EF4-FFF2-40B4-BE49-F238E27FC236}">
                <a16:creationId xmlns:a16="http://schemas.microsoft.com/office/drawing/2014/main" id="{A8020194-1EDD-204B-96EF-CFB6CE079B87}"/>
              </a:ext>
            </a:extLst>
          </p:cNvPr>
          <p:cNvSpPr/>
          <p:nvPr/>
        </p:nvSpPr>
        <p:spPr>
          <a:xfrm rot="1784242">
            <a:off x="1719958" y="1175936"/>
            <a:ext cx="751449" cy="21382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dirty="0"/>
              <a:t>Stop tacrolimus</a:t>
            </a:r>
          </a:p>
        </p:txBody>
      </p:sp>
      <p:sp>
        <p:nvSpPr>
          <p:cNvPr id="7" name="Flèche vers le bas 6">
            <a:extLst>
              <a:ext uri="{FF2B5EF4-FFF2-40B4-BE49-F238E27FC236}">
                <a16:creationId xmlns:a16="http://schemas.microsoft.com/office/drawing/2014/main" id="{5EA47352-BEB9-3871-5520-798910B163C3}"/>
              </a:ext>
            </a:extLst>
          </p:cNvPr>
          <p:cNvSpPr/>
          <p:nvPr/>
        </p:nvSpPr>
        <p:spPr>
          <a:xfrm rot="1784242">
            <a:off x="3032178" y="1175937"/>
            <a:ext cx="751449" cy="21382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dirty="0" err="1"/>
              <a:t>Basiliximab</a:t>
            </a:r>
            <a:r>
              <a:rPr lang="en-CA" dirty="0"/>
              <a:t> 20 mg </a:t>
            </a:r>
          </a:p>
        </p:txBody>
      </p:sp>
      <p:sp>
        <p:nvSpPr>
          <p:cNvPr id="8" name="Flèche vers le bas 7">
            <a:extLst>
              <a:ext uri="{FF2B5EF4-FFF2-40B4-BE49-F238E27FC236}">
                <a16:creationId xmlns:a16="http://schemas.microsoft.com/office/drawing/2014/main" id="{515BA3A2-18F9-195B-E445-49DF8FDACC7C}"/>
              </a:ext>
            </a:extLst>
          </p:cNvPr>
          <p:cNvSpPr/>
          <p:nvPr/>
        </p:nvSpPr>
        <p:spPr>
          <a:xfrm rot="1784242">
            <a:off x="4317556" y="1299610"/>
            <a:ext cx="751449" cy="21382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dirty="0"/>
              <a:t>Cyclosporin</a:t>
            </a:r>
          </a:p>
        </p:txBody>
      </p:sp>
      <p:sp>
        <p:nvSpPr>
          <p:cNvPr id="9" name="Flèche vers le bas 8">
            <a:extLst>
              <a:ext uri="{FF2B5EF4-FFF2-40B4-BE49-F238E27FC236}">
                <a16:creationId xmlns:a16="http://schemas.microsoft.com/office/drawing/2014/main" id="{93B70637-33D4-7186-73E7-48ECE5A829E8}"/>
              </a:ext>
            </a:extLst>
          </p:cNvPr>
          <p:cNvSpPr/>
          <p:nvPr/>
        </p:nvSpPr>
        <p:spPr>
          <a:xfrm rot="1784242">
            <a:off x="7176247" y="1245139"/>
            <a:ext cx="751449" cy="21382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CA" dirty="0"/>
              <a:t>Dose adjustment</a:t>
            </a:r>
          </a:p>
        </p:txBody>
      </p:sp>
    </p:spTree>
    <p:extLst>
      <p:ext uri="{BB962C8B-B14F-4D97-AF65-F5344CB8AC3E}">
        <p14:creationId xmlns:p14="http://schemas.microsoft.com/office/powerpoint/2010/main" val="6435640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1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6EA31C1-74EA-AC0A-A3B9-7DE70C6CC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CA" sz="3600">
                <a:solidFill>
                  <a:schemeClr val="tx2"/>
                </a:solidFill>
              </a:rPr>
              <a:t>What we didn’t talk about…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F98B6474-91F5-923F-C26A-F4B03CA0A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2400" b="1" dirty="0">
                <a:solidFill>
                  <a:schemeClr val="tx2"/>
                </a:solidFill>
              </a:rPr>
              <a:t>Opportunistic infections</a:t>
            </a:r>
          </a:p>
          <a:p>
            <a:pPr lvl="1"/>
            <a:r>
              <a:rPr lang="en-CA" dirty="0">
                <a:solidFill>
                  <a:schemeClr val="tx2"/>
                </a:solidFill>
              </a:rPr>
              <a:t>CMV (donor-recipient mismatch, prophylaxis and monitoring)</a:t>
            </a:r>
          </a:p>
          <a:p>
            <a:pPr lvl="1"/>
            <a:r>
              <a:rPr lang="en-CA" dirty="0">
                <a:solidFill>
                  <a:schemeClr val="tx2"/>
                </a:solidFill>
              </a:rPr>
              <a:t>EBV (PTLD)</a:t>
            </a:r>
          </a:p>
          <a:p>
            <a:pPr lvl="1"/>
            <a:r>
              <a:rPr lang="en-CA" dirty="0">
                <a:solidFill>
                  <a:schemeClr val="tx2"/>
                </a:solidFill>
              </a:rPr>
              <a:t>BK (renal failure)</a:t>
            </a:r>
          </a:p>
          <a:p>
            <a:pPr lvl="1"/>
            <a:r>
              <a:rPr lang="en-CA" dirty="0">
                <a:solidFill>
                  <a:schemeClr val="tx2"/>
                </a:solidFill>
              </a:rPr>
              <a:t>PJP (prophylaxis)</a:t>
            </a:r>
          </a:p>
          <a:p>
            <a:pPr lvl="1"/>
            <a:r>
              <a:rPr lang="en-CA" dirty="0">
                <a:solidFill>
                  <a:schemeClr val="tx2"/>
                </a:solidFill>
              </a:rPr>
              <a:t>HSV (prophylaxis)</a:t>
            </a:r>
          </a:p>
          <a:p>
            <a:pPr marL="0" indent="0">
              <a:buNone/>
            </a:pPr>
            <a:r>
              <a:rPr lang="en-CA" sz="2400" b="1" dirty="0">
                <a:solidFill>
                  <a:schemeClr val="tx2"/>
                </a:solidFill>
              </a:rPr>
              <a:t>Skin cancers</a:t>
            </a:r>
          </a:p>
          <a:p>
            <a:pPr lvl="1"/>
            <a:r>
              <a:rPr lang="en-CA" dirty="0">
                <a:solidFill>
                  <a:schemeClr val="tx2"/>
                </a:solidFill>
              </a:rPr>
              <a:t>Risk is 65- to 100-fold for SCC</a:t>
            </a:r>
          </a:p>
          <a:p>
            <a:pPr marL="0" indent="0">
              <a:buNone/>
            </a:pPr>
            <a:r>
              <a:rPr lang="en-CA" sz="2400" b="1" dirty="0" err="1">
                <a:solidFill>
                  <a:schemeClr val="tx2"/>
                </a:solidFill>
              </a:rPr>
              <a:t>mTORi</a:t>
            </a:r>
            <a:endParaRPr lang="en-CA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388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4DA6654-3AAE-2F08-CAB8-1DEAC0E93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Excellent Resource in a Pinch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34E1BB4-43DD-0353-1B7A-623E41929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8392" y="2037123"/>
            <a:ext cx="4142232" cy="370729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B9E0637-E566-28D4-15EC-191856EC6D65}"/>
              </a:ext>
            </a:extLst>
          </p:cNvPr>
          <p:cNvSpPr txBox="1"/>
          <p:nvPr/>
        </p:nvSpPr>
        <p:spPr>
          <a:xfrm>
            <a:off x="0" y="5115985"/>
            <a:ext cx="6100996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  <a:effectLst/>
              </a:rPr>
              <a:t>MEDICATION GUIDELINES FOR SOLID ORGAN TRANSPLANTS.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  <a:effectLst/>
              </a:rPr>
              <a:t>BC Transplant. May 2021. Accessed Nov 2023 via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  <a:effectLst/>
                <a:hlinkClick r:id="rId3"/>
              </a:rPr>
              <a:t>http://www.transplant.bc.ca/Documents/Health%20Professionals/Clinical%20guidelines/Clinical%20Guidelines%20for%20Transplant%20Medications.pdf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97909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40E18C-2069-358C-0339-77603F226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A0C5F1-BA4D-CA7A-23DB-AF3B08DEC5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Jacob.Michaud@HorizonNB.ca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8456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oyful Man Shows Gesture Ãool I Like Vector Illustration Stock Illustration  - Download Image Now - iStock">
            <a:extLst>
              <a:ext uri="{FF2B5EF4-FFF2-40B4-BE49-F238E27FC236}">
                <a16:creationId xmlns:a16="http://schemas.microsoft.com/office/drawing/2014/main" id="{088C9F10-2E41-E634-40E6-4A765C305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2814638"/>
            <a:ext cx="4043362" cy="40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B76FAC-A588-19A5-5A54-B2832A22A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EB5737-12DB-F708-D74E-7EB361882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50 y/o gentleman</a:t>
            </a:r>
          </a:p>
          <a:p>
            <a:pPr marL="0" indent="0">
              <a:buNone/>
            </a:pPr>
            <a:r>
              <a:rPr lang="en-CA" dirty="0"/>
              <a:t>End-stage COPD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June 2021, to Toronto UHN for double-lung transplant.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988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7E06D9-B1D9-0652-83E3-1FCD8D16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Usual Suspects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5F16674-B229-EF1F-0843-2CA48A8E5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237" y="1285875"/>
            <a:ext cx="8763526" cy="5319713"/>
          </a:xfrm>
        </p:spPr>
      </p:pic>
      <p:sp>
        <p:nvSpPr>
          <p:cNvPr id="6" name="Forme libre 5">
            <a:extLst>
              <a:ext uri="{FF2B5EF4-FFF2-40B4-BE49-F238E27FC236}">
                <a16:creationId xmlns:a16="http://schemas.microsoft.com/office/drawing/2014/main" id="{A6CCC4B6-39C8-19A1-C1FA-09FA7A760E5D}"/>
              </a:ext>
            </a:extLst>
          </p:cNvPr>
          <p:cNvSpPr/>
          <p:nvPr/>
        </p:nvSpPr>
        <p:spPr>
          <a:xfrm>
            <a:off x="2200275" y="1757363"/>
            <a:ext cx="2886845" cy="2500312"/>
          </a:xfrm>
          <a:custGeom>
            <a:avLst/>
            <a:gdLst>
              <a:gd name="connsiteX0" fmla="*/ 1785938 w 2886845"/>
              <a:gd name="connsiteY0" fmla="*/ 57150 h 2500312"/>
              <a:gd name="connsiteX1" fmla="*/ 1785938 w 2886845"/>
              <a:gd name="connsiteY1" fmla="*/ 57150 h 2500312"/>
              <a:gd name="connsiteX2" fmla="*/ 1914525 w 2886845"/>
              <a:gd name="connsiteY2" fmla="*/ 28575 h 2500312"/>
              <a:gd name="connsiteX3" fmla="*/ 1971675 w 2886845"/>
              <a:gd name="connsiteY3" fmla="*/ 14287 h 2500312"/>
              <a:gd name="connsiteX4" fmla="*/ 2043113 w 2886845"/>
              <a:gd name="connsiteY4" fmla="*/ 0 h 2500312"/>
              <a:gd name="connsiteX5" fmla="*/ 2414588 w 2886845"/>
              <a:gd name="connsiteY5" fmla="*/ 14287 h 2500312"/>
              <a:gd name="connsiteX6" fmla="*/ 2514600 w 2886845"/>
              <a:gd name="connsiteY6" fmla="*/ 42862 h 2500312"/>
              <a:gd name="connsiteX7" fmla="*/ 2571750 w 2886845"/>
              <a:gd name="connsiteY7" fmla="*/ 57150 h 2500312"/>
              <a:gd name="connsiteX8" fmla="*/ 2657475 w 2886845"/>
              <a:gd name="connsiteY8" fmla="*/ 114300 h 2500312"/>
              <a:gd name="connsiteX9" fmla="*/ 2700338 w 2886845"/>
              <a:gd name="connsiteY9" fmla="*/ 142875 h 2500312"/>
              <a:gd name="connsiteX10" fmla="*/ 2728913 w 2886845"/>
              <a:gd name="connsiteY10" fmla="*/ 185737 h 2500312"/>
              <a:gd name="connsiteX11" fmla="*/ 2771775 w 2886845"/>
              <a:gd name="connsiteY11" fmla="*/ 214312 h 2500312"/>
              <a:gd name="connsiteX12" fmla="*/ 2786063 w 2886845"/>
              <a:gd name="connsiteY12" fmla="*/ 257175 h 2500312"/>
              <a:gd name="connsiteX13" fmla="*/ 2814638 w 2886845"/>
              <a:gd name="connsiteY13" fmla="*/ 300037 h 2500312"/>
              <a:gd name="connsiteX14" fmla="*/ 2843213 w 2886845"/>
              <a:gd name="connsiteY14" fmla="*/ 400050 h 2500312"/>
              <a:gd name="connsiteX15" fmla="*/ 2871788 w 2886845"/>
              <a:gd name="connsiteY15" fmla="*/ 500062 h 2500312"/>
              <a:gd name="connsiteX16" fmla="*/ 2871788 w 2886845"/>
              <a:gd name="connsiteY16" fmla="*/ 728662 h 2500312"/>
              <a:gd name="connsiteX17" fmla="*/ 2786063 w 2886845"/>
              <a:gd name="connsiteY17" fmla="*/ 800100 h 2500312"/>
              <a:gd name="connsiteX18" fmla="*/ 2700338 w 2886845"/>
              <a:gd name="connsiteY18" fmla="*/ 828675 h 2500312"/>
              <a:gd name="connsiteX19" fmla="*/ 2657475 w 2886845"/>
              <a:gd name="connsiteY19" fmla="*/ 842962 h 2500312"/>
              <a:gd name="connsiteX20" fmla="*/ 2614613 w 2886845"/>
              <a:gd name="connsiteY20" fmla="*/ 857250 h 2500312"/>
              <a:gd name="connsiteX21" fmla="*/ 2557463 w 2886845"/>
              <a:gd name="connsiteY21" fmla="*/ 871537 h 2500312"/>
              <a:gd name="connsiteX22" fmla="*/ 2400300 w 2886845"/>
              <a:gd name="connsiteY22" fmla="*/ 900112 h 2500312"/>
              <a:gd name="connsiteX23" fmla="*/ 1571625 w 2886845"/>
              <a:gd name="connsiteY23" fmla="*/ 914400 h 2500312"/>
              <a:gd name="connsiteX24" fmla="*/ 1528763 w 2886845"/>
              <a:gd name="connsiteY24" fmla="*/ 928687 h 2500312"/>
              <a:gd name="connsiteX25" fmla="*/ 1414463 w 2886845"/>
              <a:gd name="connsiteY25" fmla="*/ 957262 h 2500312"/>
              <a:gd name="connsiteX26" fmla="*/ 1371600 w 2886845"/>
              <a:gd name="connsiteY26" fmla="*/ 985837 h 2500312"/>
              <a:gd name="connsiteX27" fmla="*/ 1328738 w 2886845"/>
              <a:gd name="connsiteY27" fmla="*/ 1000125 h 2500312"/>
              <a:gd name="connsiteX28" fmla="*/ 1243013 w 2886845"/>
              <a:gd name="connsiteY28" fmla="*/ 1057275 h 2500312"/>
              <a:gd name="connsiteX29" fmla="*/ 1185863 w 2886845"/>
              <a:gd name="connsiteY29" fmla="*/ 1228725 h 2500312"/>
              <a:gd name="connsiteX30" fmla="*/ 1171575 w 2886845"/>
              <a:gd name="connsiteY30" fmla="*/ 1271587 h 2500312"/>
              <a:gd name="connsiteX31" fmla="*/ 1143000 w 2886845"/>
              <a:gd name="connsiteY31" fmla="*/ 1314450 h 2500312"/>
              <a:gd name="connsiteX32" fmla="*/ 1128713 w 2886845"/>
              <a:gd name="connsiteY32" fmla="*/ 1357312 h 2500312"/>
              <a:gd name="connsiteX33" fmla="*/ 1114425 w 2886845"/>
              <a:gd name="connsiteY33" fmla="*/ 1843087 h 2500312"/>
              <a:gd name="connsiteX34" fmla="*/ 1085850 w 2886845"/>
              <a:gd name="connsiteY34" fmla="*/ 1928812 h 2500312"/>
              <a:gd name="connsiteX35" fmla="*/ 1028700 w 2886845"/>
              <a:gd name="connsiteY35" fmla="*/ 2014537 h 2500312"/>
              <a:gd name="connsiteX36" fmla="*/ 957263 w 2886845"/>
              <a:gd name="connsiteY36" fmla="*/ 2100262 h 2500312"/>
              <a:gd name="connsiteX37" fmla="*/ 942975 w 2886845"/>
              <a:gd name="connsiteY37" fmla="*/ 2143125 h 2500312"/>
              <a:gd name="connsiteX38" fmla="*/ 828675 w 2886845"/>
              <a:gd name="connsiteY38" fmla="*/ 2271712 h 2500312"/>
              <a:gd name="connsiteX39" fmla="*/ 685800 w 2886845"/>
              <a:gd name="connsiteY39" fmla="*/ 2357437 h 2500312"/>
              <a:gd name="connsiteX40" fmla="*/ 600075 w 2886845"/>
              <a:gd name="connsiteY40" fmla="*/ 2386012 h 2500312"/>
              <a:gd name="connsiteX41" fmla="*/ 500063 w 2886845"/>
              <a:gd name="connsiteY41" fmla="*/ 2443162 h 2500312"/>
              <a:gd name="connsiteX42" fmla="*/ 385763 w 2886845"/>
              <a:gd name="connsiteY42" fmla="*/ 2471737 h 2500312"/>
              <a:gd name="connsiteX43" fmla="*/ 328613 w 2886845"/>
              <a:gd name="connsiteY43" fmla="*/ 2486025 h 2500312"/>
              <a:gd name="connsiteX44" fmla="*/ 271463 w 2886845"/>
              <a:gd name="connsiteY44" fmla="*/ 2500312 h 2500312"/>
              <a:gd name="connsiteX45" fmla="*/ 142875 w 2886845"/>
              <a:gd name="connsiteY45" fmla="*/ 2486025 h 2500312"/>
              <a:gd name="connsiteX46" fmla="*/ 71438 w 2886845"/>
              <a:gd name="connsiteY46" fmla="*/ 2386012 h 2500312"/>
              <a:gd name="connsiteX47" fmla="*/ 28575 w 2886845"/>
              <a:gd name="connsiteY47" fmla="*/ 2228850 h 2500312"/>
              <a:gd name="connsiteX48" fmla="*/ 0 w 2886845"/>
              <a:gd name="connsiteY48" fmla="*/ 2057400 h 2500312"/>
              <a:gd name="connsiteX49" fmla="*/ 28575 w 2886845"/>
              <a:gd name="connsiteY49" fmla="*/ 1728787 h 2500312"/>
              <a:gd name="connsiteX50" fmla="*/ 57150 w 2886845"/>
              <a:gd name="connsiteY50" fmla="*/ 1643062 h 2500312"/>
              <a:gd name="connsiteX51" fmla="*/ 171450 w 2886845"/>
              <a:gd name="connsiteY51" fmla="*/ 1471612 h 2500312"/>
              <a:gd name="connsiteX52" fmla="*/ 200025 w 2886845"/>
              <a:gd name="connsiteY52" fmla="*/ 1428750 h 2500312"/>
              <a:gd name="connsiteX53" fmla="*/ 242888 w 2886845"/>
              <a:gd name="connsiteY53" fmla="*/ 1385887 h 2500312"/>
              <a:gd name="connsiteX54" fmla="*/ 271463 w 2886845"/>
              <a:gd name="connsiteY54" fmla="*/ 1328737 h 2500312"/>
              <a:gd name="connsiteX55" fmla="*/ 300038 w 2886845"/>
              <a:gd name="connsiteY55" fmla="*/ 1285875 h 2500312"/>
              <a:gd name="connsiteX56" fmla="*/ 328613 w 2886845"/>
              <a:gd name="connsiteY56" fmla="*/ 1228725 h 2500312"/>
              <a:gd name="connsiteX57" fmla="*/ 371475 w 2886845"/>
              <a:gd name="connsiteY57" fmla="*/ 1185862 h 2500312"/>
              <a:gd name="connsiteX58" fmla="*/ 414338 w 2886845"/>
              <a:gd name="connsiteY58" fmla="*/ 1114425 h 2500312"/>
              <a:gd name="connsiteX59" fmla="*/ 457200 w 2886845"/>
              <a:gd name="connsiteY59" fmla="*/ 1071562 h 2500312"/>
              <a:gd name="connsiteX60" fmla="*/ 542925 w 2886845"/>
              <a:gd name="connsiteY60" fmla="*/ 957262 h 2500312"/>
              <a:gd name="connsiteX61" fmla="*/ 685800 w 2886845"/>
              <a:gd name="connsiteY61" fmla="*/ 814387 h 2500312"/>
              <a:gd name="connsiteX62" fmla="*/ 728663 w 2886845"/>
              <a:gd name="connsiteY62" fmla="*/ 771525 h 2500312"/>
              <a:gd name="connsiteX63" fmla="*/ 771525 w 2886845"/>
              <a:gd name="connsiteY63" fmla="*/ 714375 h 2500312"/>
              <a:gd name="connsiteX64" fmla="*/ 857250 w 2886845"/>
              <a:gd name="connsiteY64" fmla="*/ 628650 h 2500312"/>
              <a:gd name="connsiteX65" fmla="*/ 885825 w 2886845"/>
              <a:gd name="connsiteY65" fmla="*/ 585787 h 2500312"/>
              <a:gd name="connsiteX66" fmla="*/ 928688 w 2886845"/>
              <a:gd name="connsiteY66" fmla="*/ 557212 h 2500312"/>
              <a:gd name="connsiteX67" fmla="*/ 1028700 w 2886845"/>
              <a:gd name="connsiteY67" fmla="*/ 457200 h 2500312"/>
              <a:gd name="connsiteX68" fmla="*/ 1071563 w 2886845"/>
              <a:gd name="connsiteY68" fmla="*/ 400050 h 2500312"/>
              <a:gd name="connsiteX69" fmla="*/ 1114425 w 2886845"/>
              <a:gd name="connsiteY69" fmla="*/ 371475 h 2500312"/>
              <a:gd name="connsiteX70" fmla="*/ 1157288 w 2886845"/>
              <a:gd name="connsiteY70" fmla="*/ 328612 h 2500312"/>
              <a:gd name="connsiteX71" fmla="*/ 1243013 w 2886845"/>
              <a:gd name="connsiteY71" fmla="*/ 271462 h 2500312"/>
              <a:gd name="connsiteX72" fmla="*/ 1285875 w 2886845"/>
              <a:gd name="connsiteY72" fmla="*/ 214312 h 2500312"/>
              <a:gd name="connsiteX73" fmla="*/ 1385888 w 2886845"/>
              <a:gd name="connsiteY73" fmla="*/ 171450 h 2500312"/>
              <a:gd name="connsiteX74" fmla="*/ 1443038 w 2886845"/>
              <a:gd name="connsiteY74" fmla="*/ 142875 h 2500312"/>
              <a:gd name="connsiteX75" fmla="*/ 1500188 w 2886845"/>
              <a:gd name="connsiteY75" fmla="*/ 128587 h 2500312"/>
              <a:gd name="connsiteX76" fmla="*/ 1600200 w 2886845"/>
              <a:gd name="connsiteY76" fmla="*/ 85725 h 2500312"/>
              <a:gd name="connsiteX77" fmla="*/ 1800225 w 2886845"/>
              <a:gd name="connsiteY77" fmla="*/ 57150 h 2500312"/>
              <a:gd name="connsiteX78" fmla="*/ 1843088 w 2886845"/>
              <a:gd name="connsiteY78" fmla="*/ 57150 h 2500312"/>
              <a:gd name="connsiteX79" fmla="*/ 1785938 w 2886845"/>
              <a:gd name="connsiteY79" fmla="*/ 57150 h 250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886845" h="2500312">
                <a:moveTo>
                  <a:pt x="1785938" y="57150"/>
                </a:moveTo>
                <a:lnTo>
                  <a:pt x="1785938" y="57150"/>
                </a:lnTo>
                <a:lnTo>
                  <a:pt x="1914525" y="28575"/>
                </a:lnTo>
                <a:cubicBezTo>
                  <a:pt x="1933658" y="24160"/>
                  <a:pt x="1952506" y="18547"/>
                  <a:pt x="1971675" y="14287"/>
                </a:cubicBezTo>
                <a:cubicBezTo>
                  <a:pt x="1995381" y="9019"/>
                  <a:pt x="2019300" y="4762"/>
                  <a:pt x="2043113" y="0"/>
                </a:cubicBezTo>
                <a:cubicBezTo>
                  <a:pt x="2166938" y="4762"/>
                  <a:pt x="2290946" y="6044"/>
                  <a:pt x="2414588" y="14287"/>
                </a:cubicBezTo>
                <a:cubicBezTo>
                  <a:pt x="2443712" y="16229"/>
                  <a:pt x="2485810" y="34636"/>
                  <a:pt x="2514600" y="42862"/>
                </a:cubicBezTo>
                <a:cubicBezTo>
                  <a:pt x="2533481" y="48257"/>
                  <a:pt x="2552700" y="52387"/>
                  <a:pt x="2571750" y="57150"/>
                </a:cubicBezTo>
                <a:lnTo>
                  <a:pt x="2657475" y="114300"/>
                </a:lnTo>
                <a:lnTo>
                  <a:pt x="2700338" y="142875"/>
                </a:lnTo>
                <a:cubicBezTo>
                  <a:pt x="2709863" y="157162"/>
                  <a:pt x="2716771" y="173595"/>
                  <a:pt x="2728913" y="185737"/>
                </a:cubicBezTo>
                <a:cubicBezTo>
                  <a:pt x="2741055" y="197879"/>
                  <a:pt x="2761048" y="200903"/>
                  <a:pt x="2771775" y="214312"/>
                </a:cubicBezTo>
                <a:cubicBezTo>
                  <a:pt x="2781183" y="226072"/>
                  <a:pt x="2779328" y="243704"/>
                  <a:pt x="2786063" y="257175"/>
                </a:cubicBezTo>
                <a:cubicBezTo>
                  <a:pt x="2793742" y="272533"/>
                  <a:pt x="2805113" y="285750"/>
                  <a:pt x="2814638" y="300037"/>
                </a:cubicBezTo>
                <a:cubicBezTo>
                  <a:pt x="2859301" y="478695"/>
                  <a:pt x="2802219" y="256571"/>
                  <a:pt x="2843213" y="400050"/>
                </a:cubicBezTo>
                <a:cubicBezTo>
                  <a:pt x="2879091" y="525623"/>
                  <a:pt x="2837532" y="397300"/>
                  <a:pt x="2871788" y="500062"/>
                </a:cubicBezTo>
                <a:cubicBezTo>
                  <a:pt x="2881534" y="578032"/>
                  <a:pt x="2900141" y="650692"/>
                  <a:pt x="2871788" y="728662"/>
                </a:cubicBezTo>
                <a:cubicBezTo>
                  <a:pt x="2865302" y="746498"/>
                  <a:pt x="2804505" y="791904"/>
                  <a:pt x="2786063" y="800100"/>
                </a:cubicBezTo>
                <a:cubicBezTo>
                  <a:pt x="2758538" y="812333"/>
                  <a:pt x="2728913" y="819150"/>
                  <a:pt x="2700338" y="828675"/>
                </a:cubicBezTo>
                <a:lnTo>
                  <a:pt x="2657475" y="842962"/>
                </a:lnTo>
                <a:cubicBezTo>
                  <a:pt x="2643188" y="847724"/>
                  <a:pt x="2629224" y="853597"/>
                  <a:pt x="2614613" y="857250"/>
                </a:cubicBezTo>
                <a:cubicBezTo>
                  <a:pt x="2595563" y="862012"/>
                  <a:pt x="2576344" y="866143"/>
                  <a:pt x="2557463" y="871537"/>
                </a:cubicBezTo>
                <a:cubicBezTo>
                  <a:pt x="2482183" y="893045"/>
                  <a:pt x="2519323" y="896505"/>
                  <a:pt x="2400300" y="900112"/>
                </a:cubicBezTo>
                <a:cubicBezTo>
                  <a:pt x="2124161" y="908480"/>
                  <a:pt x="1847850" y="909637"/>
                  <a:pt x="1571625" y="914400"/>
                </a:cubicBezTo>
                <a:cubicBezTo>
                  <a:pt x="1557338" y="919162"/>
                  <a:pt x="1543292" y="924724"/>
                  <a:pt x="1528763" y="928687"/>
                </a:cubicBezTo>
                <a:cubicBezTo>
                  <a:pt x="1490874" y="939020"/>
                  <a:pt x="1414463" y="957262"/>
                  <a:pt x="1414463" y="957262"/>
                </a:cubicBezTo>
                <a:cubicBezTo>
                  <a:pt x="1400175" y="966787"/>
                  <a:pt x="1386959" y="978158"/>
                  <a:pt x="1371600" y="985837"/>
                </a:cubicBezTo>
                <a:cubicBezTo>
                  <a:pt x="1358130" y="992572"/>
                  <a:pt x="1341903" y="992811"/>
                  <a:pt x="1328738" y="1000125"/>
                </a:cubicBezTo>
                <a:cubicBezTo>
                  <a:pt x="1298717" y="1016804"/>
                  <a:pt x="1243013" y="1057275"/>
                  <a:pt x="1243013" y="1057275"/>
                </a:cubicBezTo>
                <a:lnTo>
                  <a:pt x="1185863" y="1228725"/>
                </a:lnTo>
                <a:cubicBezTo>
                  <a:pt x="1181101" y="1243012"/>
                  <a:pt x="1179929" y="1259056"/>
                  <a:pt x="1171575" y="1271587"/>
                </a:cubicBezTo>
                <a:lnTo>
                  <a:pt x="1143000" y="1314450"/>
                </a:lnTo>
                <a:cubicBezTo>
                  <a:pt x="1138238" y="1328737"/>
                  <a:pt x="1129526" y="1342274"/>
                  <a:pt x="1128713" y="1357312"/>
                </a:cubicBezTo>
                <a:cubicBezTo>
                  <a:pt x="1119969" y="1519071"/>
                  <a:pt x="1126541" y="1681546"/>
                  <a:pt x="1114425" y="1843087"/>
                </a:cubicBezTo>
                <a:cubicBezTo>
                  <a:pt x="1112172" y="1873123"/>
                  <a:pt x="1102558" y="1903750"/>
                  <a:pt x="1085850" y="1928812"/>
                </a:cubicBezTo>
                <a:cubicBezTo>
                  <a:pt x="1066800" y="1957387"/>
                  <a:pt x="1052984" y="1990253"/>
                  <a:pt x="1028700" y="2014537"/>
                </a:cubicBezTo>
                <a:cubicBezTo>
                  <a:pt x="997104" y="2046134"/>
                  <a:pt x="977154" y="2060481"/>
                  <a:pt x="957263" y="2100262"/>
                </a:cubicBezTo>
                <a:cubicBezTo>
                  <a:pt x="950528" y="2113733"/>
                  <a:pt x="949710" y="2129654"/>
                  <a:pt x="942975" y="2143125"/>
                </a:cubicBezTo>
                <a:cubicBezTo>
                  <a:pt x="921502" y="2186070"/>
                  <a:pt x="857073" y="2252780"/>
                  <a:pt x="828675" y="2271712"/>
                </a:cubicBezTo>
                <a:cubicBezTo>
                  <a:pt x="778359" y="2305256"/>
                  <a:pt x="740717" y="2335470"/>
                  <a:pt x="685800" y="2357437"/>
                </a:cubicBezTo>
                <a:cubicBezTo>
                  <a:pt x="657834" y="2368624"/>
                  <a:pt x="600075" y="2386012"/>
                  <a:pt x="600075" y="2386012"/>
                </a:cubicBezTo>
                <a:cubicBezTo>
                  <a:pt x="568720" y="2406916"/>
                  <a:pt x="536318" y="2431077"/>
                  <a:pt x="500063" y="2443162"/>
                </a:cubicBezTo>
                <a:cubicBezTo>
                  <a:pt x="462806" y="2455581"/>
                  <a:pt x="423863" y="2462212"/>
                  <a:pt x="385763" y="2471737"/>
                </a:cubicBezTo>
                <a:lnTo>
                  <a:pt x="328613" y="2486025"/>
                </a:lnTo>
                <a:lnTo>
                  <a:pt x="271463" y="2500312"/>
                </a:lnTo>
                <a:cubicBezTo>
                  <a:pt x="228600" y="2495550"/>
                  <a:pt x="183788" y="2499663"/>
                  <a:pt x="142875" y="2486025"/>
                </a:cubicBezTo>
                <a:cubicBezTo>
                  <a:pt x="110208" y="2475136"/>
                  <a:pt x="82428" y="2411656"/>
                  <a:pt x="71438" y="2386012"/>
                </a:cubicBezTo>
                <a:cubicBezTo>
                  <a:pt x="56041" y="2350086"/>
                  <a:pt x="31309" y="2242519"/>
                  <a:pt x="28575" y="2228850"/>
                </a:cubicBezTo>
                <a:cubicBezTo>
                  <a:pt x="7684" y="2124390"/>
                  <a:pt x="17722" y="2181452"/>
                  <a:pt x="0" y="2057400"/>
                </a:cubicBezTo>
                <a:cubicBezTo>
                  <a:pt x="5397" y="1960256"/>
                  <a:pt x="346" y="1832293"/>
                  <a:pt x="28575" y="1728787"/>
                </a:cubicBezTo>
                <a:cubicBezTo>
                  <a:pt x="36500" y="1699728"/>
                  <a:pt x="39077" y="1667158"/>
                  <a:pt x="57150" y="1643062"/>
                </a:cubicBezTo>
                <a:cubicBezTo>
                  <a:pt x="132318" y="1542839"/>
                  <a:pt x="77303" y="1619557"/>
                  <a:pt x="171450" y="1471612"/>
                </a:cubicBezTo>
                <a:cubicBezTo>
                  <a:pt x="180669" y="1457125"/>
                  <a:pt x="187883" y="1440892"/>
                  <a:pt x="200025" y="1428750"/>
                </a:cubicBezTo>
                <a:cubicBezTo>
                  <a:pt x="214313" y="1414462"/>
                  <a:pt x="231144" y="1402329"/>
                  <a:pt x="242888" y="1385887"/>
                </a:cubicBezTo>
                <a:cubicBezTo>
                  <a:pt x="255268" y="1368556"/>
                  <a:pt x="260896" y="1347229"/>
                  <a:pt x="271463" y="1328737"/>
                </a:cubicBezTo>
                <a:cubicBezTo>
                  <a:pt x="279982" y="1313828"/>
                  <a:pt x="291519" y="1300784"/>
                  <a:pt x="300038" y="1285875"/>
                </a:cubicBezTo>
                <a:cubicBezTo>
                  <a:pt x="310605" y="1267383"/>
                  <a:pt x="316234" y="1246056"/>
                  <a:pt x="328613" y="1228725"/>
                </a:cubicBezTo>
                <a:cubicBezTo>
                  <a:pt x="340357" y="1212283"/>
                  <a:pt x="359352" y="1202026"/>
                  <a:pt x="371475" y="1185862"/>
                </a:cubicBezTo>
                <a:cubicBezTo>
                  <a:pt x="388137" y="1163646"/>
                  <a:pt x="397676" y="1136641"/>
                  <a:pt x="414338" y="1114425"/>
                </a:cubicBezTo>
                <a:cubicBezTo>
                  <a:pt x="426461" y="1098261"/>
                  <a:pt x="444405" y="1087200"/>
                  <a:pt x="457200" y="1071562"/>
                </a:cubicBezTo>
                <a:cubicBezTo>
                  <a:pt x="487358" y="1034702"/>
                  <a:pt x="509249" y="990938"/>
                  <a:pt x="542925" y="957262"/>
                </a:cubicBezTo>
                <a:lnTo>
                  <a:pt x="685800" y="814387"/>
                </a:lnTo>
                <a:cubicBezTo>
                  <a:pt x="700088" y="800099"/>
                  <a:pt x="716540" y="787690"/>
                  <a:pt x="728663" y="771525"/>
                </a:cubicBezTo>
                <a:cubicBezTo>
                  <a:pt x="742950" y="752475"/>
                  <a:pt x="755595" y="732075"/>
                  <a:pt x="771525" y="714375"/>
                </a:cubicBezTo>
                <a:cubicBezTo>
                  <a:pt x="798559" y="684338"/>
                  <a:pt x="834834" y="662274"/>
                  <a:pt x="857250" y="628650"/>
                </a:cubicBezTo>
                <a:cubicBezTo>
                  <a:pt x="866775" y="614362"/>
                  <a:pt x="873683" y="597929"/>
                  <a:pt x="885825" y="585787"/>
                </a:cubicBezTo>
                <a:cubicBezTo>
                  <a:pt x="897967" y="573645"/>
                  <a:pt x="915924" y="568699"/>
                  <a:pt x="928688" y="557212"/>
                </a:cubicBezTo>
                <a:cubicBezTo>
                  <a:pt x="963731" y="525673"/>
                  <a:pt x="1000412" y="494917"/>
                  <a:pt x="1028700" y="457200"/>
                </a:cubicBezTo>
                <a:cubicBezTo>
                  <a:pt x="1042988" y="438150"/>
                  <a:pt x="1054725" y="416888"/>
                  <a:pt x="1071563" y="400050"/>
                </a:cubicBezTo>
                <a:cubicBezTo>
                  <a:pt x="1083705" y="387908"/>
                  <a:pt x="1101234" y="382468"/>
                  <a:pt x="1114425" y="371475"/>
                </a:cubicBezTo>
                <a:cubicBezTo>
                  <a:pt x="1129947" y="358540"/>
                  <a:pt x="1141339" y="341017"/>
                  <a:pt x="1157288" y="328612"/>
                </a:cubicBezTo>
                <a:cubicBezTo>
                  <a:pt x="1184397" y="307527"/>
                  <a:pt x="1243013" y="271462"/>
                  <a:pt x="1243013" y="271462"/>
                </a:cubicBezTo>
                <a:cubicBezTo>
                  <a:pt x="1257300" y="252412"/>
                  <a:pt x="1267795" y="229809"/>
                  <a:pt x="1285875" y="214312"/>
                </a:cubicBezTo>
                <a:cubicBezTo>
                  <a:pt x="1317468" y="187232"/>
                  <a:pt x="1350416" y="186652"/>
                  <a:pt x="1385888" y="171450"/>
                </a:cubicBezTo>
                <a:cubicBezTo>
                  <a:pt x="1405465" y="163060"/>
                  <a:pt x="1423096" y="150353"/>
                  <a:pt x="1443038" y="142875"/>
                </a:cubicBezTo>
                <a:cubicBezTo>
                  <a:pt x="1461424" y="135980"/>
                  <a:pt x="1481802" y="135482"/>
                  <a:pt x="1500188" y="128587"/>
                </a:cubicBezTo>
                <a:cubicBezTo>
                  <a:pt x="1581970" y="97919"/>
                  <a:pt x="1529240" y="103465"/>
                  <a:pt x="1600200" y="85725"/>
                </a:cubicBezTo>
                <a:cubicBezTo>
                  <a:pt x="1665481" y="69405"/>
                  <a:pt x="1733537" y="62707"/>
                  <a:pt x="1800225" y="57150"/>
                </a:cubicBezTo>
                <a:cubicBezTo>
                  <a:pt x="1814463" y="55964"/>
                  <a:pt x="1828800" y="57150"/>
                  <a:pt x="1843088" y="57150"/>
                </a:cubicBezTo>
                <a:lnTo>
                  <a:pt x="1785938" y="5715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FA583AF0-4465-075E-4B63-231ECF6DEB83}"/>
              </a:ext>
            </a:extLst>
          </p:cNvPr>
          <p:cNvSpPr/>
          <p:nvPr/>
        </p:nvSpPr>
        <p:spPr>
          <a:xfrm>
            <a:off x="2928257" y="4833257"/>
            <a:ext cx="1545772" cy="914400"/>
          </a:xfrm>
          <a:custGeom>
            <a:avLst/>
            <a:gdLst>
              <a:gd name="connsiteX0" fmla="*/ 1164772 w 1545772"/>
              <a:gd name="connsiteY0" fmla="*/ 130629 h 914400"/>
              <a:gd name="connsiteX1" fmla="*/ 1164772 w 1545772"/>
              <a:gd name="connsiteY1" fmla="*/ 130629 h 914400"/>
              <a:gd name="connsiteX2" fmla="*/ 1066800 w 1545772"/>
              <a:gd name="connsiteY2" fmla="*/ 141514 h 914400"/>
              <a:gd name="connsiteX3" fmla="*/ 1034143 w 1545772"/>
              <a:gd name="connsiteY3" fmla="*/ 130629 h 914400"/>
              <a:gd name="connsiteX4" fmla="*/ 914400 w 1545772"/>
              <a:gd name="connsiteY4" fmla="*/ 108857 h 914400"/>
              <a:gd name="connsiteX5" fmla="*/ 827314 w 1545772"/>
              <a:gd name="connsiteY5" fmla="*/ 76200 h 914400"/>
              <a:gd name="connsiteX6" fmla="*/ 674914 w 1545772"/>
              <a:gd name="connsiteY6" fmla="*/ 43543 h 914400"/>
              <a:gd name="connsiteX7" fmla="*/ 566057 w 1545772"/>
              <a:gd name="connsiteY7" fmla="*/ 32657 h 914400"/>
              <a:gd name="connsiteX8" fmla="*/ 489857 w 1545772"/>
              <a:gd name="connsiteY8" fmla="*/ 21772 h 914400"/>
              <a:gd name="connsiteX9" fmla="*/ 402772 w 1545772"/>
              <a:gd name="connsiteY9" fmla="*/ 0 h 914400"/>
              <a:gd name="connsiteX10" fmla="*/ 185057 w 1545772"/>
              <a:gd name="connsiteY10" fmla="*/ 10886 h 914400"/>
              <a:gd name="connsiteX11" fmla="*/ 152400 w 1545772"/>
              <a:gd name="connsiteY11" fmla="*/ 43543 h 914400"/>
              <a:gd name="connsiteX12" fmla="*/ 119743 w 1545772"/>
              <a:gd name="connsiteY12" fmla="*/ 108857 h 914400"/>
              <a:gd name="connsiteX13" fmla="*/ 108857 w 1545772"/>
              <a:gd name="connsiteY13" fmla="*/ 174172 h 914400"/>
              <a:gd name="connsiteX14" fmla="*/ 87086 w 1545772"/>
              <a:gd name="connsiteY14" fmla="*/ 228600 h 914400"/>
              <a:gd name="connsiteX15" fmla="*/ 54429 w 1545772"/>
              <a:gd name="connsiteY15" fmla="*/ 293914 h 914400"/>
              <a:gd name="connsiteX16" fmla="*/ 32657 w 1545772"/>
              <a:gd name="connsiteY16" fmla="*/ 381000 h 914400"/>
              <a:gd name="connsiteX17" fmla="*/ 0 w 1545772"/>
              <a:gd name="connsiteY17" fmla="*/ 489857 h 914400"/>
              <a:gd name="connsiteX18" fmla="*/ 21772 w 1545772"/>
              <a:gd name="connsiteY18" fmla="*/ 653143 h 914400"/>
              <a:gd name="connsiteX19" fmla="*/ 76200 w 1545772"/>
              <a:gd name="connsiteY19" fmla="*/ 718457 h 914400"/>
              <a:gd name="connsiteX20" fmla="*/ 119743 w 1545772"/>
              <a:gd name="connsiteY20" fmla="*/ 740229 h 914400"/>
              <a:gd name="connsiteX21" fmla="*/ 174172 w 1545772"/>
              <a:gd name="connsiteY21" fmla="*/ 794657 h 914400"/>
              <a:gd name="connsiteX22" fmla="*/ 217714 w 1545772"/>
              <a:gd name="connsiteY22" fmla="*/ 816429 h 914400"/>
              <a:gd name="connsiteX23" fmla="*/ 250372 w 1545772"/>
              <a:gd name="connsiteY23" fmla="*/ 838200 h 914400"/>
              <a:gd name="connsiteX24" fmla="*/ 315686 w 1545772"/>
              <a:gd name="connsiteY24" fmla="*/ 859972 h 914400"/>
              <a:gd name="connsiteX25" fmla="*/ 348343 w 1545772"/>
              <a:gd name="connsiteY25" fmla="*/ 881743 h 914400"/>
              <a:gd name="connsiteX26" fmla="*/ 381000 w 1545772"/>
              <a:gd name="connsiteY26" fmla="*/ 892629 h 914400"/>
              <a:gd name="connsiteX27" fmla="*/ 489857 w 1545772"/>
              <a:gd name="connsiteY27" fmla="*/ 914400 h 914400"/>
              <a:gd name="connsiteX28" fmla="*/ 827314 w 1545772"/>
              <a:gd name="connsiteY28" fmla="*/ 903514 h 914400"/>
              <a:gd name="connsiteX29" fmla="*/ 859972 w 1545772"/>
              <a:gd name="connsiteY29" fmla="*/ 892629 h 914400"/>
              <a:gd name="connsiteX30" fmla="*/ 903514 w 1545772"/>
              <a:gd name="connsiteY30" fmla="*/ 881743 h 914400"/>
              <a:gd name="connsiteX31" fmla="*/ 1012372 w 1545772"/>
              <a:gd name="connsiteY31" fmla="*/ 849086 h 914400"/>
              <a:gd name="connsiteX32" fmla="*/ 1088572 w 1545772"/>
              <a:gd name="connsiteY32" fmla="*/ 816429 h 914400"/>
              <a:gd name="connsiteX33" fmla="*/ 1121229 w 1545772"/>
              <a:gd name="connsiteY33" fmla="*/ 794657 h 914400"/>
              <a:gd name="connsiteX34" fmla="*/ 1164772 w 1545772"/>
              <a:gd name="connsiteY34" fmla="*/ 772886 h 914400"/>
              <a:gd name="connsiteX35" fmla="*/ 1230086 w 1545772"/>
              <a:gd name="connsiteY35" fmla="*/ 740229 h 914400"/>
              <a:gd name="connsiteX36" fmla="*/ 1306286 w 1545772"/>
              <a:gd name="connsiteY36" fmla="*/ 685800 h 914400"/>
              <a:gd name="connsiteX37" fmla="*/ 1338943 w 1545772"/>
              <a:gd name="connsiteY37" fmla="*/ 664029 h 914400"/>
              <a:gd name="connsiteX38" fmla="*/ 1360714 w 1545772"/>
              <a:gd name="connsiteY38" fmla="*/ 642257 h 914400"/>
              <a:gd name="connsiteX39" fmla="*/ 1426029 w 1545772"/>
              <a:gd name="connsiteY39" fmla="*/ 598714 h 914400"/>
              <a:gd name="connsiteX40" fmla="*/ 1458686 w 1545772"/>
              <a:gd name="connsiteY40" fmla="*/ 576943 h 914400"/>
              <a:gd name="connsiteX41" fmla="*/ 1513114 w 1545772"/>
              <a:gd name="connsiteY41" fmla="*/ 522514 h 914400"/>
              <a:gd name="connsiteX42" fmla="*/ 1534886 w 1545772"/>
              <a:gd name="connsiteY42" fmla="*/ 457200 h 914400"/>
              <a:gd name="connsiteX43" fmla="*/ 1545772 w 1545772"/>
              <a:gd name="connsiteY43" fmla="*/ 424543 h 914400"/>
              <a:gd name="connsiteX44" fmla="*/ 1534886 w 1545772"/>
              <a:gd name="connsiteY44" fmla="*/ 370114 h 914400"/>
              <a:gd name="connsiteX45" fmla="*/ 1469572 w 1545772"/>
              <a:gd name="connsiteY45" fmla="*/ 239486 h 914400"/>
              <a:gd name="connsiteX46" fmla="*/ 1447800 w 1545772"/>
              <a:gd name="connsiteY46" fmla="*/ 217714 h 914400"/>
              <a:gd name="connsiteX47" fmla="*/ 1382486 w 1545772"/>
              <a:gd name="connsiteY47" fmla="*/ 174172 h 914400"/>
              <a:gd name="connsiteX48" fmla="*/ 1317172 w 1545772"/>
              <a:gd name="connsiteY48" fmla="*/ 152400 h 914400"/>
              <a:gd name="connsiteX49" fmla="*/ 1240972 w 1545772"/>
              <a:gd name="connsiteY49" fmla="*/ 130629 h 914400"/>
              <a:gd name="connsiteX50" fmla="*/ 1219200 w 1545772"/>
              <a:gd name="connsiteY50" fmla="*/ 130629 h 914400"/>
              <a:gd name="connsiteX51" fmla="*/ 1164772 w 1545772"/>
              <a:gd name="connsiteY51" fmla="*/ 130629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545772" h="914400">
                <a:moveTo>
                  <a:pt x="1164772" y="130629"/>
                </a:moveTo>
                <a:lnTo>
                  <a:pt x="1164772" y="130629"/>
                </a:lnTo>
                <a:cubicBezTo>
                  <a:pt x="1132115" y="134257"/>
                  <a:pt x="1099658" y="141514"/>
                  <a:pt x="1066800" y="141514"/>
                </a:cubicBezTo>
                <a:cubicBezTo>
                  <a:pt x="1055326" y="141514"/>
                  <a:pt x="1045275" y="133412"/>
                  <a:pt x="1034143" y="130629"/>
                </a:cubicBezTo>
                <a:cubicBezTo>
                  <a:pt x="1003712" y="123021"/>
                  <a:pt x="943519" y="113710"/>
                  <a:pt x="914400" y="108857"/>
                </a:cubicBezTo>
                <a:cubicBezTo>
                  <a:pt x="862991" y="74585"/>
                  <a:pt x="899319" y="92816"/>
                  <a:pt x="827314" y="76200"/>
                </a:cubicBezTo>
                <a:cubicBezTo>
                  <a:pt x="749735" y="58297"/>
                  <a:pt x="746936" y="52546"/>
                  <a:pt x="674914" y="43543"/>
                </a:cubicBezTo>
                <a:cubicBezTo>
                  <a:pt x="638729" y="39020"/>
                  <a:pt x="602274" y="36918"/>
                  <a:pt x="566057" y="32657"/>
                </a:cubicBezTo>
                <a:cubicBezTo>
                  <a:pt x="540575" y="29659"/>
                  <a:pt x="515017" y="26804"/>
                  <a:pt x="489857" y="21772"/>
                </a:cubicBezTo>
                <a:cubicBezTo>
                  <a:pt x="460516" y="15904"/>
                  <a:pt x="402772" y="0"/>
                  <a:pt x="402772" y="0"/>
                </a:cubicBezTo>
                <a:cubicBezTo>
                  <a:pt x="330200" y="3629"/>
                  <a:pt x="256645" y="-1564"/>
                  <a:pt x="185057" y="10886"/>
                </a:cubicBezTo>
                <a:cubicBezTo>
                  <a:pt x="169890" y="13524"/>
                  <a:pt x="162255" y="31716"/>
                  <a:pt x="152400" y="43543"/>
                </a:cubicBezTo>
                <a:cubicBezTo>
                  <a:pt x="128954" y="71678"/>
                  <a:pt x="130653" y="76128"/>
                  <a:pt x="119743" y="108857"/>
                </a:cubicBezTo>
                <a:cubicBezTo>
                  <a:pt x="116114" y="130629"/>
                  <a:pt x="114664" y="152878"/>
                  <a:pt x="108857" y="174172"/>
                </a:cubicBezTo>
                <a:cubicBezTo>
                  <a:pt x="103716" y="193024"/>
                  <a:pt x="93947" y="210304"/>
                  <a:pt x="87086" y="228600"/>
                </a:cubicBezTo>
                <a:cubicBezTo>
                  <a:pt x="67771" y="280106"/>
                  <a:pt x="87458" y="244370"/>
                  <a:pt x="54429" y="293914"/>
                </a:cubicBezTo>
                <a:cubicBezTo>
                  <a:pt x="47172" y="322943"/>
                  <a:pt x="42119" y="352613"/>
                  <a:pt x="32657" y="381000"/>
                </a:cubicBezTo>
                <a:cubicBezTo>
                  <a:pt x="6155" y="460507"/>
                  <a:pt x="16452" y="424050"/>
                  <a:pt x="0" y="489857"/>
                </a:cubicBezTo>
                <a:cubicBezTo>
                  <a:pt x="2433" y="519048"/>
                  <a:pt x="-461" y="608676"/>
                  <a:pt x="21772" y="653143"/>
                </a:cubicBezTo>
                <a:cubicBezTo>
                  <a:pt x="32381" y="674361"/>
                  <a:pt x="57474" y="705081"/>
                  <a:pt x="76200" y="718457"/>
                </a:cubicBezTo>
                <a:cubicBezTo>
                  <a:pt x="89405" y="727889"/>
                  <a:pt x="106934" y="730266"/>
                  <a:pt x="119743" y="740229"/>
                </a:cubicBezTo>
                <a:cubicBezTo>
                  <a:pt x="139996" y="755981"/>
                  <a:pt x="151223" y="783182"/>
                  <a:pt x="174172" y="794657"/>
                </a:cubicBezTo>
                <a:cubicBezTo>
                  <a:pt x="188686" y="801914"/>
                  <a:pt x="203625" y="808378"/>
                  <a:pt x="217714" y="816429"/>
                </a:cubicBezTo>
                <a:cubicBezTo>
                  <a:pt x="229073" y="822920"/>
                  <a:pt x="238416" y="832886"/>
                  <a:pt x="250372" y="838200"/>
                </a:cubicBezTo>
                <a:cubicBezTo>
                  <a:pt x="271343" y="847520"/>
                  <a:pt x="296591" y="847242"/>
                  <a:pt x="315686" y="859972"/>
                </a:cubicBezTo>
                <a:cubicBezTo>
                  <a:pt x="326572" y="867229"/>
                  <a:pt x="336641" y="875892"/>
                  <a:pt x="348343" y="881743"/>
                </a:cubicBezTo>
                <a:cubicBezTo>
                  <a:pt x="358606" y="886875"/>
                  <a:pt x="369967" y="889477"/>
                  <a:pt x="381000" y="892629"/>
                </a:cubicBezTo>
                <a:cubicBezTo>
                  <a:pt x="426461" y="905618"/>
                  <a:pt x="438546" y="905848"/>
                  <a:pt x="489857" y="914400"/>
                </a:cubicBezTo>
                <a:cubicBezTo>
                  <a:pt x="602343" y="910771"/>
                  <a:pt x="714964" y="910123"/>
                  <a:pt x="827314" y="903514"/>
                </a:cubicBezTo>
                <a:cubicBezTo>
                  <a:pt x="838769" y="902840"/>
                  <a:pt x="848939" y="895781"/>
                  <a:pt x="859972" y="892629"/>
                </a:cubicBezTo>
                <a:cubicBezTo>
                  <a:pt x="874357" y="888519"/>
                  <a:pt x="889184" y="886042"/>
                  <a:pt x="903514" y="881743"/>
                </a:cubicBezTo>
                <a:cubicBezTo>
                  <a:pt x="1036020" y="841991"/>
                  <a:pt x="912015" y="874176"/>
                  <a:pt x="1012372" y="849086"/>
                </a:cubicBezTo>
                <a:cubicBezTo>
                  <a:pt x="1094359" y="794426"/>
                  <a:pt x="990160" y="858605"/>
                  <a:pt x="1088572" y="816429"/>
                </a:cubicBezTo>
                <a:cubicBezTo>
                  <a:pt x="1100597" y="811275"/>
                  <a:pt x="1109870" y="801148"/>
                  <a:pt x="1121229" y="794657"/>
                </a:cubicBezTo>
                <a:cubicBezTo>
                  <a:pt x="1135318" y="786606"/>
                  <a:pt x="1150683" y="780937"/>
                  <a:pt x="1164772" y="772886"/>
                </a:cubicBezTo>
                <a:cubicBezTo>
                  <a:pt x="1223860" y="739122"/>
                  <a:pt x="1170210" y="760187"/>
                  <a:pt x="1230086" y="740229"/>
                </a:cubicBezTo>
                <a:cubicBezTo>
                  <a:pt x="1307067" y="688906"/>
                  <a:pt x="1211744" y="753330"/>
                  <a:pt x="1306286" y="685800"/>
                </a:cubicBezTo>
                <a:cubicBezTo>
                  <a:pt x="1316932" y="678196"/>
                  <a:pt x="1328727" y="672202"/>
                  <a:pt x="1338943" y="664029"/>
                </a:cubicBezTo>
                <a:cubicBezTo>
                  <a:pt x="1346957" y="657618"/>
                  <a:pt x="1352503" y="648415"/>
                  <a:pt x="1360714" y="642257"/>
                </a:cubicBezTo>
                <a:cubicBezTo>
                  <a:pt x="1381647" y="626557"/>
                  <a:pt x="1404257" y="613228"/>
                  <a:pt x="1426029" y="598714"/>
                </a:cubicBezTo>
                <a:cubicBezTo>
                  <a:pt x="1436915" y="591457"/>
                  <a:pt x="1449435" y="586194"/>
                  <a:pt x="1458686" y="576943"/>
                </a:cubicBezTo>
                <a:lnTo>
                  <a:pt x="1513114" y="522514"/>
                </a:lnTo>
                <a:lnTo>
                  <a:pt x="1534886" y="457200"/>
                </a:lnTo>
                <a:lnTo>
                  <a:pt x="1545772" y="424543"/>
                </a:lnTo>
                <a:cubicBezTo>
                  <a:pt x="1542143" y="406400"/>
                  <a:pt x="1539754" y="387964"/>
                  <a:pt x="1534886" y="370114"/>
                </a:cubicBezTo>
                <a:cubicBezTo>
                  <a:pt x="1521606" y="321422"/>
                  <a:pt x="1506727" y="276641"/>
                  <a:pt x="1469572" y="239486"/>
                </a:cubicBezTo>
                <a:cubicBezTo>
                  <a:pt x="1462315" y="232229"/>
                  <a:pt x="1456011" y="223872"/>
                  <a:pt x="1447800" y="217714"/>
                </a:cubicBezTo>
                <a:cubicBezTo>
                  <a:pt x="1426867" y="202015"/>
                  <a:pt x="1407309" y="182447"/>
                  <a:pt x="1382486" y="174172"/>
                </a:cubicBezTo>
                <a:lnTo>
                  <a:pt x="1317172" y="152400"/>
                </a:lnTo>
                <a:cubicBezTo>
                  <a:pt x="1291288" y="143772"/>
                  <a:pt x="1268310" y="135185"/>
                  <a:pt x="1240972" y="130629"/>
                </a:cubicBezTo>
                <a:cubicBezTo>
                  <a:pt x="1233813" y="129436"/>
                  <a:pt x="1226457" y="130629"/>
                  <a:pt x="1219200" y="130629"/>
                </a:cubicBezTo>
                <a:lnTo>
                  <a:pt x="1164772" y="130629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0EA532CA-5245-3ECB-EF01-DBEDFFCCD435}"/>
              </a:ext>
            </a:extLst>
          </p:cNvPr>
          <p:cNvSpPr/>
          <p:nvPr/>
        </p:nvSpPr>
        <p:spPr>
          <a:xfrm>
            <a:off x="4528457" y="4898571"/>
            <a:ext cx="1153886" cy="620486"/>
          </a:xfrm>
          <a:custGeom>
            <a:avLst/>
            <a:gdLst>
              <a:gd name="connsiteX0" fmla="*/ 609600 w 1153886"/>
              <a:gd name="connsiteY0" fmla="*/ 43543 h 620486"/>
              <a:gd name="connsiteX1" fmla="*/ 609600 w 1153886"/>
              <a:gd name="connsiteY1" fmla="*/ 43543 h 620486"/>
              <a:gd name="connsiteX2" fmla="*/ 500743 w 1153886"/>
              <a:gd name="connsiteY2" fmla="*/ 54429 h 620486"/>
              <a:gd name="connsiteX3" fmla="*/ 163286 w 1153886"/>
              <a:gd name="connsiteY3" fmla="*/ 65315 h 620486"/>
              <a:gd name="connsiteX4" fmla="*/ 130629 w 1153886"/>
              <a:gd name="connsiteY4" fmla="*/ 87086 h 620486"/>
              <a:gd name="connsiteX5" fmla="*/ 76200 w 1153886"/>
              <a:gd name="connsiteY5" fmla="*/ 130629 h 620486"/>
              <a:gd name="connsiteX6" fmla="*/ 54429 w 1153886"/>
              <a:gd name="connsiteY6" fmla="*/ 163286 h 620486"/>
              <a:gd name="connsiteX7" fmla="*/ 10886 w 1153886"/>
              <a:gd name="connsiteY7" fmla="*/ 217715 h 620486"/>
              <a:gd name="connsiteX8" fmla="*/ 0 w 1153886"/>
              <a:gd name="connsiteY8" fmla="*/ 250372 h 620486"/>
              <a:gd name="connsiteX9" fmla="*/ 10886 w 1153886"/>
              <a:gd name="connsiteY9" fmla="*/ 391886 h 620486"/>
              <a:gd name="connsiteX10" fmla="*/ 43543 w 1153886"/>
              <a:gd name="connsiteY10" fmla="*/ 457200 h 620486"/>
              <a:gd name="connsiteX11" fmla="*/ 87086 w 1153886"/>
              <a:gd name="connsiteY11" fmla="*/ 500743 h 620486"/>
              <a:gd name="connsiteX12" fmla="*/ 174172 w 1153886"/>
              <a:gd name="connsiteY12" fmla="*/ 566058 h 620486"/>
              <a:gd name="connsiteX13" fmla="*/ 206829 w 1153886"/>
              <a:gd name="connsiteY13" fmla="*/ 576943 h 620486"/>
              <a:gd name="connsiteX14" fmla="*/ 239486 w 1153886"/>
              <a:gd name="connsiteY14" fmla="*/ 598715 h 620486"/>
              <a:gd name="connsiteX15" fmla="*/ 337457 w 1153886"/>
              <a:gd name="connsiteY15" fmla="*/ 620486 h 620486"/>
              <a:gd name="connsiteX16" fmla="*/ 849086 w 1153886"/>
              <a:gd name="connsiteY16" fmla="*/ 609600 h 620486"/>
              <a:gd name="connsiteX17" fmla="*/ 903514 w 1153886"/>
              <a:gd name="connsiteY17" fmla="*/ 598715 h 620486"/>
              <a:gd name="connsiteX18" fmla="*/ 979714 w 1153886"/>
              <a:gd name="connsiteY18" fmla="*/ 576943 h 620486"/>
              <a:gd name="connsiteX19" fmla="*/ 1055914 w 1153886"/>
              <a:gd name="connsiteY19" fmla="*/ 544286 h 620486"/>
              <a:gd name="connsiteX20" fmla="*/ 1099457 w 1153886"/>
              <a:gd name="connsiteY20" fmla="*/ 500743 h 620486"/>
              <a:gd name="connsiteX21" fmla="*/ 1132114 w 1153886"/>
              <a:gd name="connsiteY21" fmla="*/ 381000 h 620486"/>
              <a:gd name="connsiteX22" fmla="*/ 1143000 w 1153886"/>
              <a:gd name="connsiteY22" fmla="*/ 337458 h 620486"/>
              <a:gd name="connsiteX23" fmla="*/ 1153886 w 1153886"/>
              <a:gd name="connsiteY23" fmla="*/ 293915 h 620486"/>
              <a:gd name="connsiteX24" fmla="*/ 1143000 w 1153886"/>
              <a:gd name="connsiteY24" fmla="*/ 152400 h 620486"/>
              <a:gd name="connsiteX25" fmla="*/ 1121229 w 1153886"/>
              <a:gd name="connsiteY25" fmla="*/ 119743 h 620486"/>
              <a:gd name="connsiteX26" fmla="*/ 1110343 w 1153886"/>
              <a:gd name="connsiteY26" fmla="*/ 87086 h 620486"/>
              <a:gd name="connsiteX27" fmla="*/ 1045029 w 1153886"/>
              <a:gd name="connsiteY27" fmla="*/ 32658 h 620486"/>
              <a:gd name="connsiteX28" fmla="*/ 1012372 w 1153886"/>
              <a:gd name="connsiteY28" fmla="*/ 21772 h 620486"/>
              <a:gd name="connsiteX29" fmla="*/ 979714 w 1153886"/>
              <a:gd name="connsiteY29" fmla="*/ 0 h 620486"/>
              <a:gd name="connsiteX30" fmla="*/ 751114 w 1153886"/>
              <a:gd name="connsiteY30" fmla="*/ 10886 h 620486"/>
              <a:gd name="connsiteX31" fmla="*/ 718457 w 1153886"/>
              <a:gd name="connsiteY31" fmla="*/ 21772 h 620486"/>
              <a:gd name="connsiteX32" fmla="*/ 609600 w 1153886"/>
              <a:gd name="connsiteY32" fmla="*/ 43543 h 62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53886" h="620486">
                <a:moveTo>
                  <a:pt x="609600" y="43543"/>
                </a:moveTo>
                <a:lnTo>
                  <a:pt x="609600" y="43543"/>
                </a:lnTo>
                <a:cubicBezTo>
                  <a:pt x="573314" y="47172"/>
                  <a:pt x="537166" y="52652"/>
                  <a:pt x="500743" y="54429"/>
                </a:cubicBezTo>
                <a:cubicBezTo>
                  <a:pt x="388332" y="59913"/>
                  <a:pt x="275395" y="55423"/>
                  <a:pt x="163286" y="65315"/>
                </a:cubicBezTo>
                <a:cubicBezTo>
                  <a:pt x="150254" y="66465"/>
                  <a:pt x="140845" y="78913"/>
                  <a:pt x="130629" y="87086"/>
                </a:cubicBezTo>
                <a:cubicBezTo>
                  <a:pt x="53073" y="149131"/>
                  <a:pt x="176713" y="63621"/>
                  <a:pt x="76200" y="130629"/>
                </a:cubicBezTo>
                <a:cubicBezTo>
                  <a:pt x="68943" y="141515"/>
                  <a:pt x="62602" y="153070"/>
                  <a:pt x="54429" y="163286"/>
                </a:cubicBezTo>
                <a:cubicBezTo>
                  <a:pt x="27428" y="197038"/>
                  <a:pt x="33224" y="173040"/>
                  <a:pt x="10886" y="217715"/>
                </a:cubicBezTo>
                <a:cubicBezTo>
                  <a:pt x="5754" y="227978"/>
                  <a:pt x="3629" y="239486"/>
                  <a:pt x="0" y="250372"/>
                </a:cubicBezTo>
                <a:cubicBezTo>
                  <a:pt x="3629" y="297543"/>
                  <a:pt x="5018" y="344941"/>
                  <a:pt x="10886" y="391886"/>
                </a:cubicBezTo>
                <a:cubicBezTo>
                  <a:pt x="13713" y="414499"/>
                  <a:pt x="29313" y="440599"/>
                  <a:pt x="43543" y="457200"/>
                </a:cubicBezTo>
                <a:cubicBezTo>
                  <a:pt x="56901" y="472785"/>
                  <a:pt x="72572" y="486229"/>
                  <a:pt x="87086" y="500743"/>
                </a:cubicBezTo>
                <a:cubicBezTo>
                  <a:pt x="112877" y="526534"/>
                  <a:pt x="137240" y="553748"/>
                  <a:pt x="174172" y="566058"/>
                </a:cubicBezTo>
                <a:lnTo>
                  <a:pt x="206829" y="576943"/>
                </a:lnTo>
                <a:cubicBezTo>
                  <a:pt x="217715" y="584200"/>
                  <a:pt x="227784" y="592864"/>
                  <a:pt x="239486" y="598715"/>
                </a:cubicBezTo>
                <a:cubicBezTo>
                  <a:pt x="266280" y="612112"/>
                  <a:pt x="312379" y="616306"/>
                  <a:pt x="337457" y="620486"/>
                </a:cubicBezTo>
                <a:lnTo>
                  <a:pt x="849086" y="609600"/>
                </a:lnTo>
                <a:cubicBezTo>
                  <a:pt x="867574" y="608889"/>
                  <a:pt x="885453" y="602729"/>
                  <a:pt x="903514" y="598715"/>
                </a:cubicBezTo>
                <a:cubicBezTo>
                  <a:pt x="922637" y="594466"/>
                  <a:pt x="960131" y="585336"/>
                  <a:pt x="979714" y="576943"/>
                </a:cubicBezTo>
                <a:cubicBezTo>
                  <a:pt x="1073875" y="536589"/>
                  <a:pt x="979328" y="569816"/>
                  <a:pt x="1055914" y="544286"/>
                </a:cubicBezTo>
                <a:cubicBezTo>
                  <a:pt x="1070428" y="529772"/>
                  <a:pt x="1092966" y="520216"/>
                  <a:pt x="1099457" y="500743"/>
                </a:cubicBezTo>
                <a:cubicBezTo>
                  <a:pt x="1119806" y="439697"/>
                  <a:pt x="1107558" y="479225"/>
                  <a:pt x="1132114" y="381000"/>
                </a:cubicBezTo>
                <a:lnTo>
                  <a:pt x="1143000" y="337458"/>
                </a:lnTo>
                <a:lnTo>
                  <a:pt x="1153886" y="293915"/>
                </a:lnTo>
                <a:cubicBezTo>
                  <a:pt x="1150257" y="246743"/>
                  <a:pt x="1151719" y="198901"/>
                  <a:pt x="1143000" y="152400"/>
                </a:cubicBezTo>
                <a:cubicBezTo>
                  <a:pt x="1140589" y="139541"/>
                  <a:pt x="1127080" y="131445"/>
                  <a:pt x="1121229" y="119743"/>
                </a:cubicBezTo>
                <a:cubicBezTo>
                  <a:pt x="1116097" y="109480"/>
                  <a:pt x="1116708" y="96633"/>
                  <a:pt x="1110343" y="87086"/>
                </a:cubicBezTo>
                <a:cubicBezTo>
                  <a:pt x="1098305" y="69029"/>
                  <a:pt x="1065111" y="42699"/>
                  <a:pt x="1045029" y="32658"/>
                </a:cubicBezTo>
                <a:cubicBezTo>
                  <a:pt x="1034766" y="27526"/>
                  <a:pt x="1022635" y="26904"/>
                  <a:pt x="1012372" y="21772"/>
                </a:cubicBezTo>
                <a:cubicBezTo>
                  <a:pt x="1000670" y="15921"/>
                  <a:pt x="990600" y="7257"/>
                  <a:pt x="979714" y="0"/>
                </a:cubicBezTo>
                <a:cubicBezTo>
                  <a:pt x="903514" y="3629"/>
                  <a:pt x="827137" y="4551"/>
                  <a:pt x="751114" y="10886"/>
                </a:cubicBezTo>
                <a:cubicBezTo>
                  <a:pt x="739679" y="11839"/>
                  <a:pt x="729843" y="20349"/>
                  <a:pt x="718457" y="21772"/>
                </a:cubicBezTo>
                <a:cubicBezTo>
                  <a:pt x="629145" y="32936"/>
                  <a:pt x="627743" y="39915"/>
                  <a:pt x="609600" y="43543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7B6DC3F-DF65-2EF7-6D12-914634A62C39}"/>
              </a:ext>
            </a:extLst>
          </p:cNvPr>
          <p:cNvSpPr txBox="1"/>
          <p:nvPr/>
        </p:nvSpPr>
        <p:spPr>
          <a:xfrm>
            <a:off x="0" y="643171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Kant S,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Kronbichler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A,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Geetha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D. Principles of Immunosuppression in the Management of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Kidney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Disease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: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Core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Curriculum 2022 [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published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correction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appears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in Am J </a:t>
            </a:r>
            <a:r>
              <a:rPr lang="fr-CA" sz="1200" b="0" i="0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Kidney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 Dis. 2023 Jan;81(1):125]. </a:t>
            </a:r>
            <a:r>
              <a:rPr lang="fr-CA" sz="1200" b="0" i="1" u="none" strike="noStrike" dirty="0">
                <a:solidFill>
                  <a:srgbClr val="212121"/>
                </a:solidFill>
                <a:effectLst/>
                <a:latin typeface="BlinkMacSystemFont"/>
              </a:rPr>
              <a:t>Am J </a:t>
            </a:r>
            <a:r>
              <a:rPr lang="fr-CA" sz="1200" b="0" i="1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Kidney</a:t>
            </a:r>
            <a:r>
              <a:rPr lang="fr-CA" sz="1200" b="0" i="1" u="none" strike="noStrike" dirty="0">
                <a:solidFill>
                  <a:srgbClr val="212121"/>
                </a:solidFill>
                <a:effectLst/>
                <a:latin typeface="BlinkMacSystemFont"/>
              </a:rPr>
              <a:t> Dis</a:t>
            </a:r>
            <a:r>
              <a:rPr lang="fr-CA" sz="12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. 2022;80(3):393-405. doi:10.1053/j.ajkd.2021.12.011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79863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C28944-D982-5169-22C7-582F3A538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Sensitization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6386C5A-245A-39FA-7A47-F153B9A10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7150" y="1690688"/>
            <a:ext cx="6997700" cy="415290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634219C-5CBF-9DDB-F554-92D6F43C4756}"/>
              </a:ext>
            </a:extLst>
          </p:cNvPr>
          <p:cNvSpPr txBox="1"/>
          <p:nvPr/>
        </p:nvSpPr>
        <p:spPr>
          <a:xfrm>
            <a:off x="-82323" y="6354375"/>
            <a:ext cx="1227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0" i="0" u="none" strike="noStrike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Etxebarria</a:t>
            </a:r>
            <a:r>
              <a:rPr lang="fr-CA" sz="1200" b="0" i="0" u="none" strike="noStrike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 A, </a:t>
            </a:r>
            <a:r>
              <a:rPr lang="fr-CA" sz="1200" b="0" i="0" u="none" strike="noStrike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Díez</a:t>
            </a:r>
            <a:r>
              <a:rPr lang="fr-CA" sz="1200" b="0" i="0" u="none" strike="noStrike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-Martín E, </a:t>
            </a:r>
            <a:r>
              <a:rPr lang="fr-CA" sz="1200" b="0" i="0" u="none" strike="noStrike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Astigarraga</a:t>
            </a:r>
            <a:r>
              <a:rPr lang="fr-CA" sz="1200" b="0" i="0" u="none" strike="noStrike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 E, </a:t>
            </a:r>
            <a:r>
              <a:rPr lang="fr-CA" sz="1200" b="0" i="0" u="none" strike="noStrike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Barreda</a:t>
            </a:r>
            <a:r>
              <a:rPr lang="fr-CA" sz="1200" b="0" i="0" u="none" strike="noStrike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-Gómez G. </a:t>
            </a:r>
            <a:r>
              <a:rPr lang="fr-CA" sz="1200" b="0" i="0" u="none" strike="noStrike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Role</a:t>
            </a:r>
            <a:r>
              <a:rPr lang="fr-CA" sz="1200" b="0" i="0" u="none" strike="noStrike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 of the Immune System in </a:t>
            </a:r>
            <a:r>
              <a:rPr lang="fr-CA" sz="1200" b="0" i="0" u="none" strike="noStrike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Renal</a:t>
            </a:r>
            <a:r>
              <a:rPr lang="fr-CA" sz="1200" b="0" i="0" u="none" strike="noStrike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 Transplantation, Types of </a:t>
            </a:r>
            <a:r>
              <a:rPr lang="fr-CA" sz="1200" b="0" i="0" u="none" strike="noStrike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Response</a:t>
            </a:r>
            <a:r>
              <a:rPr lang="fr-CA" sz="1200" b="0" i="0" u="none" strike="noStrike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, </a:t>
            </a:r>
            <a:r>
              <a:rPr lang="fr-CA" sz="1200" b="0" i="0" u="none" strike="noStrike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Technical</a:t>
            </a:r>
            <a:r>
              <a:rPr lang="fr-CA" sz="1200" b="0" i="0" u="none" strike="noStrike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CA" sz="1200" b="0" i="0" u="none" strike="noStrike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Approaches</a:t>
            </a:r>
            <a:r>
              <a:rPr lang="fr-CA" sz="1200" b="0" i="0" u="none" strike="noStrike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 and </a:t>
            </a:r>
            <a:r>
              <a:rPr lang="fr-CA" sz="1200" b="0" i="0" u="none" strike="noStrike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Current</a:t>
            </a:r>
            <a:r>
              <a:rPr lang="fr-CA" sz="1200" b="0" i="0" u="none" strike="noStrike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 Challenges. </a:t>
            </a:r>
            <a:r>
              <a:rPr lang="fr-CA" sz="1200" b="0" i="1" u="none" strike="noStrike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Immuno</a:t>
            </a:r>
            <a:r>
              <a:rPr lang="fr-CA" sz="1200" b="0" i="0" u="none" strike="noStrike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. 2022; 2(4):548-570. https://</a:t>
            </a:r>
            <a:r>
              <a:rPr lang="fr-CA" sz="1200" b="0" i="0" u="none" strike="noStrike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doi.org</a:t>
            </a:r>
            <a:r>
              <a:rPr lang="fr-CA" sz="1200" b="0" i="0" u="none" strike="noStrike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/10.3390/immuno2040035</a:t>
            </a:r>
            <a:endParaRPr lang="en-CA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8C84CC-5096-EE02-48B6-DEA8592BD3C8}"/>
              </a:ext>
            </a:extLst>
          </p:cNvPr>
          <p:cNvSpPr/>
          <p:nvPr/>
        </p:nvSpPr>
        <p:spPr>
          <a:xfrm>
            <a:off x="2416629" y="2873829"/>
            <a:ext cx="7369628" cy="12845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495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E3B05C-0022-2BCA-C281-523B23CE9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CA" sz="3000" b="1" dirty="0"/>
              <a:t>Usual Pillars of Maintenance Immunosuppression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8534ABA3-4F65-2CBB-E748-09BE7DB9AB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95238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430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3F189B-C795-01E0-FE5E-FA3015AD7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CA" sz="6600"/>
              <a:t>Steroids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8FC799-18BA-A506-AEF3-D578B642C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2400" dirty="0"/>
              <a:t>Protocol depends on organ transplanted.</a:t>
            </a:r>
          </a:p>
          <a:p>
            <a:pPr marL="0" indent="0">
              <a:buNone/>
            </a:pPr>
            <a:r>
              <a:rPr lang="en-CA" sz="2400" dirty="0"/>
              <a:t>Start higher doses, taper down to low dose (pred 5 mg daily) or to discontinuation. </a:t>
            </a:r>
          </a:p>
        </p:txBody>
      </p:sp>
    </p:spTree>
    <p:extLst>
      <p:ext uri="{BB962C8B-B14F-4D97-AF65-F5344CB8AC3E}">
        <p14:creationId xmlns:p14="http://schemas.microsoft.com/office/powerpoint/2010/main" val="31288840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6295</TotalTime>
  <Words>2601</Words>
  <Application>Microsoft Macintosh PowerPoint</Application>
  <PresentationFormat>Grand écran</PresentationFormat>
  <Paragraphs>292</Paragraphs>
  <Slides>49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6" baseType="lpstr">
      <vt:lpstr>Arial</vt:lpstr>
      <vt:lpstr>BlinkMacSystemFont</vt:lpstr>
      <vt:lpstr>Calibri</vt:lpstr>
      <vt:lpstr>Calibri Light</vt:lpstr>
      <vt:lpstr>Google Sans</vt:lpstr>
      <vt:lpstr>Helvetica Neue</vt:lpstr>
      <vt:lpstr>Thème Office</vt:lpstr>
      <vt:lpstr>Antirejection Medications: Common and Catastrophic Complications</vt:lpstr>
      <vt:lpstr>Introduction</vt:lpstr>
      <vt:lpstr>COI</vt:lpstr>
      <vt:lpstr>Plan</vt:lpstr>
      <vt:lpstr>RP</vt:lpstr>
      <vt:lpstr>The Usual Suspects</vt:lpstr>
      <vt:lpstr>Sensitization</vt:lpstr>
      <vt:lpstr>Usual Pillars of Maintenance Immunosuppression</vt:lpstr>
      <vt:lpstr>Steroids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Practical Tip: Google “BC NPH Steroids”</vt:lpstr>
      <vt:lpstr>RP</vt:lpstr>
      <vt:lpstr>Mycophenolic Acid</vt:lpstr>
      <vt:lpstr>Mycophenolic Acid</vt:lpstr>
      <vt:lpstr>Présentation PowerPoint</vt:lpstr>
      <vt:lpstr>Managing MMF-associated Diarrhoea</vt:lpstr>
      <vt:lpstr>RP</vt:lpstr>
      <vt:lpstr>COVID-19 in the SOTR</vt:lpstr>
      <vt:lpstr>Présentation PowerPoint</vt:lpstr>
      <vt:lpstr>What we know…</vt:lpstr>
      <vt:lpstr>Applying what we know</vt:lpstr>
      <vt:lpstr>RP</vt:lpstr>
      <vt:lpstr>RP</vt:lpstr>
      <vt:lpstr>Leukopaenia in the SOTR</vt:lpstr>
      <vt:lpstr>Leukopaenia as an ADE</vt:lpstr>
      <vt:lpstr>Présentation PowerPoint</vt:lpstr>
      <vt:lpstr>Présentation PowerPoint</vt:lpstr>
      <vt:lpstr>Loss of an agent, briefly…</vt:lpstr>
      <vt:lpstr>RP</vt:lpstr>
      <vt:lpstr>CNI</vt:lpstr>
      <vt:lpstr>CNI Interactions (P450 3A4)</vt:lpstr>
      <vt:lpstr>Présentation PowerPoint</vt:lpstr>
      <vt:lpstr>Présentation PowerPoint</vt:lpstr>
      <vt:lpstr>Drug Monitoring</vt:lpstr>
      <vt:lpstr>Présentation PowerPoint</vt:lpstr>
      <vt:lpstr>Mechanism of CNI Nephrotoxicity</vt:lpstr>
      <vt:lpstr>Another Mechanism?</vt:lpstr>
      <vt:lpstr>Tacro-Induced Thrombotic Microangiopathy </vt:lpstr>
      <vt:lpstr>DITMA Treatment</vt:lpstr>
      <vt:lpstr>Présentation PowerPoint</vt:lpstr>
      <vt:lpstr>Présentation PowerPoint</vt:lpstr>
      <vt:lpstr>What we didn’t talk about…</vt:lpstr>
      <vt:lpstr>Excellent Resource in a Pinch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Antirejection Medications: Common and Catastrophic Complications</dc:title>
  <dc:creator>Jacob Michaud</dc:creator>
  <cp:lastModifiedBy>Jacob Michaud</cp:lastModifiedBy>
  <cp:revision>20</cp:revision>
  <dcterms:created xsi:type="dcterms:W3CDTF">2023-11-13T19:52:57Z</dcterms:created>
  <dcterms:modified xsi:type="dcterms:W3CDTF">2023-11-29T14:31:33Z</dcterms:modified>
</cp:coreProperties>
</file>