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1"/>
  </p:notesMasterIdLst>
  <p:sldIdLst>
    <p:sldId id="256" r:id="rId2"/>
    <p:sldId id="265" r:id="rId3"/>
    <p:sldId id="257" r:id="rId4"/>
    <p:sldId id="275" r:id="rId5"/>
    <p:sldId id="276" r:id="rId6"/>
    <p:sldId id="291" r:id="rId7"/>
    <p:sldId id="304" r:id="rId8"/>
    <p:sldId id="278" r:id="rId9"/>
    <p:sldId id="279" r:id="rId10"/>
    <p:sldId id="281" r:id="rId11"/>
    <p:sldId id="282" r:id="rId12"/>
    <p:sldId id="268" r:id="rId13"/>
    <p:sldId id="292" r:id="rId14"/>
    <p:sldId id="293" r:id="rId15"/>
    <p:sldId id="294" r:id="rId16"/>
    <p:sldId id="295" r:id="rId17"/>
    <p:sldId id="269" r:id="rId18"/>
    <p:sldId id="270" r:id="rId19"/>
    <p:sldId id="296" r:id="rId20"/>
    <p:sldId id="301" r:id="rId21"/>
    <p:sldId id="302" r:id="rId22"/>
    <p:sldId id="271" r:id="rId23"/>
    <p:sldId id="297" r:id="rId24"/>
    <p:sldId id="284" r:id="rId25"/>
    <p:sldId id="298" r:id="rId26"/>
    <p:sldId id="299" r:id="rId27"/>
    <p:sldId id="287" r:id="rId28"/>
    <p:sldId id="288" r:id="rId29"/>
    <p:sldId id="283" r:id="rId30"/>
    <p:sldId id="272" r:id="rId31"/>
    <p:sldId id="261" r:id="rId32"/>
    <p:sldId id="273" r:id="rId33"/>
    <p:sldId id="264" r:id="rId34"/>
    <p:sldId id="263" r:id="rId35"/>
    <p:sldId id="303" r:id="rId36"/>
    <p:sldId id="305" r:id="rId37"/>
    <p:sldId id="300" r:id="rId38"/>
    <p:sldId id="266" r:id="rId39"/>
    <p:sldId id="267"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69449" autoAdjust="0"/>
  </p:normalViewPr>
  <p:slideViewPr>
    <p:cSldViewPr>
      <p:cViewPr varScale="1">
        <p:scale>
          <a:sx n="75" d="100"/>
          <a:sy n="75" d="100"/>
        </p:scale>
        <p:origin x="-1014" y="-84"/>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32"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71" tIns="46586" rIns="93171" bIns="46586" rtlCol="0"/>
          <a:lstStyle>
            <a:lvl1pPr algn="l">
              <a:defRPr sz="1200"/>
            </a:lvl1pPr>
          </a:lstStyle>
          <a:p>
            <a:endParaRPr lang="en-CA"/>
          </a:p>
        </p:txBody>
      </p:sp>
      <p:sp>
        <p:nvSpPr>
          <p:cNvPr id="3" name="Date Placeholder 2"/>
          <p:cNvSpPr>
            <a:spLocks noGrp="1"/>
          </p:cNvSpPr>
          <p:nvPr>
            <p:ph type="dt" idx="1"/>
          </p:nvPr>
        </p:nvSpPr>
        <p:spPr>
          <a:xfrm>
            <a:off x="3970938" y="1"/>
            <a:ext cx="3037840" cy="464820"/>
          </a:xfrm>
          <a:prstGeom prst="rect">
            <a:avLst/>
          </a:prstGeom>
        </p:spPr>
        <p:txBody>
          <a:bodyPr vert="horz" lIns="93171" tIns="46586" rIns="93171" bIns="46586" rtlCol="0"/>
          <a:lstStyle>
            <a:lvl1pPr algn="r">
              <a:defRPr sz="1200"/>
            </a:lvl1pPr>
          </a:lstStyle>
          <a:p>
            <a:fld id="{4D86F769-F953-41B5-B974-7684DFBD03B9}" type="datetimeFigureOut">
              <a:rPr lang="en-CA" smtClean="0"/>
              <a:t>23/11/2015</a:t>
            </a:fld>
            <a:endParaRPr lang="en-CA"/>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1" tIns="46586" rIns="93171" bIns="46586" rtlCol="0" anchor="ctr"/>
          <a:lstStyle/>
          <a:p>
            <a:endParaRPr lang="en-CA"/>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1" tIns="46586" rIns="93171"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1" y="8829967"/>
            <a:ext cx="3037840" cy="464820"/>
          </a:xfrm>
          <a:prstGeom prst="rect">
            <a:avLst/>
          </a:prstGeom>
        </p:spPr>
        <p:txBody>
          <a:bodyPr vert="horz" lIns="93171" tIns="46586" rIns="93171" bIns="46586"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1" tIns="46586" rIns="93171" bIns="46586" rtlCol="0" anchor="b"/>
          <a:lstStyle>
            <a:lvl1pPr algn="r">
              <a:defRPr sz="1200"/>
            </a:lvl1pPr>
          </a:lstStyle>
          <a:p>
            <a:fld id="{D58D2BB8-6DFC-4F88-B35C-05628B53B626}" type="slidenum">
              <a:rPr lang="en-CA" smtClean="0"/>
              <a:t>‹#›</a:t>
            </a:fld>
            <a:endParaRPr lang="en-CA"/>
          </a:p>
        </p:txBody>
      </p:sp>
    </p:spTree>
    <p:extLst>
      <p:ext uri="{BB962C8B-B14F-4D97-AF65-F5344CB8AC3E}">
        <p14:creationId xmlns:p14="http://schemas.microsoft.com/office/powerpoint/2010/main" val="152569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1</a:t>
            </a:fld>
            <a:endParaRPr lang="en-CA"/>
          </a:p>
        </p:txBody>
      </p:sp>
    </p:spTree>
    <p:extLst>
      <p:ext uri="{BB962C8B-B14F-4D97-AF65-F5344CB8AC3E}">
        <p14:creationId xmlns:p14="http://schemas.microsoft.com/office/powerpoint/2010/main" val="3207657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06">
              <a:defRPr/>
            </a:pPr>
            <a:r>
              <a:rPr lang="en-CA" dirty="0" smtClean="0"/>
              <a:t>MR recently had a fall that fractured the radius in her lower right arm. She requires an open reduction with plate implant  and her family doctor is wondering about perioperative anticoagulation recommendations. </a:t>
            </a:r>
          </a:p>
          <a:p>
            <a:endParaRPr lang="en-CA" dirty="0" smtClean="0"/>
          </a:p>
          <a:p>
            <a:r>
              <a:rPr lang="en-CA" dirty="0" smtClean="0"/>
              <a:t>Do you</a:t>
            </a:r>
            <a:r>
              <a:rPr lang="en-CA" baseline="0" dirty="0" smtClean="0"/>
              <a:t> think she needs bridging therapy? Show of hands…</a:t>
            </a:r>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10</a:t>
            </a:fld>
            <a:endParaRPr lang="en-CA"/>
          </a:p>
        </p:txBody>
      </p:sp>
    </p:spTree>
    <p:extLst>
      <p:ext uri="{BB962C8B-B14F-4D97-AF65-F5344CB8AC3E}">
        <p14:creationId xmlns:p14="http://schemas.microsoft.com/office/powerpoint/2010/main" val="2591069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When</a:t>
            </a:r>
            <a:r>
              <a:rPr lang="en-CA" baseline="0" dirty="0" smtClean="0"/>
              <a:t> looking at risk stratification for MR based on the original CHADS2 score, </a:t>
            </a:r>
            <a:r>
              <a:rPr lang="en-CA" dirty="0" smtClean="0"/>
              <a:t>she has CHF,</a:t>
            </a:r>
            <a:r>
              <a:rPr lang="en-CA" baseline="0" dirty="0" smtClean="0"/>
              <a:t> Hypertension, Age over 75, and </a:t>
            </a:r>
            <a:r>
              <a:rPr lang="en-CA" baseline="0" dirty="0" err="1" smtClean="0"/>
              <a:t>iDM</a:t>
            </a:r>
            <a:r>
              <a:rPr lang="en-CA" baseline="0" dirty="0" smtClean="0"/>
              <a:t>, giving her a CHADS2 score of 4 and putting her at a moderate risk for thromboembolism. We assume then that she would also be at a moderate risk for thromboembolism </a:t>
            </a:r>
            <a:r>
              <a:rPr lang="en-CA" baseline="0" dirty="0" err="1" smtClean="0"/>
              <a:t>perioperatively</a:t>
            </a:r>
            <a:r>
              <a:rPr lang="en-CA" baseline="0" dirty="0" smtClean="0"/>
              <a:t>, although the chance of having an event in the small time frame is very small. This is the measurement that was used in the BRIDGE trial that we are looking at later, however it is important to note that this is not the most up to date scoring method and the new CHEST guidelines use a new CCS algorithm for determining whether a patient should use anticoagulation long-term. </a:t>
            </a:r>
            <a:endParaRPr lang="en-CA" dirty="0" smtClean="0"/>
          </a:p>
          <a:p>
            <a:endParaRPr lang="en-CA" dirty="0" smtClean="0"/>
          </a:p>
          <a:p>
            <a:r>
              <a:rPr lang="en-CA" baseline="0" dirty="0" smtClean="0"/>
              <a:t>Therefore MR has a moderate risk level for perioperative thromboembolism and may be a candidate for bridging therapy </a:t>
            </a:r>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fld id="{D58D2BB8-6DFC-4F88-B35C-05628B53B626}" type="slidenum">
              <a:rPr lang="en-CA" smtClean="0"/>
              <a:t>11</a:t>
            </a:fld>
            <a:endParaRPr lang="en-CA"/>
          </a:p>
        </p:txBody>
      </p:sp>
    </p:spTree>
    <p:extLst>
      <p:ext uri="{BB962C8B-B14F-4D97-AF65-F5344CB8AC3E}">
        <p14:creationId xmlns:p14="http://schemas.microsoft.com/office/powerpoint/2010/main" val="2283277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don’t think</a:t>
            </a:r>
            <a:r>
              <a:rPr lang="en-US" baseline="0" dirty="0" smtClean="0"/>
              <a:t> we should cross that bridge just yet!” </a:t>
            </a:r>
          </a:p>
          <a:p>
            <a:r>
              <a:rPr lang="en-US" baseline="0" dirty="0" smtClean="0"/>
              <a:t>First, we’re going to look at the BRIDGE trial or “Perioperative Bridging Anticoagulation in Patients with Atrial Fibrillation”</a:t>
            </a:r>
          </a:p>
          <a:p>
            <a:r>
              <a:rPr lang="en-US" baseline="0" dirty="0" smtClean="0"/>
              <a:t>Primary outcome = thromboembolism or major bleed</a:t>
            </a:r>
          </a:p>
          <a:p>
            <a:endParaRPr lang="en-US" dirty="0" smtClean="0"/>
          </a:p>
        </p:txBody>
      </p:sp>
      <p:sp>
        <p:nvSpPr>
          <p:cNvPr id="4" name="Slide Number Placeholder 3"/>
          <p:cNvSpPr>
            <a:spLocks noGrp="1"/>
          </p:cNvSpPr>
          <p:nvPr>
            <p:ph type="sldNum" sz="quarter" idx="10"/>
          </p:nvPr>
        </p:nvSpPr>
        <p:spPr/>
        <p:txBody>
          <a:bodyPr/>
          <a:lstStyle/>
          <a:p>
            <a:fld id="{D58D2BB8-6DFC-4F88-B35C-05628B53B626}" type="slidenum">
              <a:rPr lang="en-CA" smtClean="0"/>
              <a:t>12</a:t>
            </a:fld>
            <a:endParaRPr lang="en-CA"/>
          </a:p>
        </p:txBody>
      </p:sp>
    </p:spTree>
    <p:extLst>
      <p:ext uri="{BB962C8B-B14F-4D97-AF65-F5344CB8AC3E}">
        <p14:creationId xmlns:p14="http://schemas.microsoft.com/office/powerpoint/2010/main" val="3747780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5" indent="-174695">
              <a:buFontTx/>
              <a:buChar char="•"/>
            </a:pPr>
            <a:r>
              <a:rPr lang="en-US" dirty="0" smtClean="0"/>
              <a:t>The bridge trial was a randomized, double-blind placebo controlled trial</a:t>
            </a:r>
            <a:r>
              <a:rPr lang="en-US" baseline="0" dirty="0" smtClean="0"/>
              <a:t> that addressed the question as to whether or not patients with </a:t>
            </a:r>
            <a:r>
              <a:rPr lang="en-US" baseline="0" dirty="0" err="1" smtClean="0"/>
              <a:t>A.Fib</a:t>
            </a:r>
            <a:r>
              <a:rPr lang="en-US" baseline="0" dirty="0" smtClean="0"/>
              <a:t> treated with warfarin undergoing an elective or invasive procedure or surgery required bridging during their interruption of warfarin therapy before and after the operation. </a:t>
            </a:r>
          </a:p>
          <a:p>
            <a:pPr marL="174695" indent="-174695">
              <a:buFontTx/>
              <a:buChar char="•"/>
            </a:pPr>
            <a:r>
              <a:rPr lang="en-US" dirty="0" smtClean="0"/>
              <a:t>1884</a:t>
            </a:r>
            <a:r>
              <a:rPr lang="en-US" baseline="0" dirty="0" smtClean="0"/>
              <a:t> patients with </a:t>
            </a:r>
            <a:r>
              <a:rPr lang="en-US" baseline="0" dirty="0" err="1" smtClean="0"/>
              <a:t>A.fib</a:t>
            </a:r>
            <a:r>
              <a:rPr lang="en-US" baseline="0" dirty="0" smtClean="0"/>
              <a:t> on warfarin therapy</a:t>
            </a:r>
          </a:p>
          <a:p>
            <a:pPr marL="174695" indent="-174695">
              <a:buFontTx/>
              <a:buChar char="•"/>
            </a:pPr>
            <a:r>
              <a:rPr lang="en-US" baseline="0" dirty="0" smtClean="0"/>
              <a:t>Randomized to receive either bridging therapy or no bridging </a:t>
            </a:r>
          </a:p>
          <a:p>
            <a:pPr marL="174695" indent="-174695">
              <a:buFontTx/>
              <a:buChar char="•"/>
            </a:pPr>
            <a:r>
              <a:rPr lang="en-US" baseline="0" dirty="0" smtClean="0"/>
              <a:t>Bridging ( LMWH- </a:t>
            </a:r>
            <a:r>
              <a:rPr lang="en-US" baseline="0" dirty="0" err="1" smtClean="0"/>
              <a:t>daltaparin</a:t>
            </a:r>
            <a:r>
              <a:rPr lang="en-US" baseline="0" dirty="0" smtClean="0"/>
              <a:t>)</a:t>
            </a:r>
          </a:p>
          <a:p>
            <a:pPr marL="174695" indent="-174695">
              <a:buFontTx/>
              <a:buChar char="•"/>
            </a:pPr>
            <a:r>
              <a:rPr lang="en-US" baseline="0" dirty="0" smtClean="0"/>
              <a:t>Placebo</a:t>
            </a:r>
          </a:p>
          <a:p>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13</a:t>
            </a:fld>
            <a:endParaRPr lang="en-CA"/>
          </a:p>
        </p:txBody>
      </p:sp>
    </p:spTree>
    <p:extLst>
      <p:ext uri="{BB962C8B-B14F-4D97-AF65-F5344CB8AC3E}">
        <p14:creationId xmlns:p14="http://schemas.microsoft.com/office/powerpoint/2010/main" val="1095432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14</a:t>
            </a:fld>
            <a:endParaRPr lang="en-CA"/>
          </a:p>
        </p:txBody>
      </p:sp>
    </p:spTree>
    <p:extLst>
      <p:ext uri="{BB962C8B-B14F-4D97-AF65-F5344CB8AC3E}">
        <p14:creationId xmlns:p14="http://schemas.microsoft.com/office/powerpoint/2010/main" val="1251587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15</a:t>
            </a:fld>
            <a:endParaRPr lang="en-CA"/>
          </a:p>
        </p:txBody>
      </p:sp>
    </p:spTree>
    <p:extLst>
      <p:ext uri="{BB962C8B-B14F-4D97-AF65-F5344CB8AC3E}">
        <p14:creationId xmlns:p14="http://schemas.microsoft.com/office/powerpoint/2010/main" val="3221156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Sex: 73% male; Race: 91% Caucasian; Age: mean 72 years; Weight: 96 kg  CHADS2 score: mean 2.3 (~38% with score ≥3) o Distribution: 1 (23%); 2 (39%); 3 (25%); 4 (11%); 5 (3%); 0 or 6 (&lt; 1%) o CHF 32%; HTN 87%; DM 41%; stroke 10%; TIA 8% </a:t>
            </a:r>
          </a:p>
          <a:p>
            <a:r>
              <a:rPr lang="en-US" dirty="0" smtClean="0"/>
              <a:t>*934</a:t>
            </a:r>
            <a:r>
              <a:rPr lang="en-US" baseline="0" dirty="0" smtClean="0"/>
              <a:t> patients assigned to receive </a:t>
            </a:r>
            <a:r>
              <a:rPr lang="en-US" baseline="0" dirty="0" err="1" smtClean="0"/>
              <a:t>dalteparin</a:t>
            </a:r>
            <a:endParaRPr lang="en-US" baseline="0" dirty="0" smtClean="0"/>
          </a:p>
          <a:p>
            <a:r>
              <a:rPr lang="en-US" baseline="0" dirty="0" smtClean="0"/>
              <a:t>*950 patients assigned to no bridging therapy</a:t>
            </a:r>
          </a:p>
          <a:p>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16</a:t>
            </a:fld>
            <a:endParaRPr lang="en-CA"/>
          </a:p>
        </p:txBody>
      </p:sp>
    </p:spTree>
    <p:extLst>
      <p:ext uri="{BB962C8B-B14F-4D97-AF65-F5344CB8AC3E}">
        <p14:creationId xmlns:p14="http://schemas.microsoft.com/office/powerpoint/2010/main" val="3820554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*Warfarin treatment was D/C 5 days before the procedure, and administration of study drug was initiated 3 days before the procedure.</a:t>
            </a:r>
          </a:p>
          <a:p>
            <a:r>
              <a:rPr lang="en-US" baseline="0" dirty="0" smtClean="0"/>
              <a:t>Warfarin treatment was restarted on the evening of or the day after the procedure , and the study drug restarted 12 to 24 hours after a minor procedure and 48 to 72 hours after a major procedure.</a:t>
            </a:r>
          </a:p>
          <a:p>
            <a:r>
              <a:rPr lang="en-US" baseline="0" dirty="0" smtClean="0"/>
              <a:t>*Administration of the study drug was continued after the procedure until the INR was 2.0 or higher on one occasion</a:t>
            </a:r>
          </a:p>
          <a:p>
            <a:r>
              <a:rPr lang="en-US" baseline="0" dirty="0" smtClean="0"/>
              <a:t>* The final patient follow-up occurred 30 days after the procedure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58D2BB8-6DFC-4F88-B35C-05628B53B626}" type="slidenum">
              <a:rPr lang="en-CA" smtClean="0"/>
              <a:t>17</a:t>
            </a:fld>
            <a:endParaRPr lang="en-CA"/>
          </a:p>
        </p:txBody>
      </p:sp>
    </p:spTree>
    <p:extLst>
      <p:ext uri="{BB962C8B-B14F-4D97-AF65-F5344CB8AC3E}">
        <p14:creationId xmlns:p14="http://schemas.microsoft.com/office/powerpoint/2010/main" val="3283157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5" indent="-174695">
              <a:buFontTx/>
              <a:buChar char="•"/>
            </a:pPr>
            <a:r>
              <a:rPr lang="en-US" dirty="0" smtClean="0"/>
              <a:t>Of the 1884 patients</a:t>
            </a:r>
            <a:r>
              <a:rPr lang="en-US" baseline="0" dirty="0" smtClean="0"/>
              <a:t> enrolled in the trial, 71 discontinued participation and did not provide outcome data. </a:t>
            </a:r>
          </a:p>
          <a:p>
            <a:pPr marL="174695" indent="-174695">
              <a:buFontTx/>
              <a:buChar char="•"/>
            </a:pPr>
            <a:r>
              <a:rPr lang="en-US" baseline="0" dirty="0" smtClean="0"/>
              <a:t>At 30 days after the procedure, the incidence of arterial thromboembolism was 0.4% in the no-bridging group and 0.3% in the bridging group.</a:t>
            </a:r>
          </a:p>
          <a:p>
            <a:pPr marL="174695" indent="-174695">
              <a:buFontTx/>
              <a:buChar char="•"/>
            </a:pPr>
            <a:r>
              <a:rPr lang="en-US" baseline="0" dirty="0" smtClean="0"/>
              <a:t>Patients in whom arterial thromboembolism occurred had a mean CHADS2 score of 2.6 and 5 out of the 7 events occurred after a minor procedure. </a:t>
            </a:r>
            <a:endParaRPr lang="en-US" dirty="0" smtClean="0"/>
          </a:p>
          <a:p>
            <a:pPr marL="174695" indent="-174695">
              <a:buFontTx/>
              <a:buChar char="•"/>
            </a:pPr>
            <a:endParaRPr lang="en-US" dirty="0"/>
          </a:p>
        </p:txBody>
      </p:sp>
      <p:sp>
        <p:nvSpPr>
          <p:cNvPr id="4" name="Slide Number Placeholder 3"/>
          <p:cNvSpPr>
            <a:spLocks noGrp="1"/>
          </p:cNvSpPr>
          <p:nvPr>
            <p:ph type="sldNum" sz="quarter" idx="10"/>
          </p:nvPr>
        </p:nvSpPr>
        <p:spPr/>
        <p:txBody>
          <a:bodyPr/>
          <a:lstStyle/>
          <a:p>
            <a:fld id="{D58D2BB8-6DFC-4F88-B35C-05628B53B626}" type="slidenum">
              <a:rPr lang="en-CA" smtClean="0"/>
              <a:t>18</a:t>
            </a:fld>
            <a:endParaRPr lang="en-CA"/>
          </a:p>
        </p:txBody>
      </p:sp>
    </p:spTree>
    <p:extLst>
      <p:ext uri="{BB962C8B-B14F-4D97-AF65-F5344CB8AC3E}">
        <p14:creationId xmlns:p14="http://schemas.microsoft.com/office/powerpoint/2010/main" val="2171720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bleeding</a:t>
            </a:r>
            <a:r>
              <a:rPr lang="en-US" baseline="0" dirty="0" smtClean="0"/>
              <a:t> occurred in 1.3 % of the patients in the no-bridging group and in 3.2% in the bridging group, which indicated that no bridging was superior to bridging with regard to major bleeding. </a:t>
            </a:r>
          </a:p>
          <a:p>
            <a:r>
              <a:rPr lang="en-US" baseline="0" dirty="0" smtClean="0"/>
              <a:t>*RR was 41% </a:t>
            </a:r>
          </a:p>
          <a:p>
            <a:r>
              <a:rPr lang="en-US" baseline="0" dirty="0" smtClean="0"/>
              <a:t>*none of the major bleedings were fatal</a:t>
            </a:r>
          </a:p>
          <a:p>
            <a:r>
              <a:rPr lang="en-US" baseline="0" dirty="0" smtClean="0"/>
              <a:t>*there was a significant reduction in minor bleeding in the no-bridging group compared to the bridging group</a:t>
            </a:r>
          </a:p>
          <a:p>
            <a:r>
              <a:rPr lang="en-US" baseline="0" dirty="0" smtClean="0"/>
              <a:t>*there was no significant difference between the groups in rates of AMI, DVT, PE or death</a:t>
            </a:r>
          </a:p>
          <a:p>
            <a:pPr marL="174695" indent="-174695">
              <a:buFontTx/>
              <a:buChar char="•"/>
            </a:pPr>
            <a:endParaRPr lang="en-US" dirty="0"/>
          </a:p>
        </p:txBody>
      </p:sp>
      <p:sp>
        <p:nvSpPr>
          <p:cNvPr id="4" name="Slide Number Placeholder 3"/>
          <p:cNvSpPr>
            <a:spLocks noGrp="1"/>
          </p:cNvSpPr>
          <p:nvPr>
            <p:ph type="sldNum" sz="quarter" idx="10"/>
          </p:nvPr>
        </p:nvSpPr>
        <p:spPr/>
        <p:txBody>
          <a:bodyPr/>
          <a:lstStyle/>
          <a:p>
            <a:fld id="{D58D2BB8-6DFC-4F88-B35C-05628B53B626}" type="slidenum">
              <a:rPr lang="en-CA" smtClean="0"/>
              <a:t>19</a:t>
            </a:fld>
            <a:endParaRPr lang="en-CA"/>
          </a:p>
        </p:txBody>
      </p:sp>
    </p:spTree>
    <p:extLst>
      <p:ext uri="{BB962C8B-B14F-4D97-AF65-F5344CB8AC3E}">
        <p14:creationId xmlns:p14="http://schemas.microsoft.com/office/powerpoint/2010/main" val="217172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2</a:t>
            </a:fld>
            <a:endParaRPr lang="en-CA"/>
          </a:p>
        </p:txBody>
      </p:sp>
    </p:spTree>
    <p:extLst>
      <p:ext uri="{BB962C8B-B14F-4D97-AF65-F5344CB8AC3E}">
        <p14:creationId xmlns:p14="http://schemas.microsoft.com/office/powerpoint/2010/main" val="745873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study assessing perioperative risk of ATE and rates of bleeding with anticoagulation bleeding in AF.  Demonstrated that </a:t>
            </a:r>
            <a:r>
              <a:rPr lang="en-US" dirty="0" err="1" smtClean="0"/>
              <a:t>nonbridging</a:t>
            </a:r>
            <a:r>
              <a:rPr lang="en-US" dirty="0" smtClean="0"/>
              <a:t> was </a:t>
            </a:r>
            <a:r>
              <a:rPr lang="en-US" dirty="0" err="1" smtClean="0"/>
              <a:t>noninferior</a:t>
            </a:r>
            <a:r>
              <a:rPr lang="en-US" dirty="0" smtClean="0"/>
              <a:t> to bridging in terms of ATE risk, and superior to bridging with regard to bleeding risk.  Unable to generalize to those with CHADS2 ≥3, patients undergoing certain high-risk procedures, or those with mechanical valves, etc.  Forgoing bridging reduced the risk of major bleeding by 1.9% and minor bleeding by 8.9% (NNT=53 and 12, respectively) in patients undergoing low-risk procedures.  Benefits may be more pronounced in high-risk procedures that have higher associated bleeding risk?  </a:t>
            </a:r>
            <a:r>
              <a:rPr lang="en-US" dirty="0" err="1" smtClean="0"/>
              <a:t>Nonbridging</a:t>
            </a:r>
            <a:r>
              <a:rPr lang="en-US" dirty="0" smtClean="0"/>
              <a:t> confers additional advantages in terms of cost-savings and convenience for patients.  Consistent with 2012 ACCP Chest guidelines recommendations (no bridging for patients at low risk for ATE)  Applicability to DOACs? </a:t>
            </a:r>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20</a:t>
            </a:fld>
            <a:endParaRPr lang="en-CA"/>
          </a:p>
        </p:txBody>
      </p:sp>
    </p:spTree>
    <p:extLst>
      <p:ext uri="{BB962C8B-B14F-4D97-AF65-F5344CB8AC3E}">
        <p14:creationId xmlns:p14="http://schemas.microsoft.com/office/powerpoint/2010/main" val="505621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Thank you for that. Although this</a:t>
            </a:r>
            <a:r>
              <a:rPr lang="en-CA" baseline="0" dirty="0" smtClean="0"/>
              <a:t> was a well conducted study – there does remain some </a:t>
            </a:r>
            <a:r>
              <a:rPr lang="en-CA" baseline="0" dirty="0" err="1" smtClean="0"/>
              <a:t>unanwered</a:t>
            </a:r>
            <a:r>
              <a:rPr lang="en-CA" baseline="0" dirty="0" smtClean="0"/>
              <a:t> questions such as:</a:t>
            </a:r>
          </a:p>
          <a:p>
            <a:r>
              <a:rPr lang="en-CA" baseline="0" dirty="0" smtClean="0"/>
              <a:t>So lets look elsewhere and see what other </a:t>
            </a:r>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21</a:t>
            </a:fld>
            <a:endParaRPr lang="en-CA"/>
          </a:p>
        </p:txBody>
      </p:sp>
    </p:spTree>
    <p:extLst>
      <p:ext uri="{BB962C8B-B14F-4D97-AF65-F5344CB8AC3E}">
        <p14:creationId xmlns:p14="http://schemas.microsoft.com/office/powerpoint/2010/main" val="2547831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“CROSS IT”</a:t>
            </a:r>
          </a:p>
          <a:p>
            <a:r>
              <a:rPr lang="en-CA" dirty="0" smtClean="0"/>
              <a:t>The need for bridging in</a:t>
            </a:r>
            <a:r>
              <a:rPr lang="en-CA" baseline="0" dirty="0" smtClean="0"/>
              <a:t> patients with </a:t>
            </a:r>
            <a:r>
              <a:rPr lang="en-CA" baseline="0" dirty="0" err="1" smtClean="0"/>
              <a:t>Afib</a:t>
            </a:r>
            <a:r>
              <a:rPr lang="en-CA" baseline="0" dirty="0" smtClean="0"/>
              <a:t> is based on risk stratification according to the CHADS2 score. </a:t>
            </a:r>
          </a:p>
          <a:p>
            <a:r>
              <a:rPr lang="en-CA" baseline="0" dirty="0" smtClean="0"/>
              <a:t>*Low risk (CHADS2 score of 0-2) don’t require bridging we already know that.</a:t>
            </a:r>
          </a:p>
          <a:p>
            <a:r>
              <a:rPr lang="en-CA" baseline="0" dirty="0" smtClean="0"/>
              <a:t>*High risk (CHADS2 score 5-6) have typically received bridging</a:t>
            </a:r>
          </a:p>
          <a:p>
            <a:r>
              <a:rPr lang="en-CA" baseline="0" dirty="0" smtClean="0"/>
              <a:t>*the controversy comes from moderate risk patients (CHADS2 score 3-4). </a:t>
            </a:r>
            <a:endParaRPr lang="en-CA" dirty="0" smtClean="0"/>
          </a:p>
          <a:p>
            <a:r>
              <a:rPr lang="en-CA" dirty="0" smtClean="0"/>
              <a:t>*According to the the 2013 Chest Guidelines</a:t>
            </a:r>
            <a:r>
              <a:rPr lang="en-CA" baseline="0" dirty="0" smtClean="0"/>
              <a:t> on Perioperative Management of Antithrombotic Therapy state they say patient within the moderate-risk stratum undergoing surgeries or procedures associated with a low risk for bleeding in whom bridging may be considered include patients with </a:t>
            </a:r>
            <a:r>
              <a:rPr lang="en-CA" baseline="0" dirty="0" err="1" smtClean="0"/>
              <a:t>A.fib</a:t>
            </a:r>
            <a:r>
              <a:rPr lang="en-CA" baseline="0" dirty="0" smtClean="0"/>
              <a:t> and a CHADS2 score of 3-4 or prior thromboembolism during interruption of warfarin .</a:t>
            </a:r>
          </a:p>
        </p:txBody>
      </p:sp>
      <p:sp>
        <p:nvSpPr>
          <p:cNvPr id="4" name="Slide Number Placeholder 3"/>
          <p:cNvSpPr>
            <a:spLocks noGrp="1"/>
          </p:cNvSpPr>
          <p:nvPr>
            <p:ph type="sldNum" sz="quarter" idx="10"/>
          </p:nvPr>
        </p:nvSpPr>
        <p:spPr/>
        <p:txBody>
          <a:bodyPr/>
          <a:lstStyle/>
          <a:p>
            <a:fld id="{D58D2BB8-6DFC-4F88-B35C-05628B53B626}" type="slidenum">
              <a:rPr lang="en-CA" smtClean="0"/>
              <a:t>22</a:t>
            </a:fld>
            <a:endParaRPr lang="en-CA"/>
          </a:p>
        </p:txBody>
      </p:sp>
    </p:spTree>
    <p:extLst>
      <p:ext uri="{BB962C8B-B14F-4D97-AF65-F5344CB8AC3E}">
        <p14:creationId xmlns:p14="http://schemas.microsoft.com/office/powerpoint/2010/main" val="4173321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need for bridging in</a:t>
            </a:r>
            <a:r>
              <a:rPr lang="en-CA" baseline="0" dirty="0" smtClean="0"/>
              <a:t> patients with </a:t>
            </a:r>
            <a:r>
              <a:rPr lang="en-CA" baseline="0" dirty="0" err="1" smtClean="0"/>
              <a:t>Afib</a:t>
            </a:r>
            <a:r>
              <a:rPr lang="en-CA" baseline="0" dirty="0" smtClean="0"/>
              <a:t> is based on risk stratification according to the CHADS2 score. </a:t>
            </a:r>
          </a:p>
          <a:p>
            <a:r>
              <a:rPr lang="en-CA" baseline="0" dirty="0" smtClean="0"/>
              <a:t>*Low risk (CHADS2 score of 0-2) don’t require bridging we already know that.</a:t>
            </a:r>
          </a:p>
          <a:p>
            <a:r>
              <a:rPr lang="en-CA" baseline="0" dirty="0" smtClean="0"/>
              <a:t>*High risk (CHADS2 score 5-6) have typically received bridging</a:t>
            </a:r>
          </a:p>
          <a:p>
            <a:r>
              <a:rPr lang="en-CA" baseline="0" dirty="0" smtClean="0"/>
              <a:t>*the controversy comes from moderate risk patients (CHADS2 score 3-4). </a:t>
            </a:r>
            <a:endParaRPr lang="en-CA" dirty="0" smtClean="0"/>
          </a:p>
          <a:p>
            <a:r>
              <a:rPr lang="en-CA" dirty="0" smtClean="0"/>
              <a:t>*According to the </a:t>
            </a:r>
            <a:r>
              <a:rPr lang="en-CA" dirty="0" err="1" smtClean="0"/>
              <a:t>the</a:t>
            </a:r>
            <a:r>
              <a:rPr lang="en-CA" dirty="0" smtClean="0"/>
              <a:t> 2013 Chest Guidelines</a:t>
            </a:r>
            <a:r>
              <a:rPr lang="en-CA" baseline="0" dirty="0" smtClean="0"/>
              <a:t> on Perioperative Management of Antithrombotic Therapy state they say patient within the moderate-risk stratum undergoing surgeries or procedures associated with a low risk for bleeding in whom bridging may be considered include patients with </a:t>
            </a:r>
            <a:r>
              <a:rPr lang="en-CA" baseline="0" dirty="0" err="1" smtClean="0"/>
              <a:t>A.fib</a:t>
            </a:r>
            <a:r>
              <a:rPr lang="en-CA" baseline="0" dirty="0" smtClean="0"/>
              <a:t> and a CHADS2 score of 3-4 or prior thromboembolism during interruption of warfarin .</a:t>
            </a:r>
          </a:p>
          <a:p>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23</a:t>
            </a:fld>
            <a:endParaRPr lang="en-CA"/>
          </a:p>
        </p:txBody>
      </p:sp>
    </p:spTree>
    <p:extLst>
      <p:ext uri="{BB962C8B-B14F-4D97-AF65-F5344CB8AC3E}">
        <p14:creationId xmlns:p14="http://schemas.microsoft.com/office/powerpoint/2010/main" val="340612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Krista to add </a:t>
            </a:r>
            <a:r>
              <a:rPr lang="en-CA" dirty="0" err="1" smtClean="0"/>
              <a:t>Douketis</a:t>
            </a:r>
            <a:r>
              <a:rPr lang="en-CA" dirty="0" smtClean="0"/>
              <a:t> paper (2004) </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This paper from</a:t>
            </a:r>
            <a:r>
              <a:rPr lang="en-CA" baseline="0" dirty="0" smtClean="0"/>
              <a:t> the American Medical Association investigated the efficacy and safety of a standardized </a:t>
            </a:r>
            <a:r>
              <a:rPr lang="en-CA" baseline="0" dirty="0" err="1" smtClean="0"/>
              <a:t>periprocedural</a:t>
            </a:r>
            <a:r>
              <a:rPr lang="en-CA" baseline="0" dirty="0" smtClean="0"/>
              <a:t> anticoagulation regimen with LMWH</a:t>
            </a:r>
          </a:p>
          <a:p>
            <a:endParaRPr lang="en-CA" dirty="0" smtClean="0"/>
          </a:p>
        </p:txBody>
      </p:sp>
      <p:sp>
        <p:nvSpPr>
          <p:cNvPr id="4" name="Slide Number Placeholder 3"/>
          <p:cNvSpPr>
            <a:spLocks noGrp="1"/>
          </p:cNvSpPr>
          <p:nvPr>
            <p:ph type="sldNum" sz="quarter" idx="10"/>
          </p:nvPr>
        </p:nvSpPr>
        <p:spPr/>
        <p:txBody>
          <a:bodyPr/>
          <a:lstStyle/>
          <a:p>
            <a:fld id="{D58D2BB8-6DFC-4F88-B35C-05628B53B626}" type="slidenum">
              <a:rPr lang="en-CA" smtClean="0"/>
              <a:t>24</a:t>
            </a:fld>
            <a:endParaRPr lang="en-CA"/>
          </a:p>
        </p:txBody>
      </p:sp>
    </p:spTree>
    <p:extLst>
      <p:ext uri="{BB962C8B-B14F-4D97-AF65-F5344CB8AC3E}">
        <p14:creationId xmlns:p14="http://schemas.microsoft.com/office/powerpoint/2010/main" val="2979279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5" indent="-174695">
              <a:buFontTx/>
              <a:buChar char="•"/>
            </a:pPr>
            <a:r>
              <a:rPr lang="en-CA" baseline="0" dirty="0" smtClean="0"/>
              <a:t>Study included 650 patients with a mechanical heart valve, chronic </a:t>
            </a:r>
            <a:r>
              <a:rPr lang="en-CA" baseline="0" dirty="0" err="1" smtClean="0"/>
              <a:t>a.fib</a:t>
            </a:r>
            <a:r>
              <a:rPr lang="en-CA" baseline="0" dirty="0" smtClean="0"/>
              <a:t> or embolic stroke who required interruption of warfarin therapy because of an invasive procedure.</a:t>
            </a:r>
          </a:p>
          <a:p>
            <a:pPr marL="174695" indent="-174695">
              <a:buFontTx/>
              <a:buChar char="•"/>
            </a:pPr>
            <a:r>
              <a:rPr lang="en-CA" baseline="0" dirty="0" smtClean="0"/>
              <a:t>Patients were included for inclusion if they: 1. received warfarin therapy, with a target INR of 2-3.5</a:t>
            </a:r>
          </a:p>
          <a:p>
            <a:pPr marL="3435666" lvl="7" indent="-174695">
              <a:buFontTx/>
              <a:buChar char="•"/>
            </a:pPr>
            <a:r>
              <a:rPr lang="en-CA" baseline="0" dirty="0" smtClean="0"/>
              <a:t>2. had a mechanical heart valve, Chronic </a:t>
            </a:r>
            <a:r>
              <a:rPr lang="en-CA" baseline="0" dirty="0" err="1" smtClean="0"/>
              <a:t>a.fib</a:t>
            </a:r>
            <a:r>
              <a:rPr lang="en-CA" baseline="0" dirty="0" smtClean="0"/>
              <a:t> or a previous stroke or TIA with a presumed embolic source and</a:t>
            </a:r>
          </a:p>
          <a:p>
            <a:pPr marL="3435666" lvl="7" indent="-174695">
              <a:buFontTx/>
              <a:buChar char="•"/>
            </a:pPr>
            <a:r>
              <a:rPr lang="en-CA" baseline="0" dirty="0" smtClean="0"/>
              <a:t>3. undergoing an elective surgical or other invasive procedure that requires normalization of INR</a:t>
            </a:r>
          </a:p>
          <a:p>
            <a:pPr marL="174695" indent="-174695">
              <a:buFontTx/>
              <a:buChar char="•"/>
            </a:pPr>
            <a:endParaRPr lang="en-CA" baseline="0" dirty="0" smtClean="0"/>
          </a:p>
          <a:p>
            <a:pPr marL="174695" indent="-174695">
              <a:buFontTx/>
              <a:buChar char="•"/>
            </a:pPr>
            <a:r>
              <a:rPr lang="en-CA" dirty="0" smtClean="0"/>
              <a:t>* the primary outcomes were</a:t>
            </a:r>
            <a:r>
              <a:rPr lang="en-CA" baseline="0" dirty="0" smtClean="0"/>
              <a:t> thromboembolism, major bleeding and death. </a:t>
            </a:r>
          </a:p>
          <a:p>
            <a:pPr marL="174695" indent="-174695">
              <a:buFontTx/>
              <a:buChar char="•"/>
            </a:pPr>
            <a:r>
              <a:rPr lang="en-CA" baseline="0" dirty="0" err="1" smtClean="0"/>
              <a:t>Thomboembolism</a:t>
            </a:r>
            <a:r>
              <a:rPr lang="en-CA" baseline="0" dirty="0" smtClean="0"/>
              <a:t> was defined as a stroke or transient ischemic attach, ACS or systemic embolism involving a limb or viscera that was ascertained on the basis of clinical findings and objective diagnostic testing. </a:t>
            </a:r>
            <a:endParaRPr lang="en-CA" dirty="0" smtClean="0"/>
          </a:p>
          <a:p>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25</a:t>
            </a:fld>
            <a:endParaRPr lang="en-CA"/>
          </a:p>
        </p:txBody>
      </p:sp>
    </p:spTree>
    <p:extLst>
      <p:ext uri="{BB962C8B-B14F-4D97-AF65-F5344CB8AC3E}">
        <p14:creationId xmlns:p14="http://schemas.microsoft.com/office/powerpoint/2010/main" val="3108397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5" indent="-174695">
              <a:buFontTx/>
              <a:buChar char="•"/>
            </a:pPr>
            <a:r>
              <a:rPr lang="en-CA" dirty="0" smtClean="0"/>
              <a:t>* the primary outcomes were</a:t>
            </a:r>
            <a:r>
              <a:rPr lang="en-CA" baseline="0" dirty="0" smtClean="0"/>
              <a:t> thromboembolism, major bleeding and death. </a:t>
            </a:r>
          </a:p>
          <a:p>
            <a:pPr marL="174695" indent="-174695">
              <a:buFontTx/>
              <a:buChar char="•"/>
            </a:pPr>
            <a:r>
              <a:rPr lang="en-CA" baseline="0" dirty="0" err="1" smtClean="0"/>
              <a:t>Thomboembolism</a:t>
            </a:r>
            <a:r>
              <a:rPr lang="en-CA" baseline="0" dirty="0" smtClean="0"/>
              <a:t> was defined as a stroke or transient ischemic attach, ACS or systemic embolism involving a limb or viscera that was ascertained on the basis of clinical findings and objective diagnostic testing. </a:t>
            </a:r>
            <a:endParaRPr lang="en-CA" dirty="0" smtClean="0"/>
          </a:p>
          <a:p>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26</a:t>
            </a:fld>
            <a:endParaRPr lang="en-CA"/>
          </a:p>
        </p:txBody>
      </p:sp>
    </p:spTree>
    <p:extLst>
      <p:ext uri="{BB962C8B-B14F-4D97-AF65-F5344CB8AC3E}">
        <p14:creationId xmlns:p14="http://schemas.microsoft.com/office/powerpoint/2010/main" val="3228537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*Warfarin was stopped 5 or</a:t>
            </a:r>
            <a:r>
              <a:rPr lang="en-US" baseline="0" dirty="0" smtClean="0"/>
              <a:t> 6 days before the procedure, and patients received subcutaneous </a:t>
            </a:r>
            <a:r>
              <a:rPr lang="en-US" baseline="0" dirty="0" err="1" smtClean="0"/>
              <a:t>dalteparin</a:t>
            </a:r>
            <a:r>
              <a:rPr lang="en-US" baseline="0" dirty="0" smtClean="0"/>
              <a:t> , 100 IU/kg twice daily, starting 3 days before the procedure. </a:t>
            </a:r>
          </a:p>
          <a:p>
            <a:r>
              <a:rPr lang="en-US" baseline="0" dirty="0" smtClean="0"/>
              <a:t>*The risk of post-procedural bleeding determined post procedural anticoagulant management. For example, in patients undergoing a non high bleeding risk procedure who had adequate post procedural  hemostasis, warfarin was resumed on the evening of the procedure and </a:t>
            </a:r>
            <a:r>
              <a:rPr lang="en-US" baseline="0" dirty="0" err="1" smtClean="0"/>
              <a:t>dalteparin</a:t>
            </a:r>
            <a:r>
              <a:rPr lang="en-US" baseline="0" dirty="0" smtClean="0"/>
              <a:t> was resumed on the next day and continued until the INR ratio was 2 or more. </a:t>
            </a:r>
          </a:p>
          <a:p>
            <a:r>
              <a:rPr lang="en-US" baseline="0" dirty="0" smtClean="0"/>
              <a:t>*if post procedural hemostasis was not secured, the resumption of </a:t>
            </a:r>
            <a:r>
              <a:rPr lang="en-US" baseline="0" dirty="0" err="1" smtClean="0"/>
              <a:t>dalteparin</a:t>
            </a:r>
            <a:r>
              <a:rPr lang="en-US" baseline="0" dirty="0" smtClean="0"/>
              <a:t> was delayed. </a:t>
            </a:r>
          </a:p>
          <a:p>
            <a:r>
              <a:rPr lang="en-US" baseline="0" dirty="0" smtClean="0"/>
              <a:t>*in patients undergoing a high bleeding risk procedure, warfarin was resumed on the evening of the procedure but </a:t>
            </a:r>
            <a:r>
              <a:rPr lang="en-US" baseline="0" dirty="0" err="1" smtClean="0"/>
              <a:t>daleparin</a:t>
            </a:r>
            <a:r>
              <a:rPr lang="en-US" baseline="0" dirty="0" smtClean="0"/>
              <a:t> was not given after the procedure. </a:t>
            </a:r>
            <a:endParaRPr lang="en-US" dirty="0"/>
          </a:p>
        </p:txBody>
      </p:sp>
      <p:sp>
        <p:nvSpPr>
          <p:cNvPr id="4" name="Slide Number Placeholder 3"/>
          <p:cNvSpPr>
            <a:spLocks noGrp="1"/>
          </p:cNvSpPr>
          <p:nvPr>
            <p:ph type="sldNum" sz="quarter" idx="10"/>
          </p:nvPr>
        </p:nvSpPr>
        <p:spPr/>
        <p:txBody>
          <a:bodyPr/>
          <a:lstStyle/>
          <a:p>
            <a:fld id="{D58D2BB8-6DFC-4F88-B35C-05628B53B626}" type="slidenum">
              <a:rPr lang="en-CA" smtClean="0"/>
              <a:t>27</a:t>
            </a:fld>
            <a:endParaRPr lang="en-CA"/>
          </a:p>
        </p:txBody>
      </p:sp>
    </p:spTree>
    <p:extLst>
      <p:ext uri="{BB962C8B-B14F-4D97-AF65-F5344CB8AC3E}">
        <p14:creationId xmlns:p14="http://schemas.microsoft.com/office/powerpoint/2010/main" val="1463181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5" indent="-174695">
              <a:buFontTx/>
              <a:buChar char="•"/>
            </a:pPr>
            <a:r>
              <a:rPr lang="en-US" dirty="0" smtClean="0"/>
              <a:t>In 108 patients undergoing a high-bleeding risk procedure</a:t>
            </a:r>
            <a:r>
              <a:rPr lang="en-US" baseline="0" dirty="0" smtClean="0"/>
              <a:t> who received only </a:t>
            </a:r>
            <a:r>
              <a:rPr lang="en-US" baseline="0" dirty="0" err="1" smtClean="0"/>
              <a:t>preprocedural</a:t>
            </a:r>
            <a:r>
              <a:rPr lang="en-US" baseline="0" dirty="0" smtClean="0"/>
              <a:t> </a:t>
            </a:r>
            <a:r>
              <a:rPr lang="en-US" baseline="0" dirty="0" err="1" smtClean="0"/>
              <a:t>dalteparin</a:t>
            </a:r>
            <a:r>
              <a:rPr lang="en-US" baseline="0" dirty="0" smtClean="0"/>
              <a:t>, there were 2 nonfatal major bleeding episodes (1.85%),  and 2 deaths possibly due to thromboembolism. </a:t>
            </a:r>
          </a:p>
          <a:p>
            <a:pPr marL="174695" indent="-174695">
              <a:buFontTx/>
              <a:buChar char="•"/>
            </a:pPr>
            <a:r>
              <a:rPr lang="en-US" baseline="0" dirty="0" smtClean="0"/>
              <a:t>In 542 patients undergoing a non-bleeding risk procedure who were scheduled to received </a:t>
            </a:r>
            <a:r>
              <a:rPr lang="en-US" baseline="0" dirty="0" err="1" smtClean="0"/>
              <a:t>preprocedural</a:t>
            </a:r>
            <a:r>
              <a:rPr lang="en-US" baseline="0" dirty="0" smtClean="0"/>
              <a:t> and post procedural </a:t>
            </a:r>
            <a:r>
              <a:rPr lang="en-US" baseline="0" dirty="0" err="1" smtClean="0"/>
              <a:t>dalteparin</a:t>
            </a:r>
            <a:r>
              <a:rPr lang="en-US" baseline="0" dirty="0" smtClean="0"/>
              <a:t>, there were 4 major bleeding episodes, none of which were fatal, 2 thromboembolic events. </a:t>
            </a:r>
          </a:p>
          <a:p>
            <a:pPr marL="174695" indent="-174695">
              <a:buFontTx/>
              <a:buChar char="•"/>
            </a:pPr>
            <a:endParaRPr lang="en-US" baseline="0" dirty="0" smtClean="0"/>
          </a:p>
          <a:p>
            <a:pPr marL="174695" indent="-174695">
              <a:buFontTx/>
              <a:buChar char="•"/>
            </a:pPr>
            <a:r>
              <a:rPr lang="en-US" baseline="0" dirty="0" smtClean="0"/>
              <a:t>In conclusion patients at increased risk for arterial thromboembolism who require temporary interruption of warfarin therapy, a standardized bridging anticoagulation regimen with LMWH was associated with a low risk of thromboembolic and major bleeding complication in the immediate </a:t>
            </a:r>
            <a:r>
              <a:rPr lang="en-US" baseline="0" dirty="0" err="1" smtClean="0"/>
              <a:t>periprocedureal</a:t>
            </a:r>
            <a:r>
              <a:rPr lang="en-US" baseline="0" dirty="0" smtClean="0"/>
              <a:t> period.</a:t>
            </a:r>
            <a:endParaRPr lang="en-US" dirty="0"/>
          </a:p>
        </p:txBody>
      </p:sp>
      <p:sp>
        <p:nvSpPr>
          <p:cNvPr id="4" name="Slide Number Placeholder 3"/>
          <p:cNvSpPr>
            <a:spLocks noGrp="1"/>
          </p:cNvSpPr>
          <p:nvPr>
            <p:ph type="sldNum" sz="quarter" idx="10"/>
          </p:nvPr>
        </p:nvSpPr>
        <p:spPr/>
        <p:txBody>
          <a:bodyPr/>
          <a:lstStyle/>
          <a:p>
            <a:fld id="{D58D2BB8-6DFC-4F88-B35C-05628B53B626}" type="slidenum">
              <a:rPr lang="en-CA" smtClean="0"/>
              <a:t>28</a:t>
            </a:fld>
            <a:endParaRPr lang="en-CA"/>
          </a:p>
        </p:txBody>
      </p:sp>
    </p:spTree>
    <p:extLst>
      <p:ext uri="{BB962C8B-B14F-4D97-AF65-F5344CB8AC3E}">
        <p14:creationId xmlns:p14="http://schemas.microsoft.com/office/powerpoint/2010/main" val="1666288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In 2012 The American heart association had a clinician update that stated when the thromboembolic risk is deemed to be moderate to high, bridging therapy with parenteral anticoagulants is justified. After warfarin discontinuation, a daily therapeutic dose of LMWH is initiated once the INR falls below the therapeutic range.</a:t>
            </a:r>
          </a:p>
          <a:p>
            <a:r>
              <a:rPr lang="en-CA" baseline="0" dirty="0" smtClean="0"/>
              <a:t>*post operatively warfarin should be cautiously restarted as soon as feasible. </a:t>
            </a:r>
          </a:p>
          <a:p>
            <a:endParaRPr lang="en-CA" baseline="0" dirty="0" smtClean="0"/>
          </a:p>
          <a:p>
            <a:r>
              <a:rPr lang="en-CA" baseline="0" dirty="0" smtClean="0"/>
              <a:t>I appreciate that the bridge trial was the first </a:t>
            </a:r>
            <a:r>
              <a:rPr lang="en-CA" baseline="0" dirty="0" err="1" smtClean="0"/>
              <a:t>randomozed</a:t>
            </a:r>
            <a:r>
              <a:rPr lang="en-CA" baseline="0" dirty="0" smtClean="0"/>
              <a:t> clinical trial done in a fib patients. There are papers and guidelines that suggest bridging may still be necessary. The BRIDGE trial does not necessarily speak to patients with a CHADS score above 2 so can we use the information from the BRIDGE trial for these patients?</a:t>
            </a:r>
          </a:p>
        </p:txBody>
      </p:sp>
      <p:sp>
        <p:nvSpPr>
          <p:cNvPr id="4" name="Slide Number Placeholder 3"/>
          <p:cNvSpPr>
            <a:spLocks noGrp="1"/>
          </p:cNvSpPr>
          <p:nvPr>
            <p:ph type="sldNum" sz="quarter" idx="10"/>
          </p:nvPr>
        </p:nvSpPr>
        <p:spPr/>
        <p:txBody>
          <a:bodyPr/>
          <a:lstStyle/>
          <a:p>
            <a:fld id="{D58D2BB8-6DFC-4F88-B35C-05628B53B626}" type="slidenum">
              <a:rPr lang="en-CA" smtClean="0"/>
              <a:t>29</a:t>
            </a:fld>
            <a:endParaRPr lang="en-CA"/>
          </a:p>
        </p:txBody>
      </p:sp>
    </p:spTree>
    <p:extLst>
      <p:ext uri="{BB962C8B-B14F-4D97-AF65-F5344CB8AC3E}">
        <p14:creationId xmlns:p14="http://schemas.microsoft.com/office/powerpoint/2010/main" val="2430324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Atrial Fibrillation is the most common type of arrhythmia and affects approximately 350,000 Canadians</a:t>
            </a:r>
          </a:p>
          <a:p>
            <a:r>
              <a:rPr lang="en-CA" dirty="0"/>
              <a:t>After an episode of atrial fibrillation, patients are at a 3 to 5 time increased risk of subsequent thromboembolic events, including stroke </a:t>
            </a:r>
          </a:p>
          <a:p>
            <a:r>
              <a:rPr lang="en-CA" dirty="0"/>
              <a:t>Many patients receive long-term treatment with an oral anticoagulant to minimize their risk of a subsequent thromboembolic event </a:t>
            </a:r>
          </a:p>
          <a:p>
            <a:r>
              <a:rPr lang="en-CA" dirty="0"/>
              <a:t>Numerous clinical trials have demonstrated the benefit of these agents in patients with atrial fibrillation at moderate to high risk of thromboembolism</a:t>
            </a:r>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3</a:t>
            </a:fld>
            <a:endParaRPr lang="en-CA"/>
          </a:p>
        </p:txBody>
      </p:sp>
    </p:spTree>
    <p:extLst>
      <p:ext uri="{BB962C8B-B14F-4D97-AF65-F5344CB8AC3E}">
        <p14:creationId xmlns:p14="http://schemas.microsoft.com/office/powerpoint/2010/main" val="3533377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27" indent="-232927">
              <a:buAutoNum type="arabicPeriod"/>
            </a:pPr>
            <a:r>
              <a:rPr lang="en-US" dirty="0" smtClean="0"/>
              <a:t>Recent studies that indicate patients with AF may have a low risk for stroke during interruption of warfarin for surgery/procedure and that</a:t>
            </a:r>
            <a:r>
              <a:rPr lang="en-US" baseline="0" dirty="0" smtClean="0"/>
              <a:t> such patients may not require bridging anticoagulation with LMWH or heparin. If this is the case, does it not make the BRIDGE study </a:t>
            </a:r>
            <a:r>
              <a:rPr lang="en-US" baseline="0" dirty="0" err="1" smtClean="0"/>
              <a:t>unneccessary</a:t>
            </a:r>
            <a:r>
              <a:rPr lang="en-US" baseline="0" dirty="0" smtClean="0"/>
              <a:t>.</a:t>
            </a:r>
          </a:p>
          <a:p>
            <a:pPr marL="232927" indent="-232927">
              <a:buAutoNum type="arabicPeriod"/>
            </a:pPr>
            <a:r>
              <a:rPr lang="en-US" baseline="0" dirty="0" smtClean="0"/>
              <a:t>Will emerging alternatives to warfarin make the BRIDGE study irrelevant?</a:t>
            </a:r>
          </a:p>
        </p:txBody>
      </p:sp>
      <p:sp>
        <p:nvSpPr>
          <p:cNvPr id="4" name="Slide Number Placeholder 3"/>
          <p:cNvSpPr>
            <a:spLocks noGrp="1"/>
          </p:cNvSpPr>
          <p:nvPr>
            <p:ph type="sldNum" sz="quarter" idx="10"/>
          </p:nvPr>
        </p:nvSpPr>
        <p:spPr/>
        <p:txBody>
          <a:bodyPr/>
          <a:lstStyle/>
          <a:p>
            <a:fld id="{D58D2BB8-6DFC-4F88-B35C-05628B53B626}" type="slidenum">
              <a:rPr lang="en-CA" smtClean="0"/>
              <a:t>30</a:t>
            </a:fld>
            <a:endParaRPr lang="en-CA"/>
          </a:p>
        </p:txBody>
      </p:sp>
    </p:spTree>
    <p:extLst>
      <p:ext uri="{BB962C8B-B14F-4D97-AF65-F5344CB8AC3E}">
        <p14:creationId xmlns:p14="http://schemas.microsoft.com/office/powerpoint/2010/main" val="1412481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27" indent="-232927">
              <a:buAutoNum type="arabicPeriod"/>
            </a:pPr>
            <a:r>
              <a:rPr lang="en-US" dirty="0" smtClean="0"/>
              <a:t>These studies reported that the risk for stroke appeared low when bridging was not given during warfarin interruption. However,</a:t>
            </a:r>
            <a:r>
              <a:rPr lang="en-US" baseline="0" dirty="0" smtClean="0"/>
              <a:t> these studies do not make BRIDGE study unnecessary based on 1.) theses studies were retrospective, meaning patient data and outcomes were collected after warfarin interruption and surgery. It is possible that outcomes were not reliably captured. 2.) patients who did not receive bridging may have been a lower risk group and may have had a low risk for stroke. In fact, some patients in both studies did not receive bridging and in the study by </a:t>
            </a:r>
            <a:r>
              <a:rPr lang="en-US" baseline="0" dirty="0" err="1" smtClean="0"/>
              <a:t>Wysokinski</a:t>
            </a:r>
            <a:r>
              <a:rPr lang="en-US" baseline="0" dirty="0" smtClean="0"/>
              <a:t> et al, a pre-specified sub-group of patients did in fact receive bridging. And lastly, these studies are not a substitute for a well-designed clinical trial that will determine if bridging is needed. </a:t>
            </a:r>
          </a:p>
          <a:p>
            <a:pPr marL="232927" indent="-232927">
              <a:buAutoNum type="arabicPeriod"/>
            </a:pPr>
            <a:endParaRPr lang="en-US" baseline="0" dirty="0" smtClean="0"/>
          </a:p>
          <a:p>
            <a:pPr marL="232927" indent="-232927">
              <a:buAutoNum type="arabicPeriod"/>
            </a:pPr>
            <a:endParaRPr lang="en-US" baseline="0" dirty="0" smtClean="0"/>
          </a:p>
        </p:txBody>
      </p:sp>
      <p:sp>
        <p:nvSpPr>
          <p:cNvPr id="4" name="Slide Number Placeholder 3"/>
          <p:cNvSpPr>
            <a:spLocks noGrp="1"/>
          </p:cNvSpPr>
          <p:nvPr>
            <p:ph type="sldNum" sz="quarter" idx="10"/>
          </p:nvPr>
        </p:nvSpPr>
        <p:spPr/>
        <p:txBody>
          <a:bodyPr/>
          <a:lstStyle/>
          <a:p>
            <a:fld id="{D58D2BB8-6DFC-4F88-B35C-05628B53B626}" type="slidenum">
              <a:rPr lang="en-CA" smtClean="0"/>
              <a:t>31</a:t>
            </a:fld>
            <a:endParaRPr lang="en-CA"/>
          </a:p>
        </p:txBody>
      </p:sp>
    </p:spTree>
    <p:extLst>
      <p:ext uri="{BB962C8B-B14F-4D97-AF65-F5344CB8AC3E}">
        <p14:creationId xmlns:p14="http://schemas.microsoft.com/office/powerpoint/2010/main" val="2831418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regards to emerging alternatives to warfarin, the new oral anticoagulants will not have a negative impact on the BRIDGE trail because if newer drugs are as effective and safe as warfarin to prevent stroke in AF they will be more expensive and it is likely that warfarin will continue to be widely used. Even if the cost of newer drugs is paid by a third party many patients who have been comfortable using warfarin for many years may be reluctant to switch to a newer “less trusted” alternative. </a:t>
            </a:r>
          </a:p>
          <a:p>
            <a:r>
              <a:rPr lang="en-US" dirty="0" smtClean="0"/>
              <a:t>In general, the rapid offset and onset of action of NOACs obviates the need for ‘heparin bridging’ as is done in selected warfarin treated</a:t>
            </a:r>
          </a:p>
          <a:p>
            <a:r>
              <a:rPr lang="en-US" dirty="0" smtClean="0"/>
              <a:t>patients. Thrombosi</a:t>
            </a:r>
            <a:r>
              <a:rPr lang="en-US" baseline="0" dirty="0" smtClean="0"/>
              <a:t>s Canada </a:t>
            </a:r>
            <a:endParaRPr lang="en-US" dirty="0"/>
          </a:p>
        </p:txBody>
      </p:sp>
      <p:sp>
        <p:nvSpPr>
          <p:cNvPr id="4" name="Slide Number Placeholder 3"/>
          <p:cNvSpPr>
            <a:spLocks noGrp="1"/>
          </p:cNvSpPr>
          <p:nvPr>
            <p:ph type="sldNum" sz="quarter" idx="10"/>
          </p:nvPr>
        </p:nvSpPr>
        <p:spPr/>
        <p:txBody>
          <a:bodyPr/>
          <a:lstStyle/>
          <a:p>
            <a:fld id="{D58D2BB8-6DFC-4F88-B35C-05628B53B626}" type="slidenum">
              <a:rPr lang="en-CA" smtClean="0"/>
              <a:t>32</a:t>
            </a:fld>
            <a:endParaRPr lang="en-CA"/>
          </a:p>
        </p:txBody>
      </p:sp>
    </p:spTree>
    <p:extLst>
      <p:ext uri="{BB962C8B-B14F-4D97-AF65-F5344CB8AC3E}">
        <p14:creationId xmlns:p14="http://schemas.microsoft.com/office/powerpoint/2010/main" val="1471444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 black and</a:t>
            </a:r>
            <a:r>
              <a:rPr lang="en-CA" baseline="0" dirty="0" smtClean="0"/>
              <a:t> white, however the evidence that it coming back is pointing to the fact that we do not need to bridge patients as often and that there are potential risks in doing so. That’s why it is so important to always be looking at the most up to date evidence and critically appraising all the information in order to make the most informed decisions with your patients. </a:t>
            </a:r>
          </a:p>
          <a:p>
            <a:endParaRPr lang="en-CA" baseline="0" dirty="0" smtClean="0"/>
          </a:p>
          <a:p>
            <a:r>
              <a:rPr lang="en-CA" baseline="0" dirty="0" smtClean="0"/>
              <a:t>Chads score was 4 which we mentioned was moderate, but what about bleeding?</a:t>
            </a:r>
          </a:p>
          <a:p>
            <a:r>
              <a:rPr lang="en-CA" baseline="0" dirty="0" smtClean="0"/>
              <a:t>This is where judgement also comes into play. Any other meds that may increase bleeding? Her age? Health status?</a:t>
            </a:r>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33</a:t>
            </a:fld>
            <a:endParaRPr lang="en-CA"/>
          </a:p>
        </p:txBody>
      </p:sp>
    </p:spTree>
    <p:extLst>
      <p:ext uri="{BB962C8B-B14F-4D97-AF65-F5344CB8AC3E}">
        <p14:creationId xmlns:p14="http://schemas.microsoft.com/office/powerpoint/2010/main" val="35954520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 that black and white. Most patients fall</a:t>
            </a:r>
            <a:r>
              <a:rPr lang="en-CA" baseline="0" dirty="0" smtClean="0"/>
              <a:t> within the intermediate category. Most times the decision to bridge will be based on patient factors, Dr doing the surgery and clinical judgement- all taking into consideration the CHADS score.</a:t>
            </a:r>
          </a:p>
          <a:p>
            <a:endParaRPr lang="en-CA" baseline="0" dirty="0" smtClean="0"/>
          </a:p>
          <a:p>
            <a:pPr lvl="0"/>
            <a:r>
              <a:rPr lang="en-CA" dirty="0" smtClean="0"/>
              <a:t>MR is a 76 year old female with a history of atrial fibrillation </a:t>
            </a:r>
          </a:p>
          <a:p>
            <a:pPr lvl="0"/>
            <a:r>
              <a:rPr lang="en-US" dirty="0" smtClean="0"/>
              <a:t>On chronic warfarin therapy for the past 2 years with a most recent therapeutic INR of 2.4 (target 2.0-3.0)</a:t>
            </a:r>
            <a:endParaRPr lang="en-CA" dirty="0" smtClean="0"/>
          </a:p>
          <a:p>
            <a:pPr lvl="0"/>
            <a:r>
              <a:rPr lang="en-CA" dirty="0" smtClean="0"/>
              <a:t>Patient has been stable on the same warfarin dose for the past 8 months </a:t>
            </a:r>
          </a:p>
          <a:p>
            <a:pPr lvl="0"/>
            <a:r>
              <a:rPr lang="en-US" dirty="0" smtClean="0"/>
              <a:t>No history of bleeding or thrombotic complications </a:t>
            </a:r>
            <a:endParaRPr lang="en-CA" dirty="0" smtClean="0"/>
          </a:p>
          <a:p>
            <a:pPr lvl="0"/>
            <a:r>
              <a:rPr lang="en-CA" dirty="0" smtClean="0"/>
              <a:t>Other comorbidities include </a:t>
            </a:r>
            <a:r>
              <a:rPr lang="en-US" dirty="0" smtClean="0"/>
              <a:t>congestive heart failure (EF 30%),</a:t>
            </a:r>
            <a:r>
              <a:rPr lang="en-CA" dirty="0" smtClean="0"/>
              <a:t> hypertension, hypothyroidism, osteoarthritis and type II diabetes </a:t>
            </a:r>
          </a:p>
          <a:p>
            <a:pPr lvl="0"/>
            <a:r>
              <a:rPr lang="en-CA" dirty="0" smtClean="0"/>
              <a:t>She is a non-smoker and does not drink alcohol </a:t>
            </a:r>
          </a:p>
          <a:p>
            <a:pPr lvl="0"/>
            <a:endParaRPr lang="en-CA" dirty="0" smtClean="0"/>
          </a:p>
          <a:p>
            <a:r>
              <a:rPr lang="en-CA" u="sng" dirty="0" smtClean="0"/>
              <a:t>Current Medications:</a:t>
            </a:r>
          </a:p>
          <a:p>
            <a:pPr lvl="0"/>
            <a:r>
              <a:rPr lang="en-CA" dirty="0" err="1" smtClean="0"/>
              <a:t>Lisinopril</a:t>
            </a:r>
            <a:r>
              <a:rPr lang="en-CA" dirty="0" smtClean="0"/>
              <a:t> 10 mg once daily </a:t>
            </a:r>
          </a:p>
          <a:p>
            <a:pPr lvl="0"/>
            <a:r>
              <a:rPr lang="en-CA" dirty="0" err="1" smtClean="0"/>
              <a:t>Carvedilol</a:t>
            </a:r>
            <a:r>
              <a:rPr lang="en-CA" dirty="0" smtClean="0"/>
              <a:t> 25 mg once daily </a:t>
            </a:r>
          </a:p>
          <a:p>
            <a:pPr lvl="0"/>
            <a:r>
              <a:rPr lang="en-CA" dirty="0" smtClean="0"/>
              <a:t>Furosemide 40 mg once daily </a:t>
            </a:r>
          </a:p>
          <a:p>
            <a:pPr lvl="0"/>
            <a:r>
              <a:rPr lang="en-CA" dirty="0" smtClean="0"/>
              <a:t>Warfarin 2 mg once daily </a:t>
            </a:r>
          </a:p>
          <a:p>
            <a:pPr lvl="0"/>
            <a:r>
              <a:rPr lang="en-CA" dirty="0" err="1" smtClean="0"/>
              <a:t>Levothyroxin</a:t>
            </a:r>
            <a:r>
              <a:rPr lang="en-CA" dirty="0" smtClean="0"/>
              <a:t> 50 mcg once daily </a:t>
            </a:r>
          </a:p>
          <a:p>
            <a:pPr lvl="0"/>
            <a:r>
              <a:rPr lang="en-CA" dirty="0" smtClean="0"/>
              <a:t>Alendronate 70mg once weekly on Sundays </a:t>
            </a:r>
          </a:p>
          <a:p>
            <a:pPr lvl="0"/>
            <a:r>
              <a:rPr lang="en-CA" dirty="0" err="1" smtClean="0"/>
              <a:t>Metoprolol</a:t>
            </a:r>
            <a:r>
              <a:rPr lang="en-CA" dirty="0" smtClean="0"/>
              <a:t> 500 mg twice daily </a:t>
            </a:r>
          </a:p>
          <a:p>
            <a:pPr lvl="0"/>
            <a:endParaRPr lang="en-CA" dirty="0" smtClean="0"/>
          </a:p>
          <a:p>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34</a:t>
            </a:fld>
            <a:endParaRPr lang="en-CA"/>
          </a:p>
        </p:txBody>
      </p:sp>
    </p:spTree>
    <p:extLst>
      <p:ext uri="{BB962C8B-B14F-4D97-AF65-F5344CB8AC3E}">
        <p14:creationId xmlns:p14="http://schemas.microsoft.com/office/powerpoint/2010/main" val="3691048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For our</a:t>
            </a:r>
            <a:r>
              <a:rPr lang="en-CA" baseline="0" dirty="0" smtClean="0"/>
              <a:t> patient, we opted not to bridge this time as she is fairly stable, has no prior history of thromboembolism and is undergoing a low risk procedure.</a:t>
            </a:r>
          </a:p>
          <a:p>
            <a:endParaRPr lang="en-CA" baseline="0" dirty="0" smtClean="0"/>
          </a:p>
          <a:p>
            <a:r>
              <a:rPr lang="en-CA" baseline="0" dirty="0" smtClean="0"/>
              <a:t>What would you have done?</a:t>
            </a: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This is where judgement also comes into play. Any other meds that may increase bleeding? Her age? Health status?</a:t>
            </a:r>
            <a:endParaRPr lang="en-CA" dirty="0" smtClean="0"/>
          </a:p>
          <a:p>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35</a:t>
            </a:fld>
            <a:endParaRPr lang="en-CA"/>
          </a:p>
        </p:txBody>
      </p:sp>
    </p:spTree>
    <p:extLst>
      <p:ext uri="{BB962C8B-B14F-4D97-AF65-F5344CB8AC3E}">
        <p14:creationId xmlns:p14="http://schemas.microsoft.com/office/powerpoint/2010/main" val="3464381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36</a:t>
            </a:fld>
            <a:endParaRPr lang="en-CA"/>
          </a:p>
        </p:txBody>
      </p:sp>
    </p:spTree>
    <p:extLst>
      <p:ext uri="{BB962C8B-B14F-4D97-AF65-F5344CB8AC3E}">
        <p14:creationId xmlns:p14="http://schemas.microsoft.com/office/powerpoint/2010/main" val="34102120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37</a:t>
            </a:fld>
            <a:endParaRPr lang="en-CA"/>
          </a:p>
        </p:txBody>
      </p:sp>
    </p:spTree>
    <p:extLst>
      <p:ext uri="{BB962C8B-B14F-4D97-AF65-F5344CB8AC3E}">
        <p14:creationId xmlns:p14="http://schemas.microsoft.com/office/powerpoint/2010/main" val="7458731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38</a:t>
            </a:fld>
            <a:endParaRPr lang="en-CA"/>
          </a:p>
        </p:txBody>
      </p:sp>
    </p:spTree>
    <p:extLst>
      <p:ext uri="{BB962C8B-B14F-4D97-AF65-F5344CB8AC3E}">
        <p14:creationId xmlns:p14="http://schemas.microsoft.com/office/powerpoint/2010/main" val="2595311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39</a:t>
            </a:fld>
            <a:endParaRPr lang="en-CA"/>
          </a:p>
        </p:txBody>
      </p:sp>
    </p:spTree>
    <p:extLst>
      <p:ext uri="{BB962C8B-B14F-4D97-AF65-F5344CB8AC3E}">
        <p14:creationId xmlns:p14="http://schemas.microsoft.com/office/powerpoint/2010/main" val="3417090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Although the direct oral anticoagulants (DOACs) have become the preferred treatment option in this patient population, warfarin is still commonly used in patients treated for atrial fibrillation </a:t>
            </a:r>
          </a:p>
          <a:p>
            <a:r>
              <a:rPr lang="en-CA" dirty="0"/>
              <a:t>Issues with warfarin in this patient population include the ideal management of </a:t>
            </a:r>
            <a:r>
              <a:rPr lang="en-CA" dirty="0" err="1"/>
              <a:t>periprocedural</a:t>
            </a:r>
            <a:r>
              <a:rPr lang="en-CA" dirty="0"/>
              <a:t> anticoagulation, and the optimal therapy regimen remains controversial </a:t>
            </a:r>
          </a:p>
          <a:p>
            <a:r>
              <a:rPr lang="en-CA" dirty="0"/>
              <a:t>Each year, this common clinical scenario affects approximately one in six warfarin-treated patients with atrial fibrillation</a:t>
            </a:r>
          </a:p>
          <a:p>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4</a:t>
            </a:fld>
            <a:endParaRPr lang="en-CA"/>
          </a:p>
        </p:txBody>
      </p:sp>
    </p:spTree>
    <p:extLst>
      <p:ext uri="{BB962C8B-B14F-4D97-AF65-F5344CB8AC3E}">
        <p14:creationId xmlns:p14="http://schemas.microsoft.com/office/powerpoint/2010/main" val="3456256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Temporary interruption of warfarin around the time of the procedure is widely practiced, and this can occur with or without bridging therapy in the interim </a:t>
            </a:r>
          </a:p>
          <a:p>
            <a:r>
              <a:rPr lang="en-CA" dirty="0"/>
              <a:t>Warfarin treatment is typically stopped 5 days before an elective procedure to allow its anticoagulant effect to wane; it is resumed after the procedure, when hemostasis is secured, at which point 5 to 10 days of treatment is required to attain therapeutic levels</a:t>
            </a:r>
          </a:p>
          <a:p>
            <a:r>
              <a:rPr lang="en-CA" dirty="0"/>
              <a:t>Bridging is accomplished by giving a short-acting anticoagulant (usually a low-molecular weight heparin (LMWH)) around the time of the surgery while the warfarin is interrupted in order to reduce the patients’ risk of developing a thrombosis </a:t>
            </a:r>
          </a:p>
          <a:p>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5</a:t>
            </a:fld>
            <a:endParaRPr lang="en-CA"/>
          </a:p>
        </p:txBody>
      </p:sp>
    </p:spTree>
    <p:extLst>
      <p:ext uri="{BB962C8B-B14F-4D97-AF65-F5344CB8AC3E}">
        <p14:creationId xmlns:p14="http://schemas.microsoft.com/office/powerpoint/2010/main" val="2946132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Optional bridging therap</a:t>
            </a:r>
            <a:r>
              <a:rPr lang="en-CA" baseline="0" dirty="0" smtClean="0"/>
              <a:t>y begins with </a:t>
            </a:r>
            <a:r>
              <a:rPr lang="en-CA" dirty="0" smtClean="0"/>
              <a:t>a low-molecular weight heparin 3 days before the procedure.</a:t>
            </a:r>
            <a:r>
              <a:rPr lang="en-CA" baseline="0" dirty="0" smtClean="0"/>
              <a:t> </a:t>
            </a:r>
            <a:r>
              <a:rPr lang="en-CA" dirty="0" smtClean="0"/>
              <a:t>Stop the LMWH</a:t>
            </a:r>
            <a:r>
              <a:rPr lang="en-CA" baseline="0" dirty="0" smtClean="0"/>
              <a:t> </a:t>
            </a:r>
            <a:r>
              <a:rPr lang="en-CA" dirty="0" smtClean="0"/>
              <a:t>12-24 hours before surgery to allow anticoagulant effect to wane.</a:t>
            </a:r>
            <a:r>
              <a:rPr lang="en-CA" baseline="0" dirty="0" smtClean="0"/>
              <a:t> </a:t>
            </a:r>
            <a:r>
              <a:rPr lang="en-CA" dirty="0" smtClean="0"/>
              <a:t>Resume after the procedure, when hemostasis is secured.</a:t>
            </a:r>
            <a:r>
              <a:rPr lang="en-CA" baseline="0" dirty="0" smtClean="0"/>
              <a:t> </a:t>
            </a:r>
            <a:r>
              <a:rPr lang="en-CA" dirty="0" smtClean="0"/>
              <a:t>Continue until warfarin reaches therapeutic levels.   </a:t>
            </a:r>
          </a:p>
          <a:p>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6</a:t>
            </a:fld>
            <a:endParaRPr lang="en-CA"/>
          </a:p>
        </p:txBody>
      </p:sp>
    </p:spTree>
    <p:extLst>
      <p:ext uri="{BB962C8B-B14F-4D97-AF65-F5344CB8AC3E}">
        <p14:creationId xmlns:p14="http://schemas.microsoft.com/office/powerpoint/2010/main" val="3344087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controversy is due to concerns over </a:t>
            </a:r>
            <a:r>
              <a:rPr lang="en-CA" dirty="0" err="1"/>
              <a:t>periprocedural</a:t>
            </a:r>
            <a:r>
              <a:rPr lang="en-CA" dirty="0"/>
              <a:t> bleeding complications that have been demonstrated in clinical trials to be significantly higher in patients that use bridging therapy compared to those who do not. Patients are stratified based on their bleeding risk, but for many patients it remains unclear whether bridging should or should not be recommended. </a:t>
            </a:r>
          </a:p>
          <a:p>
            <a:r>
              <a:rPr lang="en-US" dirty="0"/>
              <a:t>Traditionally, guidelines recommend bridging therapy for certain patients who are at a moderate to high risk of thromboembolism, however recent evidence reveals this may not be necessary </a:t>
            </a:r>
            <a:endParaRPr lang="en-CA" dirty="0"/>
          </a:p>
          <a:p>
            <a:endParaRPr lang="en-CA" dirty="0" smtClean="0"/>
          </a:p>
          <a:p>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7</a:t>
            </a:fld>
            <a:endParaRPr lang="en-CA"/>
          </a:p>
        </p:txBody>
      </p:sp>
    </p:spTree>
    <p:extLst>
      <p:ext uri="{BB962C8B-B14F-4D97-AF65-F5344CB8AC3E}">
        <p14:creationId xmlns:p14="http://schemas.microsoft.com/office/powerpoint/2010/main" val="4070073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smtClean="0"/>
              <a:t>MR is a 76 year old female with a history of atrial fibrillation </a:t>
            </a:r>
          </a:p>
          <a:p>
            <a:pPr lvl="0"/>
            <a:r>
              <a:rPr lang="en-US" dirty="0" smtClean="0"/>
              <a:t>On chronic warfarin therapy for the past 2 years with a most recent therapeutic INR of 2.4 (target 2.0-3.0)</a:t>
            </a:r>
            <a:endParaRPr lang="en-CA" dirty="0" smtClean="0"/>
          </a:p>
          <a:p>
            <a:pPr lvl="0"/>
            <a:r>
              <a:rPr lang="en-CA" dirty="0" smtClean="0"/>
              <a:t>Patient has been stable on the same warfarin dose for the past 8 months </a:t>
            </a:r>
          </a:p>
          <a:p>
            <a:pPr lvl="0"/>
            <a:r>
              <a:rPr lang="en-US" dirty="0" smtClean="0"/>
              <a:t>No history of bleeding or thrombotic complications </a:t>
            </a:r>
            <a:endParaRPr lang="en-CA" dirty="0" smtClean="0"/>
          </a:p>
          <a:p>
            <a:pPr lvl="0"/>
            <a:r>
              <a:rPr lang="en-CA" dirty="0" smtClean="0"/>
              <a:t>Other comorbidities include </a:t>
            </a:r>
            <a:r>
              <a:rPr lang="en-US" dirty="0" smtClean="0"/>
              <a:t>congestive heart failure (EF 30%),</a:t>
            </a:r>
            <a:r>
              <a:rPr lang="en-CA" dirty="0" smtClean="0"/>
              <a:t> hypertension, hypothyroidism, osteoarthritis and type II diabetes </a:t>
            </a:r>
          </a:p>
          <a:p>
            <a:pPr lvl="0"/>
            <a:r>
              <a:rPr lang="en-CA" dirty="0" smtClean="0"/>
              <a:t>She is a non-smoker and does not drink alcohol </a:t>
            </a:r>
          </a:p>
          <a:p>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8</a:t>
            </a:fld>
            <a:endParaRPr lang="en-CA"/>
          </a:p>
        </p:txBody>
      </p:sp>
    </p:spTree>
    <p:extLst>
      <p:ext uri="{BB962C8B-B14F-4D97-AF65-F5344CB8AC3E}">
        <p14:creationId xmlns:p14="http://schemas.microsoft.com/office/powerpoint/2010/main" val="2829342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MR’s current medications include:</a:t>
            </a:r>
            <a:r>
              <a:rPr lang="en-CA" baseline="0" dirty="0" smtClean="0"/>
              <a:t> </a:t>
            </a:r>
            <a:endParaRPr lang="en-CA" dirty="0"/>
          </a:p>
        </p:txBody>
      </p:sp>
      <p:sp>
        <p:nvSpPr>
          <p:cNvPr id="4" name="Slide Number Placeholder 3"/>
          <p:cNvSpPr>
            <a:spLocks noGrp="1"/>
          </p:cNvSpPr>
          <p:nvPr>
            <p:ph type="sldNum" sz="quarter" idx="10"/>
          </p:nvPr>
        </p:nvSpPr>
        <p:spPr/>
        <p:txBody>
          <a:bodyPr/>
          <a:lstStyle/>
          <a:p>
            <a:fld id="{D58D2BB8-6DFC-4F88-B35C-05628B53B626}" type="slidenum">
              <a:rPr lang="en-CA" smtClean="0"/>
              <a:t>9</a:t>
            </a:fld>
            <a:endParaRPr lang="en-CA"/>
          </a:p>
        </p:txBody>
      </p:sp>
    </p:spTree>
    <p:extLst>
      <p:ext uri="{BB962C8B-B14F-4D97-AF65-F5344CB8AC3E}">
        <p14:creationId xmlns:p14="http://schemas.microsoft.com/office/powerpoint/2010/main" val="4106982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338B1A-A516-4BD5-9E95-39A4A0949D13}" type="datetimeFigureOut">
              <a:rPr lang="en-CA" smtClean="0"/>
              <a:t>23/11/2015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1B2959C-9C9D-466C-A4F0-4F4C4F8B111B}"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338B1A-A516-4BD5-9E95-39A4A0949D13}" type="datetimeFigureOut">
              <a:rPr lang="en-CA" smtClean="0"/>
              <a:t>23/11/2015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1B2959C-9C9D-466C-A4F0-4F4C4F8B111B}"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338B1A-A516-4BD5-9E95-39A4A0949D13}" type="datetimeFigureOut">
              <a:rPr lang="en-CA" smtClean="0"/>
              <a:t>23/11/2015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1B2959C-9C9D-466C-A4F0-4F4C4F8B111B}"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338B1A-A516-4BD5-9E95-39A4A0949D13}" type="datetimeFigureOut">
              <a:rPr lang="en-CA" smtClean="0"/>
              <a:t>23/11/2015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1B2959C-9C9D-466C-A4F0-4F4C4F8B111B}"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338B1A-A516-4BD5-9E95-39A4A0949D13}" type="datetimeFigureOut">
              <a:rPr lang="en-CA" smtClean="0"/>
              <a:t>23/11/2015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1B2959C-9C9D-466C-A4F0-4F4C4F8B111B}"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338B1A-A516-4BD5-9E95-39A4A0949D13}" type="datetimeFigureOut">
              <a:rPr lang="en-CA" smtClean="0"/>
              <a:t>23/11/2015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1B2959C-9C9D-466C-A4F0-4F4C4F8B111B}"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338B1A-A516-4BD5-9E95-39A4A0949D13}" type="datetimeFigureOut">
              <a:rPr lang="en-CA" smtClean="0"/>
              <a:t>23/11/2015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1B2959C-9C9D-466C-A4F0-4F4C4F8B111B}"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338B1A-A516-4BD5-9E95-39A4A0949D13}" type="datetimeFigureOut">
              <a:rPr lang="en-CA" smtClean="0"/>
              <a:t>23/11/2015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1B2959C-9C9D-466C-A4F0-4F4C4F8B111B}"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38B1A-A516-4BD5-9E95-39A4A0949D13}" type="datetimeFigureOut">
              <a:rPr lang="en-CA" smtClean="0"/>
              <a:t>23/11/2015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1B2959C-9C9D-466C-A4F0-4F4C4F8B111B}"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38B1A-A516-4BD5-9E95-39A4A0949D13}" type="datetimeFigureOut">
              <a:rPr lang="en-CA" smtClean="0"/>
              <a:t>23/11/2015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1B2959C-9C9D-466C-A4F0-4F4C4F8B111B}" type="slidenum">
              <a:rPr lang="en-CA" smtClean="0"/>
              <a:t>‹#›</a:t>
            </a:fld>
            <a:endParaRPr lang="en-CA"/>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4338B1A-A516-4BD5-9E95-39A4A0949D13}" type="datetimeFigureOut">
              <a:rPr lang="en-CA" smtClean="0"/>
              <a:t>23/11/2015</a:t>
            </a:fld>
            <a:endParaRPr lang="en-CA"/>
          </a:p>
        </p:txBody>
      </p:sp>
      <p:sp>
        <p:nvSpPr>
          <p:cNvPr id="9" name="Slide Number Placeholder 8"/>
          <p:cNvSpPr>
            <a:spLocks noGrp="1"/>
          </p:cNvSpPr>
          <p:nvPr>
            <p:ph type="sldNum" sz="quarter" idx="11"/>
          </p:nvPr>
        </p:nvSpPr>
        <p:spPr/>
        <p:txBody>
          <a:bodyPr/>
          <a:lstStyle/>
          <a:p>
            <a:fld id="{B1B2959C-9C9D-466C-A4F0-4F4C4F8B111B}" type="slidenum">
              <a:rPr lang="en-CA" smtClean="0"/>
              <a:t>‹#›</a:t>
            </a:fld>
            <a:endParaRPr lang="en-CA"/>
          </a:p>
        </p:txBody>
      </p:sp>
      <p:sp>
        <p:nvSpPr>
          <p:cNvPr id="10" name="Footer Placeholder 9"/>
          <p:cNvSpPr>
            <a:spLocks noGrp="1"/>
          </p:cNvSpPr>
          <p:nvPr>
            <p:ph type="ftr" sz="quarter" idx="12"/>
          </p:nvPr>
        </p:nvSpPr>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B2959C-9C9D-466C-A4F0-4F4C4F8B111B}" type="slidenum">
              <a:rPr lang="en-CA" smtClean="0"/>
              <a:t>‹#›</a:t>
            </a:fld>
            <a:endParaRPr lang="en-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C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4338B1A-A516-4BD5-9E95-39A4A0949D13}" type="datetimeFigureOut">
              <a:rPr lang="en-CA" smtClean="0"/>
              <a:t>23/11/2015</a:t>
            </a:fld>
            <a:endParaRPr lang="en-CA"/>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hyperlink" Target="http://www.heartandstroke.co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979712" y="3506415"/>
            <a:ext cx="4748079" cy="3351585"/>
          </a:xfrm>
          <a:prstGeom prst="rect">
            <a:avLst/>
          </a:prstGeom>
          <a:ln>
            <a:noFill/>
          </a:ln>
          <a:effectLst>
            <a:softEdge rad="112500"/>
          </a:effectLst>
        </p:spPr>
      </p:pic>
      <p:sp>
        <p:nvSpPr>
          <p:cNvPr id="2" name="Title 1"/>
          <p:cNvSpPr>
            <a:spLocks noGrp="1"/>
          </p:cNvSpPr>
          <p:nvPr>
            <p:ph type="ctrTitle"/>
          </p:nvPr>
        </p:nvSpPr>
        <p:spPr>
          <a:xfrm>
            <a:off x="755576" y="1052736"/>
            <a:ext cx="7175351" cy="3960440"/>
          </a:xfrm>
        </p:spPr>
        <p:txBody>
          <a:bodyPr>
            <a:normAutofit/>
          </a:bodyPr>
          <a:lstStyle/>
          <a:p>
            <a:pPr marL="182880"/>
            <a:r>
              <a:rPr lang="en-CA" sz="4800" b="1" dirty="0">
                <a:solidFill>
                  <a:schemeClr val="bg2"/>
                </a:solidFill>
              </a:rPr>
              <a:t>Do we </a:t>
            </a:r>
            <a:r>
              <a:rPr lang="en-CA" sz="4800" b="1" dirty="0" smtClean="0">
                <a:solidFill>
                  <a:schemeClr val="bg2"/>
                </a:solidFill>
              </a:rPr>
              <a:t>Cross </a:t>
            </a:r>
            <a:r>
              <a:rPr lang="en-CA" sz="4800" b="1" dirty="0">
                <a:solidFill>
                  <a:schemeClr val="bg2"/>
                </a:solidFill>
              </a:rPr>
              <a:t>that Bridge</a:t>
            </a:r>
            <a:r>
              <a:rPr lang="en-CA" sz="4800" b="1" dirty="0" smtClean="0">
                <a:solidFill>
                  <a:schemeClr val="bg2"/>
                </a:solidFill>
              </a:rPr>
              <a:t>?</a:t>
            </a:r>
            <a:r>
              <a:rPr lang="en-CA" sz="4800" dirty="0">
                <a:solidFill>
                  <a:schemeClr val="accent1"/>
                </a:solidFill>
              </a:rPr>
              <a:t/>
            </a:r>
            <a:br>
              <a:rPr lang="en-CA" sz="4800" dirty="0">
                <a:solidFill>
                  <a:schemeClr val="accent1"/>
                </a:solidFill>
              </a:rPr>
            </a:br>
            <a:r>
              <a:rPr lang="en-CA" sz="3600" dirty="0" smtClean="0">
                <a:solidFill>
                  <a:schemeClr val="tx2">
                    <a:lumMod val="60000"/>
                    <a:lumOff val="40000"/>
                  </a:schemeClr>
                </a:solidFill>
              </a:rPr>
              <a:t>Perioperative Bridging </a:t>
            </a:r>
            <a:r>
              <a:rPr lang="en-CA" sz="3600" dirty="0">
                <a:solidFill>
                  <a:schemeClr val="tx2">
                    <a:lumMod val="60000"/>
                    <a:lumOff val="40000"/>
                  </a:schemeClr>
                </a:solidFill>
              </a:rPr>
              <a:t>Anticoagulation </a:t>
            </a:r>
            <a:r>
              <a:rPr lang="en-CA" sz="3600" dirty="0" smtClean="0">
                <a:solidFill>
                  <a:schemeClr val="tx2">
                    <a:lumMod val="60000"/>
                    <a:lumOff val="40000"/>
                  </a:schemeClr>
                </a:solidFill>
              </a:rPr>
              <a:t>in Patients with Atrial Fibrillation</a:t>
            </a:r>
            <a:r>
              <a:rPr lang="en-CA" sz="4800" dirty="0">
                <a:solidFill>
                  <a:schemeClr val="tx1"/>
                </a:solidFill>
              </a:rPr>
              <a:t/>
            </a:r>
            <a:br>
              <a:rPr lang="en-CA" sz="4800" dirty="0">
                <a:solidFill>
                  <a:schemeClr val="tx1"/>
                </a:solidFill>
              </a:rPr>
            </a:br>
            <a:r>
              <a:rPr lang="en-CA" sz="4800" dirty="0" smtClean="0">
                <a:solidFill>
                  <a:schemeClr val="tx1"/>
                </a:solidFill>
              </a:rPr>
              <a:t/>
            </a:r>
            <a:br>
              <a:rPr lang="en-CA" sz="4800" dirty="0" smtClean="0">
                <a:solidFill>
                  <a:schemeClr val="tx1"/>
                </a:solidFill>
              </a:rPr>
            </a:br>
            <a:r>
              <a:rPr lang="en-CA" sz="2800" dirty="0" smtClean="0">
                <a:solidFill>
                  <a:schemeClr val="accent1"/>
                </a:solidFill>
                <a:latin typeface="Corbel" pitchFamily="34" charset="0"/>
              </a:rPr>
              <a:t>Krista Doiron, BSc, BSs (Pharm)</a:t>
            </a:r>
            <a:br>
              <a:rPr lang="en-CA" sz="2800" dirty="0" smtClean="0">
                <a:solidFill>
                  <a:schemeClr val="accent1"/>
                </a:solidFill>
                <a:latin typeface="Corbel" pitchFamily="34" charset="0"/>
              </a:rPr>
            </a:br>
            <a:r>
              <a:rPr lang="en-CA" sz="2800" dirty="0" smtClean="0">
                <a:solidFill>
                  <a:schemeClr val="accent1"/>
                </a:solidFill>
                <a:latin typeface="Corbel" pitchFamily="34" charset="0"/>
              </a:rPr>
              <a:t>Bryanne MacNeil, BSc, BSc (Pharm)</a:t>
            </a:r>
            <a:endParaRPr lang="en-CA" sz="4800" dirty="0">
              <a:solidFill>
                <a:schemeClr val="accent1"/>
              </a:solidFill>
              <a:latin typeface="Corbel" pitchFamily="34" charset="0"/>
            </a:endParaRPr>
          </a:p>
        </p:txBody>
      </p:sp>
    </p:spTree>
    <p:extLst>
      <p:ext uri="{BB962C8B-B14F-4D97-AF65-F5344CB8AC3E}">
        <p14:creationId xmlns:p14="http://schemas.microsoft.com/office/powerpoint/2010/main" val="407621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tx2">
                    <a:lumMod val="60000"/>
                    <a:lumOff val="40000"/>
                  </a:schemeClr>
                </a:solidFill>
              </a:rPr>
              <a:t>Patient Case</a:t>
            </a:r>
            <a:endParaRPr lang="en-CA" dirty="0"/>
          </a:p>
        </p:txBody>
      </p:sp>
      <p:sp>
        <p:nvSpPr>
          <p:cNvPr id="3" name="Content Placeholder 2"/>
          <p:cNvSpPr>
            <a:spLocks noGrp="1"/>
          </p:cNvSpPr>
          <p:nvPr>
            <p:ph idx="1"/>
          </p:nvPr>
        </p:nvSpPr>
        <p:spPr/>
        <p:txBody>
          <a:bodyPr>
            <a:normAutofit/>
          </a:bodyPr>
          <a:lstStyle/>
          <a:p>
            <a:pPr marL="0" lvl="0" indent="0" algn="ctr">
              <a:buNone/>
            </a:pPr>
            <a:endParaRPr lang="en-CA" dirty="0" smtClean="0"/>
          </a:p>
          <a:p>
            <a:pPr marL="0" lvl="0" indent="0" algn="ctr">
              <a:buNone/>
            </a:pPr>
            <a:r>
              <a:rPr lang="en-CA" sz="2800" dirty="0" smtClean="0"/>
              <a:t>MR </a:t>
            </a:r>
            <a:r>
              <a:rPr lang="en-CA" sz="2800" dirty="0"/>
              <a:t>recently had a fall that fractured the radius in her lower right arm. She requires an open reduction with plate implant  and her family doctor is wondering about perioperative anticoagulation recommendations. </a:t>
            </a:r>
          </a:p>
          <a:p>
            <a:pPr marL="114300" indent="0">
              <a:buNone/>
            </a:pPr>
            <a:endParaRPr lang="en-CA" dirty="0" smtClean="0"/>
          </a:p>
          <a:p>
            <a:pPr marL="114300" indent="0" algn="ctr">
              <a:buNone/>
            </a:pPr>
            <a:r>
              <a:rPr lang="en-CA" sz="2800" dirty="0" smtClean="0">
                <a:solidFill>
                  <a:schemeClr val="accent1"/>
                </a:solidFill>
              </a:rPr>
              <a:t>Do </a:t>
            </a:r>
            <a:r>
              <a:rPr lang="en-CA" sz="2800" dirty="0">
                <a:solidFill>
                  <a:schemeClr val="accent1"/>
                </a:solidFill>
              </a:rPr>
              <a:t>you think she </a:t>
            </a:r>
            <a:r>
              <a:rPr lang="en-CA" sz="2800" dirty="0" smtClean="0">
                <a:solidFill>
                  <a:schemeClr val="accent1"/>
                </a:solidFill>
              </a:rPr>
              <a:t>requires </a:t>
            </a:r>
            <a:r>
              <a:rPr lang="en-CA" sz="2800" dirty="0">
                <a:solidFill>
                  <a:schemeClr val="accent1"/>
                </a:solidFill>
              </a:rPr>
              <a:t>bridging therapy?</a:t>
            </a:r>
          </a:p>
          <a:p>
            <a:endParaRPr lang="en-CA"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11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lumMod val="60000"/>
                    <a:lumOff val="40000"/>
                  </a:schemeClr>
                </a:solidFill>
              </a:rPr>
              <a:t>Risk Stratification </a:t>
            </a:r>
            <a:endParaRPr lang="en-CA" dirty="0">
              <a:solidFill>
                <a:schemeClr val="tx2">
                  <a:lumMod val="60000"/>
                  <a:lumOff val="40000"/>
                </a:schemeClr>
              </a:solidFill>
            </a:endParaRPr>
          </a:p>
        </p:txBody>
      </p:sp>
      <p:pic>
        <p:nvPicPr>
          <p:cNvPr id="1026" name="Picture 2"/>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79512" y="2016423"/>
            <a:ext cx="8120686" cy="335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6390620"/>
            <a:ext cx="2592288" cy="276999"/>
          </a:xfrm>
          <a:prstGeom prst="rect">
            <a:avLst/>
          </a:prstGeom>
          <a:noFill/>
        </p:spPr>
        <p:txBody>
          <a:bodyPr wrap="square" rtlCol="0">
            <a:spAutoFit/>
          </a:bodyPr>
          <a:lstStyle/>
          <a:p>
            <a:r>
              <a:rPr lang="en-US" sz="1200" dirty="0" smtClean="0"/>
              <a:t>CHEST 2012</a:t>
            </a:r>
            <a:endParaRPr lang="en-US" sz="1200"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65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Don’t cross that Bridge!</a:t>
            </a:r>
            <a:endParaRPr lang="en-US" dirty="0">
              <a:solidFill>
                <a:schemeClr val="tx2">
                  <a:lumMod val="60000"/>
                  <a:lumOff val="40000"/>
                </a:schemeClr>
              </a:solidFill>
            </a:endParaRPr>
          </a:p>
        </p:txBody>
      </p:sp>
      <p:pic>
        <p:nvPicPr>
          <p:cNvPr id="4" name="Content Placeholder 3" descr="Screen Shot 2015-10-27 at 4.30.22 PM.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814512"/>
            <a:ext cx="7315200" cy="4371975"/>
          </a:xfrm>
        </p:spPr>
      </p:pic>
      <p:sp>
        <p:nvSpPr>
          <p:cNvPr id="3" name="TextBox 2"/>
          <p:cNvSpPr txBox="1"/>
          <p:nvPr/>
        </p:nvSpPr>
        <p:spPr>
          <a:xfrm>
            <a:off x="179512" y="6349970"/>
            <a:ext cx="2808312" cy="276999"/>
          </a:xfrm>
          <a:prstGeom prst="rect">
            <a:avLst/>
          </a:prstGeom>
          <a:noFill/>
        </p:spPr>
        <p:txBody>
          <a:bodyPr wrap="square" rtlCol="0">
            <a:spAutoFit/>
          </a:bodyPr>
          <a:lstStyle/>
          <a:p>
            <a:r>
              <a:rPr lang="en-US" sz="1200" dirty="0">
                <a:solidFill>
                  <a:schemeClr val="bg2"/>
                </a:solidFill>
              </a:rPr>
              <a:t>N</a:t>
            </a:r>
            <a:r>
              <a:rPr lang="en-US" sz="1200" dirty="0" smtClean="0">
                <a:solidFill>
                  <a:schemeClr val="bg2"/>
                </a:solidFill>
              </a:rPr>
              <a:t> </a:t>
            </a:r>
            <a:r>
              <a:rPr lang="en-US" sz="1200" dirty="0">
                <a:solidFill>
                  <a:schemeClr val="bg2"/>
                </a:solidFill>
              </a:rPr>
              <a:t>Engl J Med. 2015 </a:t>
            </a:r>
          </a:p>
        </p:txBody>
      </p:sp>
    </p:spTree>
    <p:extLst>
      <p:ext uri="{BB962C8B-B14F-4D97-AF65-F5344CB8AC3E}">
        <p14:creationId xmlns:p14="http://schemas.microsoft.com/office/powerpoint/2010/main" val="347979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lumMod val="60000"/>
                    <a:lumOff val="40000"/>
                  </a:schemeClr>
                </a:solidFill>
              </a:rPr>
              <a:t>BRIDGE Trial </a:t>
            </a:r>
            <a:endParaRPr lang="en-CA"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457200" indent="-457200">
              <a:buSzPct val="150000"/>
            </a:pPr>
            <a:r>
              <a:rPr lang="en-US" sz="2800" dirty="0" smtClean="0"/>
              <a:t>Randomized</a:t>
            </a:r>
          </a:p>
          <a:p>
            <a:pPr marL="457200" indent="-457200">
              <a:buSzPct val="150000"/>
            </a:pPr>
            <a:r>
              <a:rPr lang="en-US" sz="2800" dirty="0"/>
              <a:t>D</a:t>
            </a:r>
            <a:r>
              <a:rPr lang="en-US" sz="2800" dirty="0" smtClean="0"/>
              <a:t>ouble-blind </a:t>
            </a:r>
          </a:p>
          <a:p>
            <a:pPr marL="457200" indent="-457200">
              <a:buSzPct val="150000"/>
            </a:pPr>
            <a:r>
              <a:rPr lang="en-US" sz="2800" dirty="0"/>
              <a:t>P</a:t>
            </a:r>
            <a:r>
              <a:rPr lang="en-US" sz="2800" dirty="0" smtClean="0"/>
              <a:t>lacebo </a:t>
            </a:r>
            <a:r>
              <a:rPr lang="en-US" sz="2800" dirty="0"/>
              <a:t>controlled </a:t>
            </a:r>
            <a:endParaRPr lang="en-US" sz="2800" dirty="0" smtClean="0"/>
          </a:p>
          <a:p>
            <a:pPr marL="457200" indent="-457200">
              <a:buSzPct val="150000"/>
            </a:pPr>
            <a:r>
              <a:rPr lang="en-US" sz="2800" dirty="0" smtClean="0"/>
              <a:t>1884 </a:t>
            </a:r>
            <a:r>
              <a:rPr lang="en-US" sz="2800" dirty="0"/>
              <a:t>patients with </a:t>
            </a:r>
            <a:r>
              <a:rPr lang="en-US" sz="2800" dirty="0" smtClean="0"/>
              <a:t>AF </a:t>
            </a:r>
            <a:r>
              <a:rPr lang="en-US" sz="2800" dirty="0"/>
              <a:t>on warfarin therapy</a:t>
            </a:r>
          </a:p>
          <a:p>
            <a:pPr marL="457200" indent="-457200">
              <a:buSzPct val="150000"/>
            </a:pPr>
            <a:r>
              <a:rPr lang="en-US" sz="2800" dirty="0"/>
              <a:t>Randomized to receive either bridging therapy or no bridging </a:t>
            </a:r>
          </a:p>
          <a:p>
            <a:pPr marL="171450" indent="-171450">
              <a:buFontTx/>
              <a:buChar char="•"/>
            </a:pP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9512" y="6349970"/>
            <a:ext cx="2808312" cy="276999"/>
          </a:xfrm>
          <a:prstGeom prst="rect">
            <a:avLst/>
          </a:prstGeom>
          <a:noFill/>
        </p:spPr>
        <p:txBody>
          <a:bodyPr wrap="square" rtlCol="0">
            <a:spAutoFit/>
          </a:bodyPr>
          <a:lstStyle/>
          <a:p>
            <a:r>
              <a:rPr lang="en-US" sz="1200" dirty="0">
                <a:solidFill>
                  <a:schemeClr val="bg2"/>
                </a:solidFill>
              </a:rPr>
              <a:t>N</a:t>
            </a:r>
            <a:r>
              <a:rPr lang="en-US" sz="1200" dirty="0" smtClean="0">
                <a:solidFill>
                  <a:schemeClr val="bg2"/>
                </a:solidFill>
              </a:rPr>
              <a:t> </a:t>
            </a:r>
            <a:r>
              <a:rPr lang="en-US" sz="1200" dirty="0">
                <a:solidFill>
                  <a:schemeClr val="bg2"/>
                </a:solidFill>
              </a:rPr>
              <a:t>Engl J Med. 2015 </a:t>
            </a:r>
          </a:p>
        </p:txBody>
      </p:sp>
    </p:spTree>
    <p:extLst>
      <p:ext uri="{BB962C8B-B14F-4D97-AF65-F5344CB8AC3E}">
        <p14:creationId xmlns:p14="http://schemas.microsoft.com/office/powerpoint/2010/main" val="120136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tx2">
                    <a:lumMod val="60000"/>
                    <a:lumOff val="40000"/>
                  </a:schemeClr>
                </a:solidFill>
              </a:rPr>
              <a:t>BRIDGE Trial </a:t>
            </a:r>
            <a:endParaRPr lang="en-CA" dirty="0"/>
          </a:p>
        </p:txBody>
      </p:sp>
      <p:sp>
        <p:nvSpPr>
          <p:cNvPr id="3" name="Content Placeholder 2"/>
          <p:cNvSpPr>
            <a:spLocks noGrp="1"/>
          </p:cNvSpPr>
          <p:nvPr>
            <p:ph idx="1"/>
          </p:nvPr>
        </p:nvSpPr>
        <p:spPr/>
        <p:txBody>
          <a:bodyPr>
            <a:normAutofit/>
          </a:bodyPr>
          <a:lstStyle/>
          <a:p>
            <a:r>
              <a:rPr lang="en-CA" sz="3200" dirty="0" smtClean="0"/>
              <a:t>Relevant Inclusion Criteria </a:t>
            </a:r>
          </a:p>
          <a:p>
            <a:pPr lvl="1"/>
            <a:r>
              <a:rPr lang="en-CA" sz="2800" dirty="0" smtClean="0"/>
              <a:t>18 </a:t>
            </a:r>
            <a:r>
              <a:rPr lang="en-CA" sz="2800" dirty="0"/>
              <a:t>years of age or older</a:t>
            </a:r>
          </a:p>
          <a:p>
            <a:pPr lvl="1"/>
            <a:r>
              <a:rPr lang="en-CA" sz="2800" dirty="0" smtClean="0"/>
              <a:t>Chronic </a:t>
            </a:r>
            <a:r>
              <a:rPr lang="en-CA" sz="2800" dirty="0"/>
              <a:t>atrial fibrillation or flutter </a:t>
            </a:r>
            <a:endParaRPr lang="en-CA" sz="2800" dirty="0" smtClean="0"/>
          </a:p>
          <a:p>
            <a:pPr lvl="1"/>
            <a:r>
              <a:rPr lang="en-CA" sz="2800" dirty="0" smtClean="0"/>
              <a:t>Warfarin </a:t>
            </a:r>
            <a:r>
              <a:rPr lang="en-CA" sz="2800" dirty="0"/>
              <a:t>for ≥3 months to target INR 2-3</a:t>
            </a:r>
          </a:p>
          <a:p>
            <a:pPr lvl="1"/>
            <a:r>
              <a:rPr lang="en-CA" sz="2800" dirty="0" smtClean="0"/>
              <a:t>Elective </a:t>
            </a:r>
            <a:r>
              <a:rPr lang="en-CA" sz="2800" dirty="0"/>
              <a:t>procedure/surgery requiring </a:t>
            </a:r>
            <a:r>
              <a:rPr lang="en-CA" sz="2800" dirty="0" smtClean="0"/>
              <a:t>warfarin interruption</a:t>
            </a:r>
            <a:endParaRPr lang="en-CA" sz="2800" dirty="0"/>
          </a:p>
          <a:p>
            <a:pPr lvl="1"/>
            <a:r>
              <a:rPr lang="en-CA" sz="2800" dirty="0" smtClean="0"/>
              <a:t> </a:t>
            </a:r>
            <a:r>
              <a:rPr lang="en-CA" sz="2800" dirty="0"/>
              <a:t>≥1 CHADS2 risk factor</a:t>
            </a:r>
          </a:p>
          <a:p>
            <a:endParaRPr lang="en-CA"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512" y="6349970"/>
            <a:ext cx="2808312" cy="276999"/>
          </a:xfrm>
          <a:prstGeom prst="rect">
            <a:avLst/>
          </a:prstGeom>
          <a:noFill/>
        </p:spPr>
        <p:txBody>
          <a:bodyPr wrap="square" rtlCol="0">
            <a:spAutoFit/>
          </a:bodyPr>
          <a:lstStyle/>
          <a:p>
            <a:r>
              <a:rPr lang="en-US" sz="1200" dirty="0">
                <a:solidFill>
                  <a:schemeClr val="bg2"/>
                </a:solidFill>
              </a:rPr>
              <a:t>N</a:t>
            </a:r>
            <a:r>
              <a:rPr lang="en-US" sz="1200" dirty="0" smtClean="0">
                <a:solidFill>
                  <a:schemeClr val="bg2"/>
                </a:solidFill>
              </a:rPr>
              <a:t> </a:t>
            </a:r>
            <a:r>
              <a:rPr lang="en-US" sz="1200" dirty="0">
                <a:solidFill>
                  <a:schemeClr val="bg2"/>
                </a:solidFill>
              </a:rPr>
              <a:t>Engl J Med. 2015 </a:t>
            </a:r>
          </a:p>
        </p:txBody>
      </p:sp>
    </p:spTree>
    <p:extLst>
      <p:ext uri="{BB962C8B-B14F-4D97-AF65-F5344CB8AC3E}">
        <p14:creationId xmlns:p14="http://schemas.microsoft.com/office/powerpoint/2010/main" val="155707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tx2">
                    <a:lumMod val="60000"/>
                    <a:lumOff val="40000"/>
                  </a:schemeClr>
                </a:solidFill>
              </a:rPr>
              <a:t>BRIDGE Trial </a:t>
            </a:r>
            <a:endParaRPr lang="en-CA" dirty="0"/>
          </a:p>
        </p:txBody>
      </p:sp>
      <p:sp>
        <p:nvSpPr>
          <p:cNvPr id="3" name="Content Placeholder 2"/>
          <p:cNvSpPr>
            <a:spLocks noGrp="1"/>
          </p:cNvSpPr>
          <p:nvPr>
            <p:ph idx="1"/>
          </p:nvPr>
        </p:nvSpPr>
        <p:spPr/>
        <p:txBody>
          <a:bodyPr>
            <a:normAutofit/>
          </a:bodyPr>
          <a:lstStyle/>
          <a:p>
            <a:r>
              <a:rPr lang="en-CA" sz="3200" dirty="0"/>
              <a:t>Relevant </a:t>
            </a:r>
            <a:r>
              <a:rPr lang="en-CA" sz="3200" dirty="0" smtClean="0"/>
              <a:t>Exclusion </a:t>
            </a:r>
            <a:r>
              <a:rPr lang="en-CA" sz="3200" dirty="0"/>
              <a:t>C</a:t>
            </a:r>
            <a:r>
              <a:rPr lang="en-CA" sz="3200" dirty="0" smtClean="0"/>
              <a:t>riteria</a:t>
            </a:r>
            <a:endParaRPr lang="en-CA" sz="3200" dirty="0"/>
          </a:p>
          <a:p>
            <a:pPr lvl="1"/>
            <a:r>
              <a:rPr lang="en-CA" sz="2800" dirty="0"/>
              <a:t>Mechanical heart valve</a:t>
            </a:r>
          </a:p>
          <a:p>
            <a:pPr lvl="1"/>
            <a:r>
              <a:rPr lang="en-CA" sz="2800" dirty="0"/>
              <a:t>Stroke, systemic embolism or TIA within 12 weeks</a:t>
            </a:r>
          </a:p>
          <a:p>
            <a:pPr lvl="1"/>
            <a:r>
              <a:rPr lang="en-CA" sz="2800" dirty="0"/>
              <a:t>Major bleeding within 6 weeks</a:t>
            </a:r>
          </a:p>
          <a:p>
            <a:pPr lvl="1"/>
            <a:r>
              <a:rPr lang="en-CA" sz="2800" dirty="0" err="1"/>
              <a:t>CrCL</a:t>
            </a:r>
            <a:r>
              <a:rPr lang="en-CA" sz="2800" dirty="0"/>
              <a:t> &lt; 30 mL/min</a:t>
            </a:r>
          </a:p>
          <a:p>
            <a:pPr lvl="1"/>
            <a:r>
              <a:rPr lang="en-CA" sz="2800" dirty="0" err="1"/>
              <a:t>Plt</a:t>
            </a:r>
            <a:r>
              <a:rPr lang="en-CA" sz="2800" dirty="0"/>
              <a:t> &lt; 100 x 109/L</a:t>
            </a:r>
          </a:p>
          <a:p>
            <a:pPr lvl="1"/>
            <a:r>
              <a:rPr lang="en-CA" sz="2800" dirty="0"/>
              <a:t>Planned cardiac, intracranial, or </a:t>
            </a:r>
            <a:r>
              <a:rPr lang="en-CA" sz="2800" dirty="0" err="1"/>
              <a:t>intraspinal</a:t>
            </a:r>
            <a:r>
              <a:rPr lang="en-CA" sz="2800" dirty="0"/>
              <a:t> surgery</a:t>
            </a:r>
          </a:p>
          <a:p>
            <a:endParaRPr lang="en-CA"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512" y="6349970"/>
            <a:ext cx="2808312" cy="276999"/>
          </a:xfrm>
          <a:prstGeom prst="rect">
            <a:avLst/>
          </a:prstGeom>
          <a:noFill/>
        </p:spPr>
        <p:txBody>
          <a:bodyPr wrap="square" rtlCol="0">
            <a:spAutoFit/>
          </a:bodyPr>
          <a:lstStyle/>
          <a:p>
            <a:r>
              <a:rPr lang="en-US" sz="1200" dirty="0">
                <a:solidFill>
                  <a:schemeClr val="bg2"/>
                </a:solidFill>
              </a:rPr>
              <a:t>N</a:t>
            </a:r>
            <a:r>
              <a:rPr lang="en-US" sz="1200" dirty="0" smtClean="0">
                <a:solidFill>
                  <a:schemeClr val="bg2"/>
                </a:solidFill>
              </a:rPr>
              <a:t> </a:t>
            </a:r>
            <a:r>
              <a:rPr lang="en-US" sz="1200" dirty="0">
                <a:solidFill>
                  <a:schemeClr val="bg2"/>
                </a:solidFill>
              </a:rPr>
              <a:t>Engl J Med. 2015 </a:t>
            </a:r>
          </a:p>
        </p:txBody>
      </p:sp>
    </p:spTree>
    <p:extLst>
      <p:ext uri="{BB962C8B-B14F-4D97-AF65-F5344CB8AC3E}">
        <p14:creationId xmlns:p14="http://schemas.microsoft.com/office/powerpoint/2010/main" val="84839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tx2">
                    <a:lumMod val="60000"/>
                    <a:lumOff val="40000"/>
                  </a:schemeClr>
                </a:solidFill>
              </a:rPr>
              <a:t>BRIDGE Trial </a:t>
            </a:r>
            <a:endParaRPr lang="en-CA" dirty="0"/>
          </a:p>
        </p:txBody>
      </p:sp>
      <p:sp>
        <p:nvSpPr>
          <p:cNvPr id="3" name="Content Placeholder 2"/>
          <p:cNvSpPr>
            <a:spLocks noGrp="1"/>
          </p:cNvSpPr>
          <p:nvPr>
            <p:ph idx="1"/>
          </p:nvPr>
        </p:nvSpPr>
        <p:spPr/>
        <p:txBody>
          <a:bodyPr>
            <a:normAutofit/>
          </a:bodyPr>
          <a:lstStyle/>
          <a:p>
            <a:r>
              <a:rPr lang="en-US" sz="2800" dirty="0" smtClean="0"/>
              <a:t>Study Size</a:t>
            </a:r>
          </a:p>
          <a:p>
            <a:pPr lvl="1"/>
            <a:r>
              <a:rPr lang="en-US" sz="2600" dirty="0"/>
              <a:t>6585 assessed for eligibility </a:t>
            </a:r>
          </a:p>
          <a:p>
            <a:pPr lvl="1"/>
            <a:r>
              <a:rPr lang="en-US" sz="2600" dirty="0" smtClean="0"/>
              <a:t>1884 included/randomized</a:t>
            </a:r>
          </a:p>
          <a:p>
            <a:r>
              <a:rPr lang="en-US" sz="2800" dirty="0" smtClean="0"/>
              <a:t>Study Population </a:t>
            </a:r>
          </a:p>
          <a:p>
            <a:pPr lvl="1"/>
            <a:r>
              <a:rPr lang="en-US" sz="2600" dirty="0" smtClean="0"/>
              <a:t>Sex</a:t>
            </a:r>
            <a:r>
              <a:rPr lang="en-US" sz="2600" dirty="0"/>
              <a:t>: 73% </a:t>
            </a:r>
            <a:r>
              <a:rPr lang="en-US" sz="2600" dirty="0" smtClean="0"/>
              <a:t>male</a:t>
            </a:r>
          </a:p>
          <a:p>
            <a:pPr lvl="1"/>
            <a:r>
              <a:rPr lang="en-US" sz="2600" dirty="0" smtClean="0"/>
              <a:t>Race</a:t>
            </a:r>
            <a:r>
              <a:rPr lang="en-US" sz="2600" dirty="0"/>
              <a:t>: 91% </a:t>
            </a:r>
            <a:r>
              <a:rPr lang="en-US" sz="2600" dirty="0" smtClean="0"/>
              <a:t>Caucasian</a:t>
            </a:r>
          </a:p>
          <a:p>
            <a:pPr lvl="1"/>
            <a:r>
              <a:rPr lang="en-US" sz="2600" dirty="0" smtClean="0"/>
              <a:t>Age</a:t>
            </a:r>
            <a:r>
              <a:rPr lang="en-US" sz="2600" dirty="0"/>
              <a:t>: mean 72 </a:t>
            </a:r>
            <a:r>
              <a:rPr lang="en-US" sz="2600" dirty="0" smtClean="0"/>
              <a:t>years</a:t>
            </a:r>
          </a:p>
          <a:p>
            <a:pPr lvl="1"/>
            <a:r>
              <a:rPr lang="en-US" sz="2600" dirty="0" smtClean="0"/>
              <a:t>Weight</a:t>
            </a:r>
            <a:r>
              <a:rPr lang="en-US" sz="2600" dirty="0"/>
              <a:t>: 96 kg </a:t>
            </a:r>
          </a:p>
          <a:p>
            <a:pPr lvl="1"/>
            <a:r>
              <a:rPr lang="en-US" sz="2600" dirty="0" smtClean="0"/>
              <a:t>CHADS2 </a:t>
            </a:r>
            <a:r>
              <a:rPr lang="en-US" sz="2600" dirty="0"/>
              <a:t>score: mean 2.3 (~38% with score ≥3)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54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10-27 at 4.54.34 PM.png"/>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137810"/>
            <a:ext cx="8413892" cy="6212160"/>
          </a:xfrm>
        </p:spPr>
      </p:pic>
      <p:sp>
        <p:nvSpPr>
          <p:cNvPr id="5" name="TextBox 4"/>
          <p:cNvSpPr txBox="1"/>
          <p:nvPr/>
        </p:nvSpPr>
        <p:spPr>
          <a:xfrm>
            <a:off x="179512" y="6349970"/>
            <a:ext cx="2808312" cy="276999"/>
          </a:xfrm>
          <a:prstGeom prst="rect">
            <a:avLst/>
          </a:prstGeom>
          <a:noFill/>
        </p:spPr>
        <p:txBody>
          <a:bodyPr wrap="square" rtlCol="0">
            <a:spAutoFit/>
          </a:bodyPr>
          <a:lstStyle/>
          <a:p>
            <a:r>
              <a:rPr lang="en-US" sz="1200" dirty="0">
                <a:solidFill>
                  <a:schemeClr val="bg2"/>
                </a:solidFill>
              </a:rPr>
              <a:t>N</a:t>
            </a:r>
            <a:r>
              <a:rPr lang="en-US" sz="1200" dirty="0" smtClean="0">
                <a:solidFill>
                  <a:schemeClr val="bg2"/>
                </a:solidFill>
              </a:rPr>
              <a:t> </a:t>
            </a:r>
            <a:r>
              <a:rPr lang="en-US" sz="1200" dirty="0">
                <a:solidFill>
                  <a:schemeClr val="bg2"/>
                </a:solidFill>
              </a:rPr>
              <a:t>Engl J Med. 2015 </a:t>
            </a:r>
          </a:p>
        </p:txBody>
      </p:sp>
      <p:sp>
        <p:nvSpPr>
          <p:cNvPr id="6" name="Right Arrow 5"/>
          <p:cNvSpPr/>
          <p:nvPr/>
        </p:nvSpPr>
        <p:spPr>
          <a:xfrm rot="5400000">
            <a:off x="2200046" y="4959170"/>
            <a:ext cx="1116124" cy="3600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7" name="Right Arrow 6"/>
          <p:cNvSpPr/>
          <p:nvPr/>
        </p:nvSpPr>
        <p:spPr>
          <a:xfrm rot="16200000">
            <a:off x="3075974" y="5292207"/>
            <a:ext cx="504056" cy="3060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8" name="Left Brace 7"/>
          <p:cNvSpPr/>
          <p:nvPr/>
        </p:nvSpPr>
        <p:spPr>
          <a:xfrm>
            <a:off x="4141676" y="3834730"/>
            <a:ext cx="324036" cy="1584175"/>
          </a:xfrm>
          <a:prstGeom prst="leftBrace">
            <a:avLst/>
          </a:pr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CA"/>
          </a:p>
        </p:txBody>
      </p:sp>
      <p:sp>
        <p:nvSpPr>
          <p:cNvPr id="13" name="Left Brace 12"/>
          <p:cNvSpPr/>
          <p:nvPr/>
        </p:nvSpPr>
        <p:spPr>
          <a:xfrm>
            <a:off x="4904960" y="3802199"/>
            <a:ext cx="324036" cy="1616706"/>
          </a:xfrm>
          <a:prstGeom prst="leftBrace">
            <a:avLst/>
          </a:prstGeom>
          <a:ln/>
          <a:scene3d>
            <a:camera prst="orthographicFront">
              <a:rot lat="0" lon="0" rev="10800000"/>
            </a:camera>
            <a:lightRig rig="threePt" dir="t"/>
          </a:scene3d>
        </p:spPr>
        <p:style>
          <a:lnRef idx="3">
            <a:schemeClr val="accent3"/>
          </a:lnRef>
          <a:fillRef idx="0">
            <a:schemeClr val="accent3"/>
          </a:fillRef>
          <a:effectRef idx="2">
            <a:schemeClr val="accent3"/>
          </a:effectRef>
          <a:fontRef idx="minor">
            <a:schemeClr val="tx1"/>
          </a:fontRef>
        </p:style>
        <p:txBody>
          <a:bodyPr rtlCol="0" anchor="ctr"/>
          <a:lstStyle/>
          <a:p>
            <a:pPr algn="ctr"/>
            <a:endParaRPr lang="en-CA"/>
          </a:p>
        </p:txBody>
      </p:sp>
      <p:sp>
        <p:nvSpPr>
          <p:cNvPr id="14" name="Right Arrow 13"/>
          <p:cNvSpPr/>
          <p:nvPr/>
        </p:nvSpPr>
        <p:spPr>
          <a:xfrm rot="16200000">
            <a:off x="5409093" y="5292207"/>
            <a:ext cx="504056" cy="3060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9" name="Right Arrow 8"/>
          <p:cNvSpPr/>
          <p:nvPr/>
        </p:nvSpPr>
        <p:spPr>
          <a:xfrm rot="5400000">
            <a:off x="7552438" y="1788908"/>
            <a:ext cx="111612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006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3" grpId="0" animBg="1"/>
      <p:bldP spid="14"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5-10-27 at 5.06.43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b="37832"/>
          <a:stretch/>
        </p:blipFill>
        <p:spPr>
          <a:xfrm>
            <a:off x="67730" y="188640"/>
            <a:ext cx="5256584" cy="4465849"/>
          </a:xfrm>
          <a:prstGeom prst="rect">
            <a:avLst/>
          </a:prstGeom>
          <a:ln>
            <a:noFill/>
          </a:ln>
          <a:effectLst>
            <a:softEdge rad="112500"/>
          </a:effectLst>
        </p:spPr>
      </p:pic>
      <p:sp>
        <p:nvSpPr>
          <p:cNvPr id="10" name="TextBox 9"/>
          <p:cNvSpPr txBox="1"/>
          <p:nvPr/>
        </p:nvSpPr>
        <p:spPr>
          <a:xfrm>
            <a:off x="179512" y="6349970"/>
            <a:ext cx="2808312" cy="276999"/>
          </a:xfrm>
          <a:prstGeom prst="rect">
            <a:avLst/>
          </a:prstGeom>
          <a:noFill/>
        </p:spPr>
        <p:txBody>
          <a:bodyPr wrap="square" rtlCol="0">
            <a:spAutoFit/>
          </a:bodyPr>
          <a:lstStyle/>
          <a:p>
            <a:r>
              <a:rPr lang="en-US" sz="1200" dirty="0">
                <a:solidFill>
                  <a:schemeClr val="bg2"/>
                </a:solidFill>
              </a:rPr>
              <a:t>N</a:t>
            </a:r>
            <a:r>
              <a:rPr lang="en-US" sz="1200" dirty="0" smtClean="0">
                <a:solidFill>
                  <a:schemeClr val="bg2"/>
                </a:solidFill>
              </a:rPr>
              <a:t> </a:t>
            </a:r>
            <a:r>
              <a:rPr lang="en-US" sz="1200" dirty="0">
                <a:solidFill>
                  <a:schemeClr val="bg2"/>
                </a:solidFill>
              </a:rPr>
              <a:t>Engl J Med. 2015 </a:t>
            </a:r>
          </a:p>
        </p:txBody>
      </p:sp>
      <p:pic>
        <p:nvPicPr>
          <p:cNvPr id="13" name="Content Placeholder 5" descr="Screen Shot 2015-11-01 at 10.08.43 PM.png"/>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r="4630"/>
          <a:stretch/>
        </p:blipFill>
        <p:spPr>
          <a:xfrm>
            <a:off x="3707904" y="3357414"/>
            <a:ext cx="4451970" cy="3269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Frame 4"/>
          <p:cNvSpPr/>
          <p:nvPr/>
        </p:nvSpPr>
        <p:spPr>
          <a:xfrm>
            <a:off x="2228528" y="2348880"/>
            <a:ext cx="1047328" cy="648072"/>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solidFill>
                <a:schemeClr val="accent4"/>
              </a:solidFill>
            </a:endParaRPr>
          </a:p>
        </p:txBody>
      </p:sp>
      <p:sp>
        <p:nvSpPr>
          <p:cNvPr id="14" name="Frame 13"/>
          <p:cNvSpPr/>
          <p:nvPr/>
        </p:nvSpPr>
        <p:spPr>
          <a:xfrm>
            <a:off x="3243300" y="2348880"/>
            <a:ext cx="1047328" cy="648072"/>
          </a:xfrm>
          <a:prstGeom prst="fram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solidFill>
                <a:schemeClr val="tx1"/>
              </a:solidFill>
            </a:endParaRPr>
          </a:p>
        </p:txBody>
      </p:sp>
      <p:sp>
        <p:nvSpPr>
          <p:cNvPr id="8" name="TextBox 7"/>
          <p:cNvSpPr txBox="1"/>
          <p:nvPr/>
        </p:nvSpPr>
        <p:spPr>
          <a:xfrm>
            <a:off x="5364088" y="692696"/>
            <a:ext cx="3384376" cy="1354217"/>
          </a:xfrm>
          <a:prstGeom prst="rect">
            <a:avLst/>
          </a:prstGeom>
          <a:noFill/>
        </p:spPr>
        <p:txBody>
          <a:bodyPr wrap="square" rtlCol="0">
            <a:spAutoFit/>
          </a:bodyPr>
          <a:lstStyle/>
          <a:p>
            <a:r>
              <a:rPr lang="en-CA" sz="4600" spc="-100" dirty="0">
                <a:solidFill>
                  <a:srgbClr val="4E5B6F">
                    <a:lumMod val="60000"/>
                    <a:lumOff val="40000"/>
                  </a:srgbClr>
                </a:solidFill>
                <a:ea typeface="+mj-ea"/>
                <a:cs typeface="+mj-cs"/>
              </a:rPr>
              <a:t>BRIDGE Trial </a:t>
            </a:r>
            <a:r>
              <a:rPr lang="en-CA" sz="3600" dirty="0" smtClean="0">
                <a:solidFill>
                  <a:schemeClr val="accent1"/>
                </a:solidFill>
              </a:rPr>
              <a:t>RESULTS</a:t>
            </a:r>
            <a:endParaRPr lang="en-CA" sz="3600" dirty="0">
              <a:solidFill>
                <a:schemeClr val="accent1"/>
              </a:solidFill>
            </a:endParaRPr>
          </a:p>
        </p:txBody>
      </p:sp>
    </p:spTree>
    <p:extLst>
      <p:ext uri="{BB962C8B-B14F-4D97-AF65-F5344CB8AC3E}">
        <p14:creationId xmlns:p14="http://schemas.microsoft.com/office/powerpoint/2010/main" val="192183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5-10-27 at 5.06.43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b="37832"/>
          <a:stretch/>
        </p:blipFill>
        <p:spPr>
          <a:xfrm>
            <a:off x="2987824" y="2161120"/>
            <a:ext cx="5256584" cy="4465849"/>
          </a:xfrm>
          <a:prstGeom prst="rect">
            <a:avLst/>
          </a:prstGeom>
          <a:ln>
            <a:noFill/>
          </a:ln>
          <a:effectLst>
            <a:softEdge rad="112500"/>
          </a:effectLst>
        </p:spPr>
      </p:pic>
      <p:sp>
        <p:nvSpPr>
          <p:cNvPr id="10" name="TextBox 9"/>
          <p:cNvSpPr txBox="1"/>
          <p:nvPr/>
        </p:nvSpPr>
        <p:spPr>
          <a:xfrm>
            <a:off x="179512" y="6349970"/>
            <a:ext cx="2808312" cy="276999"/>
          </a:xfrm>
          <a:prstGeom prst="rect">
            <a:avLst/>
          </a:prstGeom>
          <a:noFill/>
        </p:spPr>
        <p:txBody>
          <a:bodyPr wrap="square" rtlCol="0">
            <a:spAutoFit/>
          </a:bodyPr>
          <a:lstStyle/>
          <a:p>
            <a:r>
              <a:rPr lang="en-US" sz="1200" dirty="0">
                <a:solidFill>
                  <a:schemeClr val="bg2"/>
                </a:solidFill>
              </a:rPr>
              <a:t>N</a:t>
            </a:r>
            <a:r>
              <a:rPr lang="en-US" sz="1200" dirty="0" smtClean="0">
                <a:solidFill>
                  <a:schemeClr val="bg2"/>
                </a:solidFill>
              </a:rPr>
              <a:t> </a:t>
            </a:r>
            <a:r>
              <a:rPr lang="en-US" sz="1200" dirty="0">
                <a:solidFill>
                  <a:schemeClr val="bg2"/>
                </a:solidFill>
              </a:rPr>
              <a:t>Engl J Med. 2015 </a:t>
            </a:r>
          </a:p>
        </p:txBody>
      </p:sp>
      <p:sp>
        <p:nvSpPr>
          <p:cNvPr id="8" name="TextBox 7"/>
          <p:cNvSpPr txBox="1"/>
          <p:nvPr/>
        </p:nvSpPr>
        <p:spPr>
          <a:xfrm>
            <a:off x="5364088" y="692696"/>
            <a:ext cx="3384376" cy="1354217"/>
          </a:xfrm>
          <a:prstGeom prst="rect">
            <a:avLst/>
          </a:prstGeom>
          <a:noFill/>
        </p:spPr>
        <p:txBody>
          <a:bodyPr wrap="square" rtlCol="0">
            <a:spAutoFit/>
          </a:bodyPr>
          <a:lstStyle/>
          <a:p>
            <a:r>
              <a:rPr lang="en-CA" sz="4600" spc="-100" dirty="0">
                <a:solidFill>
                  <a:srgbClr val="4E5B6F">
                    <a:lumMod val="60000"/>
                    <a:lumOff val="40000"/>
                  </a:srgbClr>
                </a:solidFill>
                <a:ea typeface="+mj-ea"/>
                <a:cs typeface="+mj-cs"/>
              </a:rPr>
              <a:t>BRIDGE Trial </a:t>
            </a:r>
            <a:r>
              <a:rPr lang="en-CA" sz="3600" dirty="0" smtClean="0">
                <a:solidFill>
                  <a:schemeClr val="accent1"/>
                </a:solidFill>
              </a:rPr>
              <a:t>RESULTS</a:t>
            </a:r>
            <a:endParaRPr lang="en-CA" sz="3600" dirty="0">
              <a:solidFill>
                <a:schemeClr val="accent1"/>
              </a:solidFill>
            </a:endParaRPr>
          </a:p>
        </p:txBody>
      </p:sp>
      <p:pic>
        <p:nvPicPr>
          <p:cNvPr id="9" name="Content Placeholder 3" descr="Screen Shot 2015-11-01 at 10.06.58 PM.png"/>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97818" y="260648"/>
            <a:ext cx="4451970" cy="3333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5993557"/>
            <a:ext cx="10668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5993556"/>
            <a:ext cx="10731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2">
                    <a:lumMod val="60000"/>
                    <a:lumOff val="40000"/>
                  </a:schemeClr>
                </a:solidFill>
              </a:rPr>
              <a:t>Learning Objectives </a:t>
            </a:r>
            <a:endParaRPr lang="en-CA" dirty="0">
              <a:solidFill>
                <a:schemeClr val="bg2">
                  <a:lumMod val="60000"/>
                  <a:lumOff val="40000"/>
                </a:schemeClr>
              </a:solidFill>
            </a:endParaRPr>
          </a:p>
        </p:txBody>
      </p:sp>
      <p:sp>
        <p:nvSpPr>
          <p:cNvPr id="3" name="Content Placeholder 2"/>
          <p:cNvSpPr>
            <a:spLocks noGrp="1"/>
          </p:cNvSpPr>
          <p:nvPr>
            <p:ph idx="1"/>
          </p:nvPr>
        </p:nvSpPr>
        <p:spPr/>
        <p:txBody>
          <a:bodyPr/>
          <a:lstStyle/>
          <a:p>
            <a:pPr>
              <a:buSzPct val="150000"/>
            </a:pPr>
            <a:r>
              <a:rPr lang="en-CA" sz="2600" dirty="0" smtClean="0"/>
              <a:t>Describe the benefit of anticoagulation for the thromboembolic risk associated with atrial fibrillation</a:t>
            </a:r>
          </a:p>
          <a:p>
            <a:pPr>
              <a:buSzPct val="150000"/>
            </a:pPr>
            <a:r>
              <a:rPr lang="en-CA" sz="2600" dirty="0" smtClean="0"/>
              <a:t>Discuss therapeutic options for perioperative bridging anticoagulation </a:t>
            </a:r>
          </a:p>
          <a:p>
            <a:pPr>
              <a:buSzPct val="150000"/>
            </a:pPr>
            <a:r>
              <a:rPr lang="en-CA" sz="2600" dirty="0" smtClean="0"/>
              <a:t>Compare current literature on perioperative bridging with recent evidence </a:t>
            </a:r>
          </a:p>
          <a:p>
            <a:pPr>
              <a:buSzPct val="150000"/>
            </a:pPr>
            <a:r>
              <a:rPr lang="en-CA" sz="2600" dirty="0" smtClean="0"/>
              <a:t>Apply knowledge of perioperative bridging in moderate risk patients to patient case</a:t>
            </a:r>
            <a:endParaRPr lang="en-CA" sz="26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83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4E5B6F">
                    <a:lumMod val="60000"/>
                    <a:lumOff val="40000"/>
                  </a:srgbClr>
                </a:solidFill>
              </a:rPr>
              <a:t>BRIDGE Trial</a:t>
            </a:r>
            <a:endParaRPr lang="en-CA" dirty="0"/>
          </a:p>
        </p:txBody>
      </p:sp>
      <p:sp>
        <p:nvSpPr>
          <p:cNvPr id="3" name="Content Placeholder 2"/>
          <p:cNvSpPr>
            <a:spLocks noGrp="1"/>
          </p:cNvSpPr>
          <p:nvPr>
            <p:ph idx="1"/>
          </p:nvPr>
        </p:nvSpPr>
        <p:spPr/>
        <p:txBody>
          <a:bodyPr>
            <a:normAutofit fontScale="92500" lnSpcReduction="10000"/>
          </a:bodyPr>
          <a:lstStyle/>
          <a:p>
            <a:pPr marL="114300" indent="0">
              <a:buNone/>
            </a:pPr>
            <a:r>
              <a:rPr lang="en-CA" sz="3500" dirty="0" smtClean="0"/>
              <a:t>Authors Conclusions:</a:t>
            </a:r>
          </a:p>
          <a:p>
            <a:r>
              <a:rPr lang="en-US" sz="2900" dirty="0" err="1">
                <a:latin typeface="Calibri"/>
              </a:rPr>
              <a:t>N</a:t>
            </a:r>
            <a:r>
              <a:rPr lang="en-US" sz="2900" dirty="0" err="1" smtClean="0">
                <a:latin typeface="Calibri"/>
              </a:rPr>
              <a:t>onbridging</a:t>
            </a:r>
            <a:r>
              <a:rPr lang="en-US" sz="2900" dirty="0" smtClean="0">
                <a:latin typeface="Calibri"/>
              </a:rPr>
              <a:t> </a:t>
            </a:r>
            <a:r>
              <a:rPr lang="en-US" sz="2900" dirty="0" err="1" smtClean="0">
                <a:latin typeface="Calibri"/>
              </a:rPr>
              <a:t>noninferior</a:t>
            </a:r>
            <a:r>
              <a:rPr lang="en-US" sz="2900" dirty="0" smtClean="0">
                <a:latin typeface="Calibri"/>
              </a:rPr>
              <a:t> </a:t>
            </a:r>
            <a:r>
              <a:rPr lang="en-US" sz="2900" dirty="0">
                <a:latin typeface="Calibri"/>
              </a:rPr>
              <a:t>to bridging </a:t>
            </a:r>
            <a:r>
              <a:rPr lang="en-US" sz="2900" dirty="0" smtClean="0">
                <a:latin typeface="Calibri"/>
              </a:rPr>
              <a:t>for ATE </a:t>
            </a:r>
            <a:r>
              <a:rPr lang="en-US" sz="2900" dirty="0">
                <a:latin typeface="Calibri"/>
              </a:rPr>
              <a:t>risk, and superior to bridging with regard to bleeding </a:t>
            </a:r>
            <a:r>
              <a:rPr lang="en-US" sz="2900" dirty="0" smtClean="0">
                <a:latin typeface="Calibri"/>
              </a:rPr>
              <a:t>risk</a:t>
            </a:r>
          </a:p>
          <a:p>
            <a:r>
              <a:rPr lang="en-US" sz="2900" dirty="0" smtClean="0">
                <a:latin typeface="Calibri"/>
              </a:rPr>
              <a:t>Unable </a:t>
            </a:r>
            <a:r>
              <a:rPr lang="en-US" sz="2900" dirty="0">
                <a:latin typeface="Calibri"/>
              </a:rPr>
              <a:t>to generalize </a:t>
            </a:r>
            <a:r>
              <a:rPr lang="en-US" sz="2900" dirty="0" smtClean="0">
                <a:latin typeface="Calibri"/>
              </a:rPr>
              <a:t>in CHADS2 </a:t>
            </a:r>
            <a:r>
              <a:rPr lang="en-US" sz="2900" dirty="0">
                <a:latin typeface="Calibri"/>
              </a:rPr>
              <a:t>≥</a:t>
            </a:r>
            <a:r>
              <a:rPr lang="en-US" sz="2900" dirty="0" smtClean="0">
                <a:latin typeface="Calibri"/>
              </a:rPr>
              <a:t>3 or patients </a:t>
            </a:r>
            <a:r>
              <a:rPr lang="en-US" sz="2900" dirty="0">
                <a:latin typeface="Calibri"/>
              </a:rPr>
              <a:t>undergoing certain high-risk </a:t>
            </a:r>
            <a:r>
              <a:rPr lang="en-US" sz="2900" dirty="0" smtClean="0">
                <a:latin typeface="Calibri"/>
              </a:rPr>
              <a:t>procedures</a:t>
            </a:r>
            <a:r>
              <a:rPr lang="en-US" sz="2900" dirty="0">
                <a:latin typeface="Calibri"/>
              </a:rPr>
              <a:t> </a:t>
            </a:r>
          </a:p>
          <a:p>
            <a:r>
              <a:rPr lang="en-US" sz="2900" dirty="0" smtClean="0">
                <a:latin typeface="Calibri"/>
              </a:rPr>
              <a:t>Benefits may be more </a:t>
            </a:r>
            <a:r>
              <a:rPr lang="en-US" sz="2900" dirty="0">
                <a:latin typeface="Calibri"/>
              </a:rPr>
              <a:t>pronounced in high-risk procedures that have higher associated bleeding </a:t>
            </a:r>
            <a:r>
              <a:rPr lang="en-US" sz="2900" dirty="0" smtClean="0">
                <a:latin typeface="Calibri"/>
              </a:rPr>
              <a:t>risk? </a:t>
            </a:r>
            <a:endParaRPr lang="en-US" sz="2900" dirty="0">
              <a:latin typeface="Calibri"/>
            </a:endParaRPr>
          </a:p>
          <a:p>
            <a:r>
              <a:rPr lang="en-US" sz="2900" dirty="0" err="1" smtClean="0">
                <a:latin typeface="Calibri"/>
              </a:rPr>
              <a:t>Nonbridging</a:t>
            </a:r>
            <a:r>
              <a:rPr lang="en-US" sz="2900" dirty="0" smtClean="0">
                <a:latin typeface="Calibri"/>
              </a:rPr>
              <a:t> </a:t>
            </a:r>
            <a:r>
              <a:rPr lang="en-US" sz="2900" dirty="0">
                <a:latin typeface="Calibri"/>
              </a:rPr>
              <a:t>confers additional </a:t>
            </a:r>
            <a:r>
              <a:rPr lang="en-US" sz="2900" dirty="0" smtClean="0">
                <a:latin typeface="Calibri"/>
              </a:rPr>
              <a:t>advantages cost-savings </a:t>
            </a:r>
            <a:r>
              <a:rPr lang="en-US" sz="2900" dirty="0">
                <a:latin typeface="Calibri"/>
              </a:rPr>
              <a:t>and convenience for </a:t>
            </a:r>
            <a:r>
              <a:rPr lang="en-US" sz="2900" dirty="0" smtClean="0">
                <a:latin typeface="Calibri"/>
              </a:rPr>
              <a:t>patients</a:t>
            </a:r>
          </a:p>
          <a:p>
            <a:pPr marL="114300" indent="0">
              <a:buNone/>
            </a:pPr>
            <a:endParaRPr lang="en-CA"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3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4E5B6F">
                    <a:lumMod val="60000"/>
                    <a:lumOff val="40000"/>
                  </a:srgbClr>
                </a:solidFill>
              </a:rPr>
              <a:t>BRIDGE Trial</a:t>
            </a:r>
            <a:endParaRPr lang="en-CA" dirty="0"/>
          </a:p>
        </p:txBody>
      </p:sp>
      <p:sp>
        <p:nvSpPr>
          <p:cNvPr id="3" name="Content Placeholder 2"/>
          <p:cNvSpPr>
            <a:spLocks noGrp="1"/>
          </p:cNvSpPr>
          <p:nvPr>
            <p:ph idx="1"/>
          </p:nvPr>
        </p:nvSpPr>
        <p:spPr/>
        <p:txBody>
          <a:bodyPr>
            <a:normAutofit/>
          </a:bodyPr>
          <a:lstStyle/>
          <a:p>
            <a:r>
              <a:rPr lang="en-US" sz="3200" dirty="0"/>
              <a:t>Unanswered questions </a:t>
            </a:r>
          </a:p>
          <a:p>
            <a:pPr lvl="1"/>
            <a:r>
              <a:rPr lang="en-US" sz="2800" dirty="0" smtClean="0"/>
              <a:t>Time </a:t>
            </a:r>
            <a:r>
              <a:rPr lang="en-US" sz="2800" dirty="0"/>
              <a:t>spent in therapeutic INR in both groups </a:t>
            </a:r>
          </a:p>
          <a:p>
            <a:pPr lvl="1"/>
            <a:r>
              <a:rPr lang="en-US" sz="2800" dirty="0" smtClean="0"/>
              <a:t>Characteristics </a:t>
            </a:r>
            <a:r>
              <a:rPr lang="en-US" sz="2800" dirty="0"/>
              <a:t>of patients who had a major bleed </a:t>
            </a:r>
          </a:p>
          <a:p>
            <a:pPr lvl="1"/>
            <a:r>
              <a:rPr lang="en-US" sz="2800" dirty="0" smtClean="0"/>
              <a:t>Adherence </a:t>
            </a:r>
            <a:r>
              <a:rPr lang="en-US" sz="2800" dirty="0"/>
              <a:t>to therapy</a:t>
            </a:r>
            <a:endParaRPr lang="en-CA" sz="2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11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Cross that Bridge!</a:t>
            </a:r>
            <a:endParaRPr lang="en-US" dirty="0">
              <a:solidFill>
                <a:schemeClr val="tx2">
                  <a:lumMod val="60000"/>
                  <a:lumOff val="4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74354"/>
            <a:ext cx="7327130" cy="3456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6318612"/>
            <a:ext cx="1656184" cy="276999"/>
          </a:xfrm>
          <a:prstGeom prst="rect">
            <a:avLst/>
          </a:prstGeom>
          <a:noFill/>
        </p:spPr>
        <p:txBody>
          <a:bodyPr wrap="square" rtlCol="0">
            <a:spAutoFit/>
          </a:bodyPr>
          <a:lstStyle/>
          <a:p>
            <a:r>
              <a:rPr lang="en-US" sz="1200" dirty="0" smtClean="0"/>
              <a:t>CHEST 2012</a:t>
            </a:r>
            <a:endParaRPr lang="en-US" sz="1200" dirty="0"/>
          </a:p>
        </p:txBody>
      </p:sp>
    </p:spTree>
    <p:extLst>
      <p:ext uri="{BB962C8B-B14F-4D97-AF65-F5344CB8AC3E}">
        <p14:creationId xmlns:p14="http://schemas.microsoft.com/office/powerpoint/2010/main" val="301558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lumMod val="60000"/>
                    <a:lumOff val="40000"/>
                  </a:schemeClr>
                </a:solidFill>
              </a:rPr>
              <a:t>Current Guidelines </a:t>
            </a:r>
            <a:endParaRPr lang="en-CA"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r>
              <a:rPr lang="en-CA" sz="3200" dirty="0" smtClean="0"/>
              <a:t>Risk stratification </a:t>
            </a:r>
          </a:p>
          <a:p>
            <a:pPr lvl="1"/>
            <a:r>
              <a:rPr lang="en-CA" sz="2800" dirty="0" smtClean="0"/>
              <a:t>Low Risk (CHADS2 0-2) = No bridging </a:t>
            </a:r>
          </a:p>
          <a:p>
            <a:pPr lvl="1"/>
            <a:r>
              <a:rPr lang="en-CA" sz="2800" dirty="0" smtClean="0"/>
              <a:t>High Risk (CHADS2 5-6) = Bridging typically recommended </a:t>
            </a:r>
          </a:p>
          <a:p>
            <a:pPr lvl="1"/>
            <a:r>
              <a:rPr lang="en-CA" sz="2800" dirty="0" smtClean="0"/>
              <a:t>Moderate Risk (CHADS 3-4) = ???</a:t>
            </a:r>
            <a:endParaRPr lang="en-CA" sz="2800" dirty="0"/>
          </a:p>
          <a:p>
            <a:r>
              <a:rPr lang="en-CA" sz="3200" dirty="0" smtClean="0"/>
              <a:t>Current guidelines consider bridging to be an option for these patients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23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lumMod val="60000"/>
                    <a:lumOff val="40000"/>
                  </a:schemeClr>
                </a:solidFill>
              </a:rPr>
              <a:t>Cross that Bridge!</a:t>
            </a:r>
            <a:endParaRPr lang="en-CA" dirty="0">
              <a:solidFill>
                <a:schemeClr val="tx2">
                  <a:lumMod val="60000"/>
                  <a:lumOff val="40000"/>
                </a:schemeClr>
              </a:solidFill>
            </a:endParaRPr>
          </a:p>
        </p:txBody>
      </p:sp>
      <p:pic>
        <p:nvPicPr>
          <p:cNvPr id="4" name="Content Placeholder 3" descr="Screen Shot 2015-11-01 at 8.19.30 PM.png"/>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539552" y="2348880"/>
            <a:ext cx="7381875" cy="227647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47936" y="6494799"/>
            <a:ext cx="2808312" cy="276999"/>
          </a:xfrm>
          <a:prstGeom prst="rect">
            <a:avLst/>
          </a:prstGeom>
          <a:noFill/>
        </p:spPr>
        <p:txBody>
          <a:bodyPr wrap="square" rtlCol="0">
            <a:spAutoFit/>
          </a:bodyPr>
          <a:lstStyle/>
          <a:p>
            <a:r>
              <a:rPr lang="en-US" sz="1200" dirty="0"/>
              <a:t>Arch Intern Med 2004</a:t>
            </a:r>
          </a:p>
        </p:txBody>
      </p:sp>
    </p:spTree>
    <p:extLst>
      <p:ext uri="{BB962C8B-B14F-4D97-AF65-F5344CB8AC3E}">
        <p14:creationId xmlns:p14="http://schemas.microsoft.com/office/powerpoint/2010/main" val="31720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solidFill>
                  <a:schemeClr val="tx2">
                    <a:lumMod val="60000"/>
                    <a:lumOff val="40000"/>
                  </a:schemeClr>
                </a:solidFill>
              </a:rPr>
              <a:t>Douketis</a:t>
            </a:r>
            <a:r>
              <a:rPr lang="en-CA" dirty="0" smtClean="0">
                <a:solidFill>
                  <a:schemeClr val="tx2">
                    <a:lumMod val="60000"/>
                    <a:lumOff val="40000"/>
                  </a:schemeClr>
                </a:solidFill>
              </a:rPr>
              <a:t> et al. 2004</a:t>
            </a:r>
            <a:endParaRPr lang="en-CA"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r>
              <a:rPr lang="en-CA" sz="3200" dirty="0" smtClean="0"/>
              <a:t>Inclusion criteria:</a:t>
            </a:r>
          </a:p>
          <a:p>
            <a:pPr marL="754380" lvl="1" indent="-457200">
              <a:buFont typeface="+mj-lt"/>
              <a:buAutoNum type="arabicPeriod"/>
            </a:pPr>
            <a:r>
              <a:rPr lang="en-CA" sz="2800" dirty="0" smtClean="0"/>
              <a:t>received </a:t>
            </a:r>
            <a:r>
              <a:rPr lang="en-CA" sz="2800" dirty="0"/>
              <a:t>warfarin therapy, with a target INR of </a:t>
            </a:r>
            <a:r>
              <a:rPr lang="en-CA" sz="2800" dirty="0" smtClean="0"/>
              <a:t>2-3.5</a:t>
            </a:r>
          </a:p>
          <a:p>
            <a:pPr marL="754380" lvl="1" indent="-457200">
              <a:buFont typeface="+mj-lt"/>
              <a:buAutoNum type="arabicPeriod"/>
            </a:pPr>
            <a:r>
              <a:rPr lang="en-CA" sz="2800" dirty="0" smtClean="0"/>
              <a:t>mechanical </a:t>
            </a:r>
            <a:r>
              <a:rPr lang="en-CA" sz="2800" dirty="0"/>
              <a:t>heart valve, </a:t>
            </a:r>
            <a:r>
              <a:rPr lang="en-CA" sz="2800" dirty="0" smtClean="0"/>
              <a:t>chronic AF </a:t>
            </a:r>
            <a:r>
              <a:rPr lang="en-CA" sz="2800" dirty="0"/>
              <a:t>or a previous stroke or </a:t>
            </a:r>
            <a:r>
              <a:rPr lang="en-CA" sz="2800" dirty="0" smtClean="0"/>
              <a:t>TIA</a:t>
            </a:r>
          </a:p>
          <a:p>
            <a:pPr marL="754380" lvl="1" indent="-457200">
              <a:buFont typeface="+mj-lt"/>
              <a:buAutoNum type="arabicPeriod"/>
            </a:pPr>
            <a:r>
              <a:rPr lang="en-CA" sz="2800" dirty="0" smtClean="0"/>
              <a:t>undergoing an elective surgical or other invasive procedure that requires normalization of INR</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97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solidFill>
                  <a:srgbClr val="4E5B6F">
                    <a:lumMod val="60000"/>
                    <a:lumOff val="40000"/>
                  </a:srgbClr>
                </a:solidFill>
              </a:rPr>
              <a:t>Douketis</a:t>
            </a:r>
            <a:r>
              <a:rPr lang="en-CA" dirty="0">
                <a:solidFill>
                  <a:srgbClr val="4E5B6F">
                    <a:lumMod val="60000"/>
                    <a:lumOff val="40000"/>
                  </a:srgbClr>
                </a:solidFill>
              </a:rPr>
              <a:t> et al. 2004</a:t>
            </a:r>
            <a:endParaRPr lang="en-CA" dirty="0"/>
          </a:p>
        </p:txBody>
      </p:sp>
      <p:sp>
        <p:nvSpPr>
          <p:cNvPr id="3" name="Content Placeholder 2"/>
          <p:cNvSpPr>
            <a:spLocks noGrp="1"/>
          </p:cNvSpPr>
          <p:nvPr>
            <p:ph idx="1"/>
          </p:nvPr>
        </p:nvSpPr>
        <p:spPr/>
        <p:txBody>
          <a:bodyPr/>
          <a:lstStyle/>
          <a:p>
            <a:r>
              <a:rPr lang="en-CA" sz="3200" dirty="0"/>
              <a:t>Primary outcomes:</a:t>
            </a:r>
          </a:p>
          <a:p>
            <a:pPr lvl="1"/>
            <a:r>
              <a:rPr lang="en-CA" sz="2800" dirty="0"/>
              <a:t>thromboembolism </a:t>
            </a:r>
          </a:p>
          <a:p>
            <a:pPr lvl="1"/>
            <a:r>
              <a:rPr lang="en-CA" sz="2800" dirty="0"/>
              <a:t>major bleeding </a:t>
            </a:r>
          </a:p>
          <a:p>
            <a:pPr lvl="1"/>
            <a:r>
              <a:rPr lang="en-CA" sz="2800" dirty="0"/>
              <a:t>death </a:t>
            </a:r>
          </a:p>
          <a:p>
            <a:endParaRPr lang="en-CA"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14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solidFill>
                  <a:srgbClr val="4E5B6F">
                    <a:lumMod val="60000"/>
                    <a:lumOff val="40000"/>
                  </a:srgbClr>
                </a:solidFill>
              </a:rPr>
              <a:t>Douketis</a:t>
            </a:r>
            <a:r>
              <a:rPr lang="en-CA" dirty="0">
                <a:solidFill>
                  <a:srgbClr val="4E5B6F">
                    <a:lumMod val="60000"/>
                    <a:lumOff val="40000"/>
                  </a:srgbClr>
                </a:solidFill>
              </a:rPr>
              <a:t> et al. 2004</a:t>
            </a:r>
            <a:endParaRPr lang="en-US" dirty="0">
              <a:solidFill>
                <a:schemeClr val="tx2">
                  <a:lumMod val="60000"/>
                  <a:lumOff val="40000"/>
                </a:schemeClr>
              </a:solidFill>
            </a:endParaRPr>
          </a:p>
        </p:txBody>
      </p:sp>
      <p:pic>
        <p:nvPicPr>
          <p:cNvPr id="4" name="Content Placeholder 3" descr="Screen Shot 2015-11-01 at 8.34.26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67821" r="-67821"/>
          <a:stretch/>
        </p:blipFill>
        <p:spPr>
          <a:xfrm>
            <a:off x="-1836712" y="1268760"/>
            <a:ext cx="11737304" cy="4679974"/>
          </a:xfrm>
        </p:spPr>
      </p:pic>
      <p:sp>
        <p:nvSpPr>
          <p:cNvPr id="5" name="TextBox 4"/>
          <p:cNvSpPr txBox="1"/>
          <p:nvPr/>
        </p:nvSpPr>
        <p:spPr>
          <a:xfrm>
            <a:off x="0" y="6530205"/>
            <a:ext cx="2952328" cy="276999"/>
          </a:xfrm>
          <a:prstGeom prst="rect">
            <a:avLst/>
          </a:prstGeom>
          <a:noFill/>
        </p:spPr>
        <p:txBody>
          <a:bodyPr wrap="square" rtlCol="0">
            <a:spAutoFit/>
          </a:bodyPr>
          <a:lstStyle/>
          <a:p>
            <a:r>
              <a:rPr lang="en-US" sz="1200" dirty="0"/>
              <a:t>Arch Intern Med 2004</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33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solidFill>
                  <a:srgbClr val="4E5B6F">
                    <a:lumMod val="60000"/>
                    <a:lumOff val="40000"/>
                  </a:srgbClr>
                </a:solidFill>
              </a:rPr>
              <a:t>Douketis</a:t>
            </a:r>
            <a:r>
              <a:rPr lang="en-CA" dirty="0">
                <a:solidFill>
                  <a:srgbClr val="4E5B6F">
                    <a:lumMod val="60000"/>
                    <a:lumOff val="40000"/>
                  </a:srgbClr>
                </a:solidFill>
              </a:rPr>
              <a:t> et al. 2004</a:t>
            </a:r>
            <a:endParaRPr lang="en-US" dirty="0">
              <a:solidFill>
                <a:schemeClr val="tx2">
                  <a:lumMod val="60000"/>
                  <a:lumOff val="40000"/>
                </a:schemeClr>
              </a:solidFill>
            </a:endParaRPr>
          </a:p>
        </p:txBody>
      </p:sp>
      <p:pic>
        <p:nvPicPr>
          <p:cNvPr id="4" name="Content Placeholder 3" descr="Screen Shot 2015-11-01 at 8.52.08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277" r="-440" b="426"/>
          <a:stretch/>
        </p:blipFill>
        <p:spPr>
          <a:xfrm>
            <a:off x="251520" y="1484784"/>
            <a:ext cx="7909370" cy="4116403"/>
          </a:xfrm>
        </p:spPr>
      </p:pic>
      <p:sp>
        <p:nvSpPr>
          <p:cNvPr id="5" name="TextBox 4"/>
          <p:cNvSpPr txBox="1"/>
          <p:nvPr/>
        </p:nvSpPr>
        <p:spPr>
          <a:xfrm>
            <a:off x="179512" y="6421978"/>
            <a:ext cx="2952328" cy="276999"/>
          </a:xfrm>
          <a:prstGeom prst="rect">
            <a:avLst/>
          </a:prstGeom>
          <a:noFill/>
        </p:spPr>
        <p:txBody>
          <a:bodyPr wrap="square" rtlCol="0">
            <a:spAutoFit/>
          </a:bodyPr>
          <a:lstStyle/>
          <a:p>
            <a:r>
              <a:rPr lang="en-US" sz="1200" dirty="0"/>
              <a:t>Arch Intern Med 2004</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ame 2"/>
          <p:cNvSpPr/>
          <p:nvPr/>
        </p:nvSpPr>
        <p:spPr>
          <a:xfrm>
            <a:off x="5493804" y="4226718"/>
            <a:ext cx="964704" cy="43204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Frame 6"/>
          <p:cNvSpPr/>
          <p:nvPr/>
        </p:nvSpPr>
        <p:spPr>
          <a:xfrm>
            <a:off x="5493804" y="4658766"/>
            <a:ext cx="964704" cy="432048"/>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schemeClr val="tx1"/>
              </a:solidFill>
            </a:endParaRPr>
          </a:p>
        </p:txBody>
      </p:sp>
      <p:sp>
        <p:nvSpPr>
          <p:cNvPr id="10" name="Frame 9"/>
          <p:cNvSpPr/>
          <p:nvPr/>
        </p:nvSpPr>
        <p:spPr>
          <a:xfrm>
            <a:off x="3427276" y="3947070"/>
            <a:ext cx="964704" cy="432048"/>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solidFill>
                <a:schemeClr val="tx1"/>
              </a:solidFill>
            </a:endParaRPr>
          </a:p>
        </p:txBody>
      </p:sp>
      <p:sp>
        <p:nvSpPr>
          <p:cNvPr id="11" name="Frame 10"/>
          <p:cNvSpPr/>
          <p:nvPr/>
        </p:nvSpPr>
        <p:spPr>
          <a:xfrm>
            <a:off x="3427276" y="4643808"/>
            <a:ext cx="964704" cy="432048"/>
          </a:xfrm>
          <a:prstGeom prst="fram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solidFill>
                <a:schemeClr val="tx1"/>
              </a:solidFill>
            </a:endParaRPr>
          </a:p>
        </p:txBody>
      </p:sp>
      <p:sp>
        <p:nvSpPr>
          <p:cNvPr id="12" name="TextBox 11"/>
          <p:cNvSpPr txBox="1"/>
          <p:nvPr/>
        </p:nvSpPr>
        <p:spPr>
          <a:xfrm>
            <a:off x="6458508" y="4258076"/>
            <a:ext cx="705780" cy="369332"/>
          </a:xfrm>
          <a:prstGeom prst="rect">
            <a:avLst/>
          </a:prstGeom>
          <a:noFill/>
        </p:spPr>
        <p:txBody>
          <a:bodyPr wrap="square" rtlCol="0">
            <a:spAutoFit/>
          </a:bodyPr>
          <a:lstStyle/>
          <a:p>
            <a:r>
              <a:rPr lang="en-CA" dirty="0" smtClean="0"/>
              <a:t>=2</a:t>
            </a:r>
            <a:endParaRPr lang="en-CA" dirty="0"/>
          </a:p>
        </p:txBody>
      </p:sp>
      <p:sp>
        <p:nvSpPr>
          <p:cNvPr id="13" name="TextBox 12"/>
          <p:cNvSpPr txBox="1"/>
          <p:nvPr/>
        </p:nvSpPr>
        <p:spPr>
          <a:xfrm>
            <a:off x="6458508" y="4719740"/>
            <a:ext cx="705780" cy="369332"/>
          </a:xfrm>
          <a:prstGeom prst="rect">
            <a:avLst/>
          </a:prstGeom>
          <a:noFill/>
        </p:spPr>
        <p:txBody>
          <a:bodyPr wrap="square" rtlCol="0">
            <a:spAutoFit/>
          </a:bodyPr>
          <a:lstStyle/>
          <a:p>
            <a:r>
              <a:rPr lang="en-CA" dirty="0" smtClean="0"/>
              <a:t>=2</a:t>
            </a:r>
            <a:endParaRPr lang="en-CA" dirty="0"/>
          </a:p>
        </p:txBody>
      </p:sp>
      <p:sp>
        <p:nvSpPr>
          <p:cNvPr id="14" name="TextBox 13"/>
          <p:cNvSpPr txBox="1"/>
          <p:nvPr/>
        </p:nvSpPr>
        <p:spPr>
          <a:xfrm>
            <a:off x="4355368" y="3970212"/>
            <a:ext cx="705780" cy="369332"/>
          </a:xfrm>
          <a:prstGeom prst="rect">
            <a:avLst/>
          </a:prstGeom>
          <a:noFill/>
        </p:spPr>
        <p:txBody>
          <a:bodyPr wrap="square" rtlCol="0">
            <a:spAutoFit/>
          </a:bodyPr>
          <a:lstStyle/>
          <a:p>
            <a:r>
              <a:rPr lang="en-CA" dirty="0" smtClean="0"/>
              <a:t>=2</a:t>
            </a:r>
            <a:endParaRPr lang="en-CA" dirty="0"/>
          </a:p>
        </p:txBody>
      </p:sp>
      <p:sp>
        <p:nvSpPr>
          <p:cNvPr id="15" name="TextBox 14"/>
          <p:cNvSpPr txBox="1"/>
          <p:nvPr/>
        </p:nvSpPr>
        <p:spPr>
          <a:xfrm>
            <a:off x="4391980" y="4675166"/>
            <a:ext cx="705780" cy="369332"/>
          </a:xfrm>
          <a:prstGeom prst="rect">
            <a:avLst/>
          </a:prstGeom>
          <a:noFill/>
        </p:spPr>
        <p:txBody>
          <a:bodyPr wrap="square" rtlCol="0">
            <a:spAutoFit/>
          </a:bodyPr>
          <a:lstStyle/>
          <a:p>
            <a:r>
              <a:rPr lang="en-CA" dirty="0" smtClean="0"/>
              <a:t>=4</a:t>
            </a:r>
            <a:endParaRPr lang="en-CA" dirty="0"/>
          </a:p>
        </p:txBody>
      </p:sp>
    </p:spTree>
    <p:extLst>
      <p:ext uri="{BB962C8B-B14F-4D97-AF65-F5344CB8AC3E}">
        <p14:creationId xmlns:p14="http://schemas.microsoft.com/office/powerpoint/2010/main" val="393136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lumMod val="60000"/>
                    <a:lumOff val="40000"/>
                  </a:schemeClr>
                </a:solidFill>
              </a:rPr>
              <a:t>Clinician </a:t>
            </a:r>
            <a:r>
              <a:rPr lang="en-CA" dirty="0">
                <a:solidFill>
                  <a:schemeClr val="tx2">
                    <a:lumMod val="60000"/>
                    <a:lumOff val="40000"/>
                  </a:schemeClr>
                </a:solidFill>
              </a:rPr>
              <a:t>U</a:t>
            </a:r>
            <a:r>
              <a:rPr lang="en-CA" dirty="0" smtClean="0">
                <a:solidFill>
                  <a:schemeClr val="tx2">
                    <a:lumMod val="60000"/>
                    <a:lumOff val="40000"/>
                  </a:schemeClr>
                </a:solidFill>
              </a:rPr>
              <a:t>pdate</a:t>
            </a:r>
            <a:endParaRPr lang="en-CA" dirty="0">
              <a:solidFill>
                <a:schemeClr val="tx2">
                  <a:lumMod val="60000"/>
                  <a:lumOff val="40000"/>
                </a:schemeClr>
              </a:solidFill>
            </a:endParaRPr>
          </a:p>
        </p:txBody>
      </p:sp>
      <p:pic>
        <p:nvPicPr>
          <p:cNvPr id="4" name="Content Placeholder 3" descr="Screen Shot 2015-11-01 at 9.22.49 PM.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2492896"/>
            <a:ext cx="6067425" cy="196215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588224" y="6021288"/>
            <a:ext cx="2304256" cy="369332"/>
          </a:xfrm>
          <a:prstGeom prst="rect">
            <a:avLst/>
          </a:prstGeom>
          <a:noFill/>
        </p:spPr>
        <p:txBody>
          <a:bodyPr wrap="square" rtlCol="0">
            <a:spAutoFit/>
          </a:bodyPr>
          <a:lstStyle/>
          <a:p>
            <a:r>
              <a:rPr lang="en-US" dirty="0" smtClean="0"/>
              <a:t>Circulation 2012</a:t>
            </a:r>
            <a:endParaRPr lang="en-US" dirty="0"/>
          </a:p>
        </p:txBody>
      </p:sp>
    </p:spTree>
    <p:extLst>
      <p:ext uri="{BB962C8B-B14F-4D97-AF65-F5344CB8AC3E}">
        <p14:creationId xmlns:p14="http://schemas.microsoft.com/office/powerpoint/2010/main" val="39176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lumMod val="60000"/>
                    <a:lumOff val="40000"/>
                  </a:schemeClr>
                </a:solidFill>
              </a:rPr>
              <a:t>A Glance at Atrial Fibrillation  </a:t>
            </a:r>
            <a:endParaRPr lang="en-CA" dirty="0">
              <a:solidFill>
                <a:schemeClr val="tx2">
                  <a:lumMod val="60000"/>
                  <a:lumOff val="40000"/>
                </a:schemeClr>
              </a:solidFill>
            </a:endParaRPr>
          </a:p>
        </p:txBody>
      </p:sp>
      <p:sp>
        <p:nvSpPr>
          <p:cNvPr id="3" name="Content Placeholder 2"/>
          <p:cNvSpPr>
            <a:spLocks noGrp="1"/>
          </p:cNvSpPr>
          <p:nvPr>
            <p:ph idx="1"/>
          </p:nvPr>
        </p:nvSpPr>
        <p:spPr/>
        <p:txBody>
          <a:bodyPr/>
          <a:lstStyle/>
          <a:p>
            <a:pPr marL="0" indent="0">
              <a:buNone/>
            </a:pPr>
            <a:r>
              <a:rPr lang="en-CA" sz="3200" dirty="0" smtClean="0"/>
              <a:t>Non-</a:t>
            </a:r>
            <a:r>
              <a:rPr lang="en-CA" sz="3200" dirty="0" err="1" smtClean="0"/>
              <a:t>valvular</a:t>
            </a:r>
            <a:r>
              <a:rPr lang="en-CA" sz="3200" dirty="0" smtClean="0"/>
              <a:t> </a:t>
            </a:r>
            <a:r>
              <a:rPr lang="en-CA" sz="3200" dirty="0"/>
              <a:t>Atrial Fibrillation </a:t>
            </a:r>
            <a:r>
              <a:rPr lang="en-CA" sz="3200" dirty="0" smtClean="0"/>
              <a:t>(AF)</a:t>
            </a:r>
            <a:endParaRPr lang="en-CA" sz="3200" dirty="0"/>
          </a:p>
          <a:p>
            <a:pPr>
              <a:buSzPct val="150000"/>
            </a:pPr>
            <a:r>
              <a:rPr lang="en-CA" sz="2800" dirty="0"/>
              <a:t>Most common type of arrhythmia and affects approximately 350,000 Canadians</a:t>
            </a:r>
          </a:p>
          <a:p>
            <a:pPr>
              <a:buSzPct val="150000"/>
            </a:pPr>
            <a:r>
              <a:rPr lang="en-CA" sz="2800" dirty="0"/>
              <a:t>3 to 5 times increased risk of stroke </a:t>
            </a:r>
          </a:p>
          <a:p>
            <a:pPr>
              <a:buSzPct val="150000"/>
            </a:pPr>
            <a:r>
              <a:rPr lang="en-CA" sz="2800" dirty="0"/>
              <a:t>Long-term use of anticoagulant minimizes the risk of subsequent thromboembolic events </a:t>
            </a:r>
          </a:p>
          <a:p>
            <a:pPr>
              <a:buSzPct val="150000"/>
            </a:pPr>
            <a:r>
              <a:rPr lang="en-CA" sz="2800" dirty="0"/>
              <a:t>Provide demonstrated benefit </a:t>
            </a:r>
          </a:p>
          <a:p>
            <a:pPr marL="457200" lvl="1" indent="0">
              <a:buNone/>
            </a:pPr>
            <a:endParaRPr lang="en-CA" dirty="0"/>
          </a:p>
          <a:p>
            <a:endParaRPr lang="en-CA" dirty="0"/>
          </a:p>
        </p:txBody>
      </p:sp>
      <p:sp>
        <p:nvSpPr>
          <p:cNvPr id="4" name="TextBox 3"/>
          <p:cNvSpPr txBox="1"/>
          <p:nvPr/>
        </p:nvSpPr>
        <p:spPr>
          <a:xfrm>
            <a:off x="179512" y="6115645"/>
            <a:ext cx="5616624" cy="461665"/>
          </a:xfrm>
          <a:prstGeom prst="rect">
            <a:avLst/>
          </a:prstGeom>
          <a:noFill/>
        </p:spPr>
        <p:txBody>
          <a:bodyPr wrap="square" rtlCol="0">
            <a:spAutoFit/>
          </a:bodyPr>
          <a:lstStyle/>
          <a:p>
            <a:r>
              <a:rPr lang="en-CA" sz="1200" dirty="0" smtClean="0"/>
              <a:t>Heart and Stroke Foundation</a:t>
            </a:r>
          </a:p>
          <a:p>
            <a:r>
              <a:rPr lang="en-CA" sz="1200" dirty="0"/>
              <a:t>Clinical Interventions in </a:t>
            </a:r>
            <a:r>
              <a:rPr lang="en-CA" sz="1200" dirty="0" smtClean="0"/>
              <a:t>Aging 2013</a:t>
            </a:r>
            <a:endParaRPr lang="en-CA" sz="12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85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The Rebuttal</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chor="t">
            <a:normAutofit/>
          </a:bodyPr>
          <a:lstStyle/>
          <a:p>
            <a:pPr>
              <a:buSzPct val="150000"/>
            </a:pPr>
            <a:r>
              <a:rPr lang="en-US" sz="2800" dirty="0" smtClean="0"/>
              <a:t>1. </a:t>
            </a:r>
            <a:r>
              <a:rPr lang="en-US" sz="3500" dirty="0" smtClean="0">
                <a:solidFill>
                  <a:schemeClr val="accent2"/>
                </a:solidFill>
              </a:rPr>
              <a:t>Was the trial necessary?</a:t>
            </a:r>
          </a:p>
          <a:p>
            <a:pPr lvl="2">
              <a:buSzPct val="150000"/>
            </a:pPr>
            <a:r>
              <a:rPr lang="en-US" sz="2800" dirty="0" smtClean="0"/>
              <a:t>Already know that patients with AF have a low risk for stroke during interruption. Was the BRIDGE study necessary?</a:t>
            </a:r>
          </a:p>
          <a:p>
            <a:pPr>
              <a:buSzPct val="150000"/>
            </a:pPr>
            <a:r>
              <a:rPr lang="en-US" sz="2800" dirty="0" smtClean="0"/>
              <a:t>2. </a:t>
            </a:r>
            <a:r>
              <a:rPr lang="en-US" sz="3500" dirty="0" smtClean="0">
                <a:solidFill>
                  <a:schemeClr val="accent2"/>
                </a:solidFill>
              </a:rPr>
              <a:t>Alternatives to warfarin</a:t>
            </a:r>
          </a:p>
          <a:p>
            <a:pPr lvl="2">
              <a:buSzPct val="150000"/>
            </a:pPr>
            <a:r>
              <a:rPr lang="en-US" sz="2800" dirty="0" smtClean="0"/>
              <a:t>Will emerging alternatives to warfarin make the BRIDGE study irrelevant?</a:t>
            </a:r>
          </a:p>
          <a:p>
            <a:pPr>
              <a:buSzPct val="150000"/>
            </a:pPr>
            <a:endParaRPr lang="en-US" dirty="0" smtClean="0"/>
          </a:p>
          <a:p>
            <a:endParaRPr lang="en-US" dirty="0" smtClean="0"/>
          </a:p>
          <a:p>
            <a:pPr lvl="2"/>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243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chemeClr val="tx2">
                    <a:lumMod val="60000"/>
                    <a:lumOff val="40000"/>
                  </a:schemeClr>
                </a:solidFill>
              </a:rPr>
              <a:t>Rebuttal #1</a:t>
            </a:r>
            <a:endParaRPr lang="en-CA" dirty="0">
              <a:solidFill>
                <a:schemeClr val="tx2">
                  <a:lumMod val="60000"/>
                  <a:lumOff val="40000"/>
                </a:schemeClr>
              </a:solidFill>
            </a:endParaRPr>
          </a:p>
        </p:txBody>
      </p:sp>
      <p:sp>
        <p:nvSpPr>
          <p:cNvPr id="3" name="Content Placeholder 2"/>
          <p:cNvSpPr>
            <a:spLocks noGrp="1"/>
          </p:cNvSpPr>
          <p:nvPr>
            <p:ph idx="1"/>
          </p:nvPr>
        </p:nvSpPr>
        <p:spPr/>
        <p:txBody>
          <a:bodyPr anchor="ctr"/>
          <a:lstStyle/>
          <a:p>
            <a:pPr marL="0" indent="0">
              <a:buNone/>
            </a:pPr>
            <a:r>
              <a:rPr lang="en-CA" sz="3200" dirty="0" smtClean="0">
                <a:solidFill>
                  <a:schemeClr val="accent2"/>
                </a:solidFill>
              </a:rPr>
              <a:t>Was the trial necessary?</a:t>
            </a:r>
          </a:p>
          <a:p>
            <a:pPr marL="0" indent="0">
              <a:buNone/>
            </a:pPr>
            <a:endParaRPr lang="en-CA" dirty="0"/>
          </a:p>
          <a:p>
            <a:pPr>
              <a:buFont typeface="Arial"/>
              <a:buChar char="•"/>
            </a:pPr>
            <a:r>
              <a:rPr lang="en-CA" sz="2800" dirty="0" smtClean="0"/>
              <a:t>Studies were retrospective</a:t>
            </a:r>
          </a:p>
          <a:p>
            <a:r>
              <a:rPr lang="en-CA" sz="2800" dirty="0" smtClean="0"/>
              <a:t>Patients who did not receive bridging may have been in a lower risk group </a:t>
            </a:r>
          </a:p>
          <a:p>
            <a:r>
              <a:rPr lang="en-CA" sz="2800" dirty="0" smtClean="0"/>
              <a:t>Studies are not a substitute for well-designed clinical trial</a:t>
            </a:r>
            <a:endParaRPr lang="en-CA" sz="2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59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Rebuttal # 2</a:t>
            </a:r>
            <a:endParaRPr lang="en-US" dirty="0">
              <a:solidFill>
                <a:schemeClr val="tx2">
                  <a:lumMod val="60000"/>
                  <a:lumOff val="40000"/>
                </a:schemeClr>
              </a:solidFill>
            </a:endParaRPr>
          </a:p>
        </p:txBody>
      </p:sp>
      <p:sp>
        <p:nvSpPr>
          <p:cNvPr id="3" name="Content Placeholder 2"/>
          <p:cNvSpPr>
            <a:spLocks noGrp="1"/>
          </p:cNvSpPr>
          <p:nvPr>
            <p:ph idx="1"/>
          </p:nvPr>
        </p:nvSpPr>
        <p:spPr>
          <a:xfrm>
            <a:off x="467544" y="1484784"/>
            <a:ext cx="7620000" cy="4800600"/>
          </a:xfrm>
        </p:spPr>
        <p:txBody>
          <a:bodyPr anchor="ctr"/>
          <a:lstStyle/>
          <a:p>
            <a:pPr marL="0" indent="0">
              <a:buNone/>
            </a:pPr>
            <a:r>
              <a:rPr lang="en-US" sz="3200" dirty="0" smtClean="0">
                <a:solidFill>
                  <a:schemeClr val="accent2"/>
                </a:solidFill>
              </a:rPr>
              <a:t>Alternatives to Warfarin?</a:t>
            </a:r>
          </a:p>
          <a:p>
            <a:pPr marL="0" indent="0">
              <a:buNone/>
            </a:pPr>
            <a:endParaRPr lang="en-US" sz="2800" dirty="0" smtClean="0"/>
          </a:p>
          <a:p>
            <a:r>
              <a:rPr lang="en-US" sz="2800" dirty="0" smtClean="0"/>
              <a:t>Increased patient expense</a:t>
            </a:r>
          </a:p>
          <a:p>
            <a:r>
              <a:rPr lang="en-US" sz="2800" dirty="0" smtClean="0"/>
              <a:t>Reluctance to switch therapies</a:t>
            </a:r>
          </a:p>
          <a:p>
            <a:r>
              <a:rPr lang="en-US" sz="2800" dirty="0" smtClean="0"/>
              <a:t>Bridging in these patients deemed not necessary </a:t>
            </a:r>
          </a:p>
          <a:p>
            <a:pPr marL="0" indent="0">
              <a:buNone/>
            </a:pP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50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2">
                    <a:lumMod val="60000"/>
                    <a:lumOff val="40000"/>
                  </a:schemeClr>
                </a:solidFill>
              </a:rPr>
              <a:t>Pearls</a:t>
            </a:r>
            <a:endParaRPr lang="en-CA" dirty="0">
              <a:solidFill>
                <a:schemeClr val="bg2">
                  <a:lumMod val="60000"/>
                  <a:lumOff val="40000"/>
                </a:schemeClr>
              </a:solidFill>
            </a:endParaRPr>
          </a:p>
        </p:txBody>
      </p:sp>
      <p:sp>
        <p:nvSpPr>
          <p:cNvPr id="3" name="Content Placeholder 2"/>
          <p:cNvSpPr>
            <a:spLocks noGrp="1"/>
          </p:cNvSpPr>
          <p:nvPr>
            <p:ph idx="1"/>
          </p:nvPr>
        </p:nvSpPr>
        <p:spPr/>
        <p:txBody>
          <a:bodyPr>
            <a:normAutofit/>
          </a:bodyPr>
          <a:lstStyle/>
          <a:p>
            <a:r>
              <a:rPr lang="en-US" sz="2800" dirty="0" smtClean="0"/>
              <a:t>In </a:t>
            </a:r>
            <a:r>
              <a:rPr lang="en-US" sz="2800" dirty="0"/>
              <a:t>adults with atrial fibrillation and CHADS2 score &lt; 3 undergoing low-risk procedures, forgoing bridging may be a reasonable option to reduce the risk of bleeding without increasing the risk of thromboembolism. </a:t>
            </a:r>
            <a:endParaRPr lang="en-US" sz="2800" dirty="0" smtClean="0"/>
          </a:p>
          <a:p>
            <a:r>
              <a:rPr lang="en-US" sz="2800" dirty="0" smtClean="0"/>
              <a:t>Patients with CHADS2 score ≥</a:t>
            </a:r>
            <a:r>
              <a:rPr lang="en-US" sz="2800" dirty="0"/>
              <a:t>3 still need to be addressed on a case by case basis </a:t>
            </a:r>
          </a:p>
          <a:p>
            <a:r>
              <a:rPr lang="en-US" sz="2800" dirty="0"/>
              <a:t>More research required  </a:t>
            </a:r>
          </a:p>
          <a:p>
            <a:r>
              <a:rPr lang="en-US" sz="2800" dirty="0"/>
              <a:t>Not all patients addressed by the BRIDGE trial </a:t>
            </a:r>
          </a:p>
          <a:p>
            <a:pPr marL="114300" indent="0">
              <a:buNone/>
            </a:pPr>
            <a:endParaRPr lang="en-CA" sz="2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91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620000" cy="1143000"/>
          </a:xfrm>
        </p:spPr>
        <p:txBody>
          <a:bodyPr>
            <a:normAutofit/>
          </a:bodyPr>
          <a:lstStyle/>
          <a:p>
            <a:r>
              <a:rPr lang="en-CA" dirty="0" smtClean="0">
                <a:solidFill>
                  <a:schemeClr val="tx2">
                    <a:lumMod val="60000"/>
                    <a:lumOff val="40000"/>
                  </a:schemeClr>
                </a:solidFill>
              </a:rPr>
              <a:t>Patient Case</a:t>
            </a:r>
            <a:r>
              <a:rPr lang="en-CA" sz="3200" dirty="0" smtClean="0"/>
              <a:t> </a:t>
            </a:r>
            <a:r>
              <a:rPr lang="en-CA" sz="1400" dirty="0" smtClean="0"/>
              <a:t/>
            </a:r>
            <a:br>
              <a:rPr lang="en-CA" sz="1400" dirty="0" smtClean="0"/>
            </a:br>
            <a:endParaRPr lang="en-CA" sz="1400" dirty="0"/>
          </a:p>
        </p:txBody>
      </p:sp>
      <p:sp>
        <p:nvSpPr>
          <p:cNvPr id="3" name="Content Placeholder 2"/>
          <p:cNvSpPr>
            <a:spLocks noGrp="1"/>
          </p:cNvSpPr>
          <p:nvPr>
            <p:ph idx="1"/>
          </p:nvPr>
        </p:nvSpPr>
        <p:spPr/>
        <p:txBody>
          <a:bodyPr>
            <a:normAutofit/>
          </a:bodyPr>
          <a:lstStyle/>
          <a:p>
            <a:pPr marL="0" indent="0" algn="ctr">
              <a:buNone/>
            </a:pPr>
            <a:endParaRPr lang="en-CA" sz="2800" dirty="0" smtClean="0"/>
          </a:p>
          <a:p>
            <a:pPr marL="0" indent="0" algn="ctr">
              <a:buNone/>
            </a:pPr>
            <a:endParaRPr lang="en-CA" sz="2800" dirty="0"/>
          </a:p>
          <a:p>
            <a:pPr marL="0" indent="0" algn="ctr">
              <a:buNone/>
            </a:pPr>
            <a:r>
              <a:rPr lang="en-CA" sz="2800" dirty="0" smtClean="0"/>
              <a:t>MR </a:t>
            </a:r>
            <a:r>
              <a:rPr lang="en-CA" sz="2800" dirty="0"/>
              <a:t>recently had a fall that fractured the radius in her lower right arm. She requires an open reduction with plate implant  and her family doctor is wondering about perioperative anticoagulation recommendations</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485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4000" dirty="0" smtClean="0">
                <a:solidFill>
                  <a:schemeClr val="accent1"/>
                </a:solidFill>
              </a:rPr>
              <a:t>What would you do?</a:t>
            </a:r>
            <a:endParaRPr lang="en-CA" sz="4000" dirty="0">
              <a:solidFill>
                <a:schemeClr val="accent1"/>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818" y="855138"/>
            <a:ext cx="8508185" cy="600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ultiply 3"/>
          <p:cNvSpPr/>
          <p:nvPr/>
        </p:nvSpPr>
        <p:spPr>
          <a:xfrm>
            <a:off x="1115616" y="1196752"/>
            <a:ext cx="6264696" cy="4931704"/>
          </a:xfrm>
          <a:prstGeom prst="mathMultiply">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530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2">
                    <a:lumMod val="60000"/>
                    <a:lumOff val="40000"/>
                  </a:schemeClr>
                </a:solidFill>
              </a:rPr>
              <a:t>Helpful Tools </a:t>
            </a:r>
            <a:endParaRPr lang="en-CA" dirty="0">
              <a:solidFill>
                <a:schemeClr val="bg2">
                  <a:lumMod val="60000"/>
                  <a:lumOff val="4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66" y="1484784"/>
            <a:ext cx="8084263" cy="484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344" y="6541104"/>
            <a:ext cx="2520280" cy="276999"/>
          </a:xfrm>
          <a:prstGeom prst="rect">
            <a:avLst/>
          </a:prstGeom>
          <a:noFill/>
        </p:spPr>
        <p:txBody>
          <a:bodyPr wrap="square" rtlCol="0">
            <a:spAutoFit/>
          </a:bodyPr>
          <a:lstStyle/>
          <a:p>
            <a:r>
              <a:rPr lang="en-CA" sz="1200" dirty="0" smtClean="0"/>
              <a:t>Thrombosis Canada</a:t>
            </a:r>
            <a:endParaRPr lang="en-CA" sz="1200" dirty="0"/>
          </a:p>
        </p:txBody>
      </p:sp>
    </p:spTree>
    <p:extLst>
      <p:ext uri="{BB962C8B-B14F-4D97-AF65-F5344CB8AC3E}">
        <p14:creationId xmlns:p14="http://schemas.microsoft.com/office/powerpoint/2010/main" val="112865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2">
                    <a:lumMod val="60000"/>
                    <a:lumOff val="40000"/>
                  </a:schemeClr>
                </a:solidFill>
              </a:rPr>
              <a:t>Learning Objectives </a:t>
            </a:r>
            <a:endParaRPr lang="en-CA" dirty="0">
              <a:solidFill>
                <a:schemeClr val="bg2">
                  <a:lumMod val="60000"/>
                  <a:lumOff val="40000"/>
                </a:schemeClr>
              </a:solidFill>
            </a:endParaRPr>
          </a:p>
        </p:txBody>
      </p:sp>
      <p:sp>
        <p:nvSpPr>
          <p:cNvPr id="3" name="Content Placeholder 2"/>
          <p:cNvSpPr>
            <a:spLocks noGrp="1"/>
          </p:cNvSpPr>
          <p:nvPr>
            <p:ph idx="1"/>
          </p:nvPr>
        </p:nvSpPr>
        <p:spPr/>
        <p:txBody>
          <a:bodyPr>
            <a:normAutofit/>
          </a:bodyPr>
          <a:lstStyle/>
          <a:p>
            <a:pPr>
              <a:buSzPct val="150000"/>
            </a:pPr>
            <a:r>
              <a:rPr lang="en-CA" sz="2600" dirty="0" smtClean="0"/>
              <a:t>Describe the benefit of anticoagulation for the thromboembolic risk associated with atrial fibrillation</a:t>
            </a:r>
          </a:p>
          <a:p>
            <a:pPr>
              <a:buSzPct val="150000"/>
            </a:pPr>
            <a:r>
              <a:rPr lang="en-CA" sz="2600" dirty="0" smtClean="0"/>
              <a:t>Discuss therapeutic options for perioperative bridging anticoagulation </a:t>
            </a:r>
          </a:p>
          <a:p>
            <a:pPr>
              <a:buSzPct val="150000"/>
            </a:pPr>
            <a:r>
              <a:rPr lang="en-CA" sz="2600" dirty="0" smtClean="0"/>
              <a:t>Compare current literature on perioperative bridging with recent evidence </a:t>
            </a:r>
          </a:p>
          <a:p>
            <a:pPr>
              <a:buSzPct val="150000"/>
            </a:pPr>
            <a:r>
              <a:rPr lang="en-CA" sz="2600" dirty="0" smtClean="0"/>
              <a:t>Apply knowledge of perioperative bridging in moderate risk patients to patient case</a:t>
            </a:r>
            <a:endParaRPr lang="en-CA" sz="26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46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z="7200" dirty="0" err="1" smtClean="0">
                <a:solidFill>
                  <a:schemeClr val="accent2"/>
                </a:solidFill>
              </a:rPr>
              <a:t>QuestionS</a:t>
            </a:r>
            <a:endParaRPr lang="en-CA" sz="7200" dirty="0">
              <a:solidFill>
                <a:schemeClr val="accent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5296929"/>
            <a:ext cx="1291865" cy="129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301" r="8301" b="7203"/>
          <a:stretch/>
        </p:blipFill>
        <p:spPr bwMode="auto">
          <a:xfrm>
            <a:off x="218356" y="332656"/>
            <a:ext cx="7367328" cy="45292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5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dirty="0" smtClean="0">
                <a:solidFill>
                  <a:schemeClr val="bg2">
                    <a:lumMod val="60000"/>
                    <a:lumOff val="40000"/>
                  </a:schemeClr>
                </a:solidFill>
              </a:rPr>
              <a:t>References</a:t>
            </a:r>
            <a:endParaRPr lang="en-CA" sz="4800" dirty="0">
              <a:solidFill>
                <a:schemeClr val="bg2">
                  <a:lumMod val="60000"/>
                  <a:lumOff val="40000"/>
                </a:schemeClr>
              </a:solidFill>
            </a:endParaRPr>
          </a:p>
        </p:txBody>
      </p:sp>
      <p:sp>
        <p:nvSpPr>
          <p:cNvPr id="3" name="Content Placeholder 2"/>
          <p:cNvSpPr>
            <a:spLocks noGrp="1"/>
          </p:cNvSpPr>
          <p:nvPr>
            <p:ph idx="1"/>
          </p:nvPr>
        </p:nvSpPr>
        <p:spPr/>
        <p:txBody>
          <a:bodyPr>
            <a:normAutofit fontScale="77500" lnSpcReduction="20000"/>
          </a:bodyPr>
          <a:lstStyle/>
          <a:p>
            <a:pPr indent="-342900">
              <a:buFont typeface="+mj-lt"/>
              <a:buAutoNum type="arabicPeriod"/>
            </a:pPr>
            <a:r>
              <a:rPr lang="en-US" sz="1400" dirty="0">
                <a:cs typeface="Times"/>
              </a:rPr>
              <a:t>Amin A. Oral anticoagulation to reduce risk of stroke in patients with atrial fibrillation: current and future therapies. Clinical Interventions in Aging. 2013;8:75-84. doi:10.2147/CIA.S37818</a:t>
            </a:r>
            <a:r>
              <a:rPr lang="en-US" sz="1400" dirty="0" smtClean="0">
                <a:cs typeface="Times"/>
              </a:rPr>
              <a:t>.</a:t>
            </a:r>
          </a:p>
          <a:p>
            <a:pPr indent="-342900">
              <a:buFont typeface="+mj-lt"/>
              <a:buAutoNum type="arabicPeriod"/>
            </a:pPr>
            <a:endParaRPr lang="en-US" sz="1400" dirty="0">
              <a:cs typeface="Times"/>
            </a:endParaRPr>
          </a:p>
          <a:p>
            <a:pPr indent="-342900">
              <a:buFont typeface="+mj-lt"/>
              <a:buAutoNum type="arabicPeriod"/>
            </a:pPr>
            <a:r>
              <a:rPr lang="en-US" sz="1400" dirty="0" err="1">
                <a:cs typeface="Times"/>
              </a:rPr>
              <a:t>Douketis</a:t>
            </a:r>
            <a:r>
              <a:rPr lang="en-US" sz="1400" dirty="0">
                <a:cs typeface="Times"/>
              </a:rPr>
              <a:t> JD, Johnson JA, </a:t>
            </a:r>
            <a:r>
              <a:rPr lang="en-US" sz="1400" dirty="0" err="1">
                <a:cs typeface="Times"/>
              </a:rPr>
              <a:t>Turpie</a:t>
            </a:r>
            <a:r>
              <a:rPr lang="en-US" sz="1400" dirty="0">
                <a:cs typeface="Times"/>
              </a:rPr>
              <a:t> AG. Low-molecular-weight heparin as bridging anticoagulation during interruption of warfarin: assessment of a standardized </a:t>
            </a:r>
            <a:r>
              <a:rPr lang="en-US" sz="1400" dirty="0" err="1">
                <a:cs typeface="Times"/>
              </a:rPr>
              <a:t>periprocedural</a:t>
            </a:r>
            <a:r>
              <a:rPr lang="en-US" sz="1400" dirty="0">
                <a:cs typeface="Times"/>
              </a:rPr>
              <a:t> anticoagulation regimen. Arch Intern Med. 2004 Jun 28;164(12):1319-26.</a:t>
            </a:r>
          </a:p>
          <a:p>
            <a:pPr indent="-342900">
              <a:buFont typeface="+mj-lt"/>
              <a:buAutoNum type="arabicPeriod"/>
            </a:pPr>
            <a:endParaRPr lang="en-US" sz="1400" dirty="0">
              <a:cs typeface="Times"/>
            </a:endParaRPr>
          </a:p>
          <a:p>
            <a:pPr indent="-342900">
              <a:buFont typeface="+mj-lt"/>
              <a:buAutoNum type="arabicPeriod"/>
            </a:pPr>
            <a:r>
              <a:rPr lang="en-US" sz="1400" dirty="0" err="1">
                <a:cs typeface="Times"/>
              </a:rPr>
              <a:t>Douketis</a:t>
            </a:r>
            <a:r>
              <a:rPr lang="en-US" sz="1400" dirty="0">
                <a:cs typeface="Times"/>
              </a:rPr>
              <a:t> JD, </a:t>
            </a:r>
            <a:r>
              <a:rPr lang="en-US" sz="1400" dirty="0" err="1">
                <a:cs typeface="Times"/>
              </a:rPr>
              <a:t>Spyropoulos</a:t>
            </a:r>
            <a:r>
              <a:rPr lang="en-US" sz="1400" dirty="0">
                <a:cs typeface="Times"/>
              </a:rPr>
              <a:t> AC, </a:t>
            </a:r>
            <a:r>
              <a:rPr lang="en-US" sz="1400" dirty="0" err="1">
                <a:cs typeface="Times"/>
              </a:rPr>
              <a:t>Kaatz</a:t>
            </a:r>
            <a:r>
              <a:rPr lang="en-US" sz="1400" dirty="0">
                <a:cs typeface="Times"/>
              </a:rPr>
              <a:t> S, Becker RC, </a:t>
            </a:r>
            <a:r>
              <a:rPr lang="en-US" sz="1400" dirty="0" err="1">
                <a:cs typeface="Times"/>
              </a:rPr>
              <a:t>Caprini</a:t>
            </a:r>
            <a:r>
              <a:rPr lang="en-US" sz="1400" dirty="0">
                <a:cs typeface="Times"/>
              </a:rPr>
              <a:t> JA, Dunn AS, Garcia DA, Jacobson A, </a:t>
            </a:r>
            <a:r>
              <a:rPr lang="en-US" sz="1400" dirty="0" err="1">
                <a:cs typeface="Times"/>
              </a:rPr>
              <a:t>Jaffer</a:t>
            </a:r>
            <a:r>
              <a:rPr lang="en-US" sz="1400" dirty="0">
                <a:cs typeface="Times"/>
              </a:rPr>
              <a:t> AK, Kong DF, Schulman S, </a:t>
            </a:r>
            <a:r>
              <a:rPr lang="en-US" sz="1400" dirty="0" err="1">
                <a:cs typeface="Times"/>
              </a:rPr>
              <a:t>Turpie</a:t>
            </a:r>
            <a:r>
              <a:rPr lang="en-US" sz="1400" dirty="0">
                <a:cs typeface="Times"/>
              </a:rPr>
              <a:t> AG, Hasselblad V, </a:t>
            </a:r>
            <a:r>
              <a:rPr lang="en-US" sz="1400" dirty="0" err="1">
                <a:cs typeface="Times"/>
              </a:rPr>
              <a:t>Ortel</a:t>
            </a:r>
            <a:r>
              <a:rPr lang="en-US" sz="1400" dirty="0">
                <a:cs typeface="Times"/>
              </a:rPr>
              <a:t> TL; BRIDGE Investigators. Perioperative Bridging Anticoagulation in Patients with Atrial Fibrillation. N Engl J Med. 2015 Aug 27;373(9):823-33. </a:t>
            </a:r>
          </a:p>
          <a:p>
            <a:pPr indent="-342900">
              <a:buFont typeface="+mj-lt"/>
              <a:buAutoNum type="arabicPeriod"/>
            </a:pPr>
            <a:endParaRPr lang="en-US" sz="1400" dirty="0">
              <a:cs typeface="Times"/>
            </a:endParaRPr>
          </a:p>
          <a:p>
            <a:pPr indent="-342900">
              <a:buFont typeface="+mj-lt"/>
              <a:buAutoNum type="arabicPeriod"/>
            </a:pPr>
            <a:r>
              <a:rPr lang="en-US" sz="1400" dirty="0" err="1">
                <a:cs typeface="Times"/>
              </a:rPr>
              <a:t>Eikelboom</a:t>
            </a:r>
            <a:r>
              <a:rPr lang="en-US" sz="1400" dirty="0">
                <a:cs typeface="Times"/>
              </a:rPr>
              <a:t> JW, Hirsh J, Spencer FA, </a:t>
            </a:r>
            <a:r>
              <a:rPr lang="en-US" sz="1400" dirty="0" err="1">
                <a:cs typeface="Times"/>
              </a:rPr>
              <a:t>Baglin</a:t>
            </a:r>
            <a:r>
              <a:rPr lang="en-US" sz="1400" dirty="0">
                <a:cs typeface="Times"/>
              </a:rPr>
              <a:t> TP, </a:t>
            </a:r>
            <a:r>
              <a:rPr lang="en-US" sz="1400" dirty="0" err="1">
                <a:cs typeface="Times"/>
              </a:rPr>
              <a:t>Weitz</a:t>
            </a:r>
            <a:r>
              <a:rPr lang="en-US" sz="1400" dirty="0">
                <a:cs typeface="Times"/>
              </a:rPr>
              <a:t> JI. Antiplatelet drugs: Antithrombotic Therapy and Prevention of Thrombosis, 9th </a:t>
            </a:r>
            <a:r>
              <a:rPr lang="en-US" sz="1400" dirty="0" err="1">
                <a:cs typeface="Times"/>
              </a:rPr>
              <a:t>ed</a:t>
            </a:r>
            <a:r>
              <a:rPr lang="en-US" sz="1400" dirty="0">
                <a:cs typeface="Times"/>
              </a:rPr>
              <a:t>: American College of Chest Physicians Evidence-Based Clinical Practice Guidelines. Chest. 2012 Feb;141(2 </a:t>
            </a:r>
            <a:r>
              <a:rPr lang="en-US" sz="1400" dirty="0" err="1">
                <a:cs typeface="Times"/>
              </a:rPr>
              <a:t>Suppl</a:t>
            </a:r>
            <a:r>
              <a:rPr lang="en-US" sz="1400" dirty="0">
                <a:cs typeface="Times"/>
              </a:rPr>
              <a:t>):e89S-119S. </a:t>
            </a:r>
            <a:r>
              <a:rPr lang="en-US" sz="1400" dirty="0" err="1">
                <a:cs typeface="Times"/>
              </a:rPr>
              <a:t>doi</a:t>
            </a:r>
            <a:r>
              <a:rPr lang="en-US" sz="1400" dirty="0">
                <a:cs typeface="Times"/>
              </a:rPr>
              <a:t>: 10.1378/chest.11-2293. Review</a:t>
            </a:r>
            <a:r>
              <a:rPr lang="en-US" sz="1400" dirty="0" smtClean="0">
                <a:cs typeface="Times"/>
              </a:rPr>
              <a:t>.</a:t>
            </a:r>
          </a:p>
          <a:p>
            <a:pPr indent="-342900">
              <a:buFont typeface="+mj-lt"/>
              <a:buAutoNum type="arabicPeriod"/>
            </a:pPr>
            <a:endParaRPr lang="en-US" sz="1400" dirty="0">
              <a:cs typeface="Times"/>
            </a:endParaRPr>
          </a:p>
          <a:p>
            <a:pPr indent="-342900">
              <a:buFont typeface="+mj-lt"/>
              <a:buAutoNum type="arabicPeriod"/>
            </a:pPr>
            <a:r>
              <a:rPr lang="en-US" sz="1400" dirty="0">
                <a:cs typeface="Times"/>
              </a:rPr>
              <a:t>Heart and Stroke Foundation. Atrial fibrillation - Be pulse aware. Accessed Oct 2015. </a:t>
            </a:r>
            <a:r>
              <a:rPr lang="en-US" sz="1400" dirty="0">
                <a:cs typeface="Times"/>
                <a:hlinkClick r:id="rId3"/>
              </a:rPr>
              <a:t>http://www.heartandstroke.com</a:t>
            </a:r>
            <a:r>
              <a:rPr lang="en-US" sz="1400" dirty="0" smtClean="0">
                <a:cs typeface="Times"/>
                <a:hlinkClick r:id="rId3"/>
              </a:rPr>
              <a:t>/</a:t>
            </a:r>
            <a:endParaRPr lang="en-US" sz="1400" dirty="0" smtClean="0">
              <a:cs typeface="Times"/>
            </a:endParaRPr>
          </a:p>
          <a:p>
            <a:pPr indent="-342900">
              <a:buFont typeface="+mj-lt"/>
              <a:buAutoNum type="arabicPeriod"/>
            </a:pPr>
            <a:endParaRPr lang="en-US" sz="1400" dirty="0" smtClean="0">
              <a:cs typeface="Times"/>
            </a:endParaRPr>
          </a:p>
          <a:p>
            <a:pPr indent="-342900">
              <a:buFont typeface="+mj-lt"/>
              <a:buAutoNum type="arabicPeriod"/>
            </a:pPr>
            <a:r>
              <a:rPr lang="en-US" sz="1400" dirty="0" err="1">
                <a:cs typeface="Times"/>
              </a:rPr>
              <a:t>Piccini</a:t>
            </a:r>
            <a:r>
              <a:rPr lang="en-US" sz="1400" dirty="0">
                <a:cs typeface="Times"/>
              </a:rPr>
              <a:t> JP, Holmes DN, </a:t>
            </a:r>
            <a:r>
              <a:rPr lang="en-US" sz="1400" dirty="0" err="1">
                <a:cs typeface="Times"/>
              </a:rPr>
              <a:t>Ollis</a:t>
            </a:r>
            <a:r>
              <a:rPr lang="en-US" sz="1400" dirty="0">
                <a:cs typeface="Times"/>
              </a:rPr>
              <a:t> DM, </a:t>
            </a:r>
            <a:r>
              <a:rPr lang="en-US" sz="1400" dirty="0" err="1">
                <a:cs typeface="Times"/>
              </a:rPr>
              <a:t>Fraulo</a:t>
            </a:r>
            <a:r>
              <a:rPr lang="en-US" sz="1400" dirty="0">
                <a:cs typeface="Times"/>
              </a:rPr>
              <a:t> ES, Thomas L, et al. (2011) Patterns of Atrial Fibrillation and Treatment Strategies Vary According to Provider Specialty Across Community Practice Settings: Findings From the ORBIT-AF Registry. Circulation 124: A16415.</a:t>
            </a:r>
            <a:endParaRPr lang="en-US" sz="1400" dirty="0" smtClean="0">
              <a:cs typeface="Times"/>
            </a:endParaRPr>
          </a:p>
          <a:p>
            <a:pPr indent="-342900">
              <a:buFont typeface="+mj-lt"/>
              <a:buAutoNum type="arabicPeriod"/>
            </a:pPr>
            <a:endParaRPr lang="en-US" sz="1400" dirty="0">
              <a:cs typeface="Times"/>
            </a:endParaRPr>
          </a:p>
          <a:p>
            <a:pPr lvl="0" indent="-342900">
              <a:buClr>
                <a:srgbClr val="7FD13B"/>
              </a:buClr>
              <a:buFont typeface="+mj-lt"/>
              <a:buAutoNum type="arabicPeriod"/>
            </a:pPr>
            <a:r>
              <a:rPr lang="en-US" sz="1400" dirty="0">
                <a:solidFill>
                  <a:srgbClr val="4E5B6F"/>
                </a:solidFill>
                <a:cs typeface="Times"/>
              </a:rPr>
              <a:t>Questions about the Rationale and Justification of the Bridge Study. (2015). </a:t>
            </a:r>
            <a:endParaRPr lang="en-US" sz="1400" dirty="0" smtClean="0">
              <a:solidFill>
                <a:srgbClr val="4E5B6F"/>
              </a:solidFill>
              <a:cs typeface="Times"/>
            </a:endParaRPr>
          </a:p>
          <a:p>
            <a:pPr lvl="0" indent="-342900">
              <a:buClr>
                <a:srgbClr val="7FD13B"/>
              </a:buClr>
              <a:buFont typeface="+mj-lt"/>
              <a:buAutoNum type="arabicPeriod"/>
            </a:pPr>
            <a:endParaRPr lang="en-US" sz="1400" dirty="0">
              <a:solidFill>
                <a:srgbClr val="4E5B6F"/>
              </a:solidFill>
              <a:cs typeface="Times"/>
            </a:endParaRPr>
          </a:p>
          <a:p>
            <a:pPr indent="-342900">
              <a:buClr>
                <a:srgbClr val="7FD13B"/>
              </a:buClr>
              <a:buFont typeface="+mj-lt"/>
              <a:buAutoNum type="arabicPeriod"/>
            </a:pPr>
            <a:r>
              <a:rPr lang="en-US" sz="1400" dirty="0">
                <a:solidFill>
                  <a:srgbClr val="4E5B6F"/>
                </a:solidFill>
                <a:cs typeface="Times"/>
              </a:rPr>
              <a:t>Thrombosis Canada. </a:t>
            </a:r>
            <a:r>
              <a:rPr lang="en-US" sz="1400" dirty="0" err="1" smtClean="0">
                <a:solidFill>
                  <a:srgbClr val="4E5B6F"/>
                </a:solidFill>
                <a:cs typeface="Times"/>
              </a:rPr>
              <a:t>Peri</a:t>
            </a:r>
            <a:r>
              <a:rPr lang="en-US" sz="1400" dirty="0" smtClean="0">
                <a:solidFill>
                  <a:srgbClr val="4E5B6F"/>
                </a:solidFill>
                <a:cs typeface="Times"/>
              </a:rPr>
              <a:t>-operative Management Of Patients Who Are Receiving A New Oral Anticoagulant (</a:t>
            </a:r>
            <a:r>
              <a:rPr lang="en-US" sz="1400" dirty="0" err="1" smtClean="0">
                <a:solidFill>
                  <a:srgbClr val="4E5B6F"/>
                </a:solidFill>
                <a:cs typeface="Times"/>
              </a:rPr>
              <a:t>Dabigatran</a:t>
            </a:r>
            <a:r>
              <a:rPr lang="en-US" sz="1400" dirty="0" smtClean="0">
                <a:solidFill>
                  <a:srgbClr val="4E5B6F"/>
                </a:solidFill>
                <a:cs typeface="Times"/>
              </a:rPr>
              <a:t>, </a:t>
            </a:r>
            <a:r>
              <a:rPr lang="en-US" sz="1400" dirty="0" err="1" smtClean="0">
                <a:solidFill>
                  <a:srgbClr val="4E5B6F"/>
                </a:solidFill>
                <a:cs typeface="Times"/>
              </a:rPr>
              <a:t>Rivaroxaban</a:t>
            </a:r>
            <a:r>
              <a:rPr lang="en-US" sz="1400" dirty="0" smtClean="0">
                <a:solidFill>
                  <a:srgbClr val="4E5B6F"/>
                </a:solidFill>
                <a:cs typeface="Times"/>
              </a:rPr>
              <a:t>, </a:t>
            </a:r>
            <a:r>
              <a:rPr lang="en-US" sz="1400" dirty="0" err="1" smtClean="0">
                <a:solidFill>
                  <a:srgbClr val="4E5B6F"/>
                </a:solidFill>
                <a:cs typeface="Times"/>
              </a:rPr>
              <a:t>Apixaban</a:t>
            </a:r>
            <a:r>
              <a:rPr lang="en-US" sz="1400" dirty="0" smtClean="0">
                <a:solidFill>
                  <a:srgbClr val="4E5B6F"/>
                </a:solidFill>
                <a:cs typeface="Times"/>
              </a:rPr>
              <a:t>). Accessed November 2015. </a:t>
            </a:r>
            <a:r>
              <a:rPr lang="en-US" sz="1400" dirty="0">
                <a:solidFill>
                  <a:srgbClr val="4E5B6F"/>
                </a:solidFill>
                <a:cs typeface="Times"/>
              </a:rPr>
              <a:t>http:www.thrombosiscanada.ca</a:t>
            </a:r>
          </a:p>
          <a:p>
            <a:pPr lvl="0" indent="-342900">
              <a:buClr>
                <a:srgbClr val="7FD13B"/>
              </a:buClr>
              <a:buFont typeface="+mj-lt"/>
              <a:buAutoNum type="arabicPeriod"/>
            </a:pPr>
            <a:endParaRPr lang="en-US" sz="1400" dirty="0" smtClean="0">
              <a:solidFill>
                <a:srgbClr val="4E5B6F"/>
              </a:solidFill>
              <a:cs typeface="Times"/>
            </a:endParaRPr>
          </a:p>
          <a:p>
            <a:pPr lvl="0" indent="-342900">
              <a:buClr>
                <a:srgbClr val="7FD13B"/>
              </a:buClr>
              <a:buFont typeface="+mj-lt"/>
              <a:buAutoNum type="arabicPeriod"/>
            </a:pPr>
            <a:r>
              <a:rPr lang="en-US" sz="1400" dirty="0" smtClean="0">
                <a:solidFill>
                  <a:srgbClr val="4E5B6F"/>
                </a:solidFill>
                <a:cs typeface="Times"/>
              </a:rPr>
              <a:t>Thrombosis Canada. Perioperative Coagulation Management Algorithm. Accessed October 2015. http:www.thrombosiscanada.ca</a:t>
            </a:r>
          </a:p>
          <a:p>
            <a:pPr lvl="0" indent="-342900">
              <a:buClr>
                <a:srgbClr val="7FD13B"/>
              </a:buClr>
              <a:buFont typeface="+mj-lt"/>
              <a:buAutoNum type="arabicPeriod"/>
            </a:pPr>
            <a:endParaRPr lang="en-US" sz="1400" dirty="0" smtClean="0">
              <a:solidFill>
                <a:srgbClr val="4E5B6F"/>
              </a:solidFill>
              <a:cs typeface="Times"/>
            </a:endParaRPr>
          </a:p>
          <a:p>
            <a:pPr lvl="0" indent="-342900">
              <a:buClr>
                <a:srgbClr val="7FD13B"/>
              </a:buClr>
              <a:buFont typeface="+mj-lt"/>
              <a:buAutoNum type="arabicPeriod"/>
            </a:pPr>
            <a:r>
              <a:rPr lang="en-US" sz="1400" dirty="0" err="1" smtClean="0">
                <a:solidFill>
                  <a:srgbClr val="4E5B6F"/>
                </a:solidFill>
                <a:cs typeface="Times"/>
              </a:rPr>
              <a:t>Wysokinski</a:t>
            </a:r>
            <a:r>
              <a:rPr lang="en-US" sz="1400" dirty="0" smtClean="0">
                <a:solidFill>
                  <a:srgbClr val="4E5B6F"/>
                </a:solidFill>
                <a:cs typeface="Times"/>
              </a:rPr>
              <a:t> </a:t>
            </a:r>
            <a:r>
              <a:rPr lang="en-US" sz="1400" dirty="0">
                <a:solidFill>
                  <a:srgbClr val="4E5B6F"/>
                </a:solidFill>
                <a:cs typeface="Times"/>
              </a:rPr>
              <a:t>WE, </a:t>
            </a:r>
            <a:r>
              <a:rPr lang="en-US" sz="1400" dirty="0" err="1">
                <a:solidFill>
                  <a:srgbClr val="4E5B6F"/>
                </a:solidFill>
                <a:cs typeface="Times"/>
              </a:rPr>
              <a:t>McBane</a:t>
            </a:r>
            <a:r>
              <a:rPr lang="en-US" sz="1400" dirty="0">
                <a:solidFill>
                  <a:srgbClr val="4E5B6F"/>
                </a:solidFill>
                <a:cs typeface="Times"/>
              </a:rPr>
              <a:t> RD 2nd. </a:t>
            </a:r>
            <a:r>
              <a:rPr lang="en-US" sz="1400" dirty="0" err="1">
                <a:solidFill>
                  <a:srgbClr val="4E5B6F"/>
                </a:solidFill>
                <a:cs typeface="Times"/>
              </a:rPr>
              <a:t>Periprocedural</a:t>
            </a:r>
            <a:r>
              <a:rPr lang="en-US" sz="1400" dirty="0">
                <a:solidFill>
                  <a:srgbClr val="4E5B6F"/>
                </a:solidFill>
                <a:cs typeface="Times"/>
              </a:rPr>
              <a:t> bridging management of anticoagulation. Circulation. 2012 Jul 24;126(4):486-90. </a:t>
            </a:r>
          </a:p>
          <a:p>
            <a:pPr indent="-342900">
              <a:buFont typeface="+mj-lt"/>
              <a:buAutoNum type="arabicPeriod"/>
            </a:pPr>
            <a:endParaRPr lang="en-US" sz="1400" dirty="0">
              <a:cs typeface="Times"/>
            </a:endParaRPr>
          </a:p>
          <a:p>
            <a:pPr marL="0" indent="0">
              <a:buNone/>
            </a:pPr>
            <a:endParaRPr lang="en-US" sz="1400" u="sng" dirty="0">
              <a:solidFill>
                <a:prstClr val="black"/>
              </a:solidFill>
              <a:latin typeface="Times"/>
              <a:cs typeface="Times"/>
            </a:endParaRPr>
          </a:p>
          <a:p>
            <a:pPr marL="0" indent="0">
              <a:buNone/>
            </a:pPr>
            <a:endParaRPr lang="en-CA" sz="1400" dirty="0">
              <a:latin typeface="Times"/>
              <a:cs typeface="Times"/>
            </a:endParaRPr>
          </a:p>
        </p:txBody>
      </p:sp>
    </p:spTree>
    <p:extLst>
      <p:ext uri="{BB962C8B-B14F-4D97-AF65-F5344CB8AC3E}">
        <p14:creationId xmlns:p14="http://schemas.microsoft.com/office/powerpoint/2010/main" val="223650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lumMod val="60000"/>
                    <a:lumOff val="40000"/>
                  </a:schemeClr>
                </a:solidFill>
              </a:rPr>
              <a:t>Warfarin use in AF</a:t>
            </a:r>
            <a:endParaRPr lang="en-CA" dirty="0">
              <a:solidFill>
                <a:schemeClr val="tx2">
                  <a:lumMod val="60000"/>
                  <a:lumOff val="40000"/>
                </a:schemeClr>
              </a:solidFill>
            </a:endParaRPr>
          </a:p>
        </p:txBody>
      </p:sp>
      <p:sp>
        <p:nvSpPr>
          <p:cNvPr id="3" name="Content Placeholder 2"/>
          <p:cNvSpPr>
            <a:spLocks noGrp="1"/>
          </p:cNvSpPr>
          <p:nvPr>
            <p:ph idx="1"/>
          </p:nvPr>
        </p:nvSpPr>
        <p:spPr/>
        <p:txBody>
          <a:bodyPr/>
          <a:lstStyle/>
          <a:p>
            <a:pPr>
              <a:buSzPct val="150000"/>
            </a:pPr>
            <a:r>
              <a:rPr lang="en-CA" sz="2800" dirty="0"/>
              <a:t>Warfarin is still commonly used in patients treated for </a:t>
            </a:r>
            <a:r>
              <a:rPr lang="en-CA" sz="2800" dirty="0" smtClean="0"/>
              <a:t>AF</a:t>
            </a:r>
          </a:p>
          <a:p>
            <a:pPr>
              <a:buSzPct val="150000"/>
            </a:pPr>
            <a:r>
              <a:rPr lang="en-CA" sz="2800" dirty="0" smtClean="0"/>
              <a:t>Ideal </a:t>
            </a:r>
            <a:r>
              <a:rPr lang="en-CA" sz="2800" dirty="0"/>
              <a:t>management of </a:t>
            </a:r>
            <a:r>
              <a:rPr lang="en-CA" sz="2800" dirty="0" err="1"/>
              <a:t>periprocedural</a:t>
            </a:r>
            <a:r>
              <a:rPr lang="en-CA" sz="2800" dirty="0"/>
              <a:t> anticoagulation remains controversial </a:t>
            </a:r>
          </a:p>
          <a:p>
            <a:pPr>
              <a:buSzPct val="150000"/>
            </a:pPr>
            <a:r>
              <a:rPr lang="en-CA" sz="2800" dirty="0"/>
              <a:t>Approximately one in six warfarin-treated patients with </a:t>
            </a:r>
            <a:r>
              <a:rPr lang="en-CA" sz="2800" dirty="0" smtClean="0"/>
              <a:t>AF affected </a:t>
            </a:r>
            <a:r>
              <a:rPr lang="en-CA" sz="2800" dirty="0"/>
              <a:t>with this clinical scenario each year </a:t>
            </a:r>
          </a:p>
          <a:p>
            <a:endParaRPr lang="en-CA"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512" y="6453336"/>
            <a:ext cx="3168352" cy="276999"/>
          </a:xfrm>
          <a:prstGeom prst="rect">
            <a:avLst/>
          </a:prstGeom>
          <a:noFill/>
        </p:spPr>
        <p:txBody>
          <a:bodyPr wrap="square" rtlCol="0">
            <a:spAutoFit/>
          </a:bodyPr>
          <a:lstStyle/>
          <a:p>
            <a:r>
              <a:rPr lang="en-CA" sz="1200" dirty="0" smtClean="0"/>
              <a:t>N </a:t>
            </a:r>
            <a:r>
              <a:rPr lang="en-CA" sz="1200" dirty="0" err="1"/>
              <a:t>Engl</a:t>
            </a:r>
            <a:r>
              <a:rPr lang="en-CA" sz="1200" dirty="0"/>
              <a:t> J Med. 2015 </a:t>
            </a:r>
          </a:p>
        </p:txBody>
      </p:sp>
    </p:spTree>
    <p:extLst>
      <p:ext uri="{BB962C8B-B14F-4D97-AF65-F5344CB8AC3E}">
        <p14:creationId xmlns:p14="http://schemas.microsoft.com/office/powerpoint/2010/main" val="168270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lumMod val="60000"/>
                    <a:lumOff val="40000"/>
                  </a:schemeClr>
                </a:solidFill>
              </a:rPr>
              <a:t>Perioperative Bridging Regimens</a:t>
            </a:r>
            <a:endParaRPr lang="en-CA"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a:buSzPct val="150000"/>
            </a:pPr>
            <a:r>
              <a:rPr lang="en-CA" sz="3200" dirty="0" smtClean="0"/>
              <a:t>Standard Therapy </a:t>
            </a:r>
            <a:r>
              <a:rPr lang="en-CA" sz="3200" dirty="0"/>
              <a:t>Regimen:</a:t>
            </a:r>
          </a:p>
          <a:p>
            <a:pPr lvl="1">
              <a:buSzPct val="150000"/>
            </a:pPr>
            <a:r>
              <a:rPr lang="en-CA" sz="2800" dirty="0"/>
              <a:t>Stop warfarin 5 days before an elective procedure to allow its anticoagulant effect to wane</a:t>
            </a:r>
          </a:p>
          <a:p>
            <a:pPr lvl="1">
              <a:buSzPct val="150000"/>
            </a:pPr>
            <a:r>
              <a:rPr lang="en-CA" sz="2800" dirty="0"/>
              <a:t>Resume after the procedure, when hemostasis is secured </a:t>
            </a:r>
          </a:p>
          <a:p>
            <a:pPr lvl="1">
              <a:buSzPct val="150000"/>
            </a:pPr>
            <a:r>
              <a:rPr lang="en-CA" sz="2800" dirty="0"/>
              <a:t>5 to 10 days of treatment required to attain therapeutic levels</a:t>
            </a:r>
          </a:p>
          <a:p>
            <a:endParaRPr lang="en-CA"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520" y="6381328"/>
            <a:ext cx="2808312" cy="276999"/>
          </a:xfrm>
          <a:prstGeom prst="rect">
            <a:avLst/>
          </a:prstGeom>
          <a:noFill/>
        </p:spPr>
        <p:txBody>
          <a:bodyPr wrap="square" rtlCol="0">
            <a:spAutoFit/>
          </a:bodyPr>
          <a:lstStyle/>
          <a:p>
            <a:r>
              <a:rPr lang="en-CA" sz="1200" dirty="0" smtClean="0"/>
              <a:t>Thrombosis Canada 2015  </a:t>
            </a:r>
            <a:endParaRPr lang="en-CA" sz="1200" dirty="0"/>
          </a:p>
        </p:txBody>
      </p:sp>
    </p:spTree>
    <p:extLst>
      <p:ext uri="{BB962C8B-B14F-4D97-AF65-F5344CB8AC3E}">
        <p14:creationId xmlns:p14="http://schemas.microsoft.com/office/powerpoint/2010/main" val="46043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tx2">
                    <a:lumMod val="60000"/>
                    <a:lumOff val="40000"/>
                  </a:schemeClr>
                </a:solidFill>
              </a:rPr>
              <a:t>Perioperative Bridging Regimens</a:t>
            </a:r>
            <a:endParaRPr lang="en-CA" dirty="0"/>
          </a:p>
        </p:txBody>
      </p:sp>
      <p:sp>
        <p:nvSpPr>
          <p:cNvPr id="3" name="Content Placeholder 2"/>
          <p:cNvSpPr>
            <a:spLocks noGrp="1"/>
          </p:cNvSpPr>
          <p:nvPr>
            <p:ph idx="1"/>
          </p:nvPr>
        </p:nvSpPr>
        <p:spPr/>
        <p:txBody>
          <a:bodyPr/>
          <a:lstStyle/>
          <a:p>
            <a:pPr>
              <a:buSzPct val="150000"/>
            </a:pPr>
            <a:r>
              <a:rPr lang="en-CA" sz="3200" dirty="0"/>
              <a:t>Optional Bridging Therapy Regimen:</a:t>
            </a:r>
          </a:p>
          <a:p>
            <a:pPr lvl="1">
              <a:buSzPct val="150000"/>
            </a:pPr>
            <a:r>
              <a:rPr lang="en-CA" sz="2800" dirty="0"/>
              <a:t>Begin a low-molecular weight heparin 3 days before the procedure </a:t>
            </a:r>
          </a:p>
          <a:p>
            <a:pPr lvl="1">
              <a:buSzPct val="150000"/>
            </a:pPr>
            <a:r>
              <a:rPr lang="en-CA" sz="2800" dirty="0"/>
              <a:t>Stop 12-24 hours before surgery to allow anticoagulant effect to wane</a:t>
            </a:r>
          </a:p>
          <a:p>
            <a:pPr lvl="1">
              <a:buSzPct val="150000"/>
            </a:pPr>
            <a:r>
              <a:rPr lang="en-CA" sz="2800" dirty="0"/>
              <a:t>Resume after the procedure, when hemostasis is secured</a:t>
            </a:r>
          </a:p>
          <a:p>
            <a:pPr lvl="1">
              <a:buSzPct val="150000"/>
            </a:pPr>
            <a:r>
              <a:rPr lang="en-CA" sz="2800" dirty="0"/>
              <a:t>Continue until warfarin reaches therapeutic levels  </a:t>
            </a:r>
          </a:p>
          <a:p>
            <a:endParaRPr lang="en-CA"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520" y="6381328"/>
            <a:ext cx="2808312" cy="276999"/>
          </a:xfrm>
          <a:prstGeom prst="rect">
            <a:avLst/>
          </a:prstGeom>
          <a:noFill/>
        </p:spPr>
        <p:txBody>
          <a:bodyPr wrap="square" rtlCol="0">
            <a:spAutoFit/>
          </a:bodyPr>
          <a:lstStyle/>
          <a:p>
            <a:r>
              <a:rPr lang="en-CA" sz="1200" dirty="0" smtClean="0"/>
              <a:t>Thrombosis Canada 2015  </a:t>
            </a:r>
            <a:endParaRPr lang="en-CA" sz="1200" dirty="0"/>
          </a:p>
        </p:txBody>
      </p:sp>
    </p:spTree>
    <p:extLst>
      <p:ext uri="{BB962C8B-B14F-4D97-AF65-F5344CB8AC3E}">
        <p14:creationId xmlns:p14="http://schemas.microsoft.com/office/powerpoint/2010/main" val="150645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lumMod val="60000"/>
                    <a:lumOff val="40000"/>
                  </a:schemeClr>
                </a:solidFill>
              </a:rPr>
              <a:t>Bridging Debate </a:t>
            </a:r>
            <a:endParaRPr lang="en-CA" dirty="0">
              <a:solidFill>
                <a:schemeClr val="tx2">
                  <a:lumMod val="60000"/>
                  <a:lumOff val="40000"/>
                </a:schemeClr>
              </a:solidFill>
            </a:endParaRPr>
          </a:p>
        </p:txBody>
      </p:sp>
      <p:sp>
        <p:nvSpPr>
          <p:cNvPr id="3" name="Content Placeholder 2"/>
          <p:cNvSpPr>
            <a:spLocks noGrp="1"/>
          </p:cNvSpPr>
          <p:nvPr>
            <p:ph idx="1"/>
          </p:nvPr>
        </p:nvSpPr>
        <p:spPr>
          <a:xfrm>
            <a:off x="395536" y="1626096"/>
            <a:ext cx="7620000" cy="4800600"/>
          </a:xfrm>
        </p:spPr>
        <p:txBody>
          <a:bodyPr>
            <a:normAutofit/>
          </a:bodyPr>
          <a:lstStyle/>
          <a:p>
            <a:pPr>
              <a:buSzPct val="150000"/>
            </a:pPr>
            <a:r>
              <a:rPr lang="en-CA" sz="3200" dirty="0" smtClean="0"/>
              <a:t>Concerns </a:t>
            </a:r>
            <a:r>
              <a:rPr lang="en-CA" sz="3200" dirty="0"/>
              <a:t>over </a:t>
            </a:r>
            <a:r>
              <a:rPr lang="en-CA" sz="3200" dirty="0" err="1"/>
              <a:t>periprocedural</a:t>
            </a:r>
            <a:r>
              <a:rPr lang="en-CA" sz="3200" dirty="0"/>
              <a:t> bleeding complications </a:t>
            </a:r>
          </a:p>
          <a:p>
            <a:pPr lvl="1">
              <a:buSzPct val="150000"/>
            </a:pPr>
            <a:r>
              <a:rPr lang="en-CA" sz="2800" dirty="0"/>
              <a:t>Significantly higher in patients that use bridging </a:t>
            </a:r>
            <a:r>
              <a:rPr lang="en-CA" sz="2800" dirty="0" smtClean="0"/>
              <a:t>therapy</a:t>
            </a:r>
            <a:endParaRPr lang="en-CA" sz="2800" dirty="0"/>
          </a:p>
          <a:p>
            <a:pPr lvl="1">
              <a:buSzPct val="150000"/>
            </a:pPr>
            <a:r>
              <a:rPr lang="en-CA" sz="2800" dirty="0"/>
              <a:t>Risk </a:t>
            </a:r>
            <a:r>
              <a:rPr lang="en-CA" sz="2800" dirty="0" smtClean="0"/>
              <a:t>stratification difficult </a:t>
            </a:r>
            <a:endParaRPr lang="en-CA" sz="2800" dirty="0"/>
          </a:p>
          <a:p>
            <a:pPr>
              <a:buSzPct val="150000"/>
            </a:pPr>
            <a:r>
              <a:rPr lang="en-US" sz="3200" dirty="0"/>
              <a:t>Traditional </a:t>
            </a:r>
            <a:r>
              <a:rPr lang="en-US" sz="3200" dirty="0" smtClean="0"/>
              <a:t>guidelines vs. recent evidence</a:t>
            </a:r>
            <a:endParaRPr lang="en-CA" sz="32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512" y="6453336"/>
            <a:ext cx="3168352" cy="276999"/>
          </a:xfrm>
          <a:prstGeom prst="rect">
            <a:avLst/>
          </a:prstGeom>
          <a:noFill/>
        </p:spPr>
        <p:txBody>
          <a:bodyPr wrap="square" rtlCol="0">
            <a:spAutoFit/>
          </a:bodyPr>
          <a:lstStyle/>
          <a:p>
            <a:r>
              <a:rPr lang="en-CA" sz="1200" dirty="0" smtClean="0"/>
              <a:t>N </a:t>
            </a:r>
            <a:r>
              <a:rPr lang="en-CA" sz="1200" dirty="0" err="1"/>
              <a:t>Engl</a:t>
            </a:r>
            <a:r>
              <a:rPr lang="en-CA" sz="1200" dirty="0"/>
              <a:t> J Med. 2015 </a:t>
            </a:r>
          </a:p>
        </p:txBody>
      </p:sp>
    </p:spTree>
    <p:extLst>
      <p:ext uri="{BB962C8B-B14F-4D97-AF65-F5344CB8AC3E}">
        <p14:creationId xmlns:p14="http://schemas.microsoft.com/office/powerpoint/2010/main" val="325545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lumMod val="60000"/>
                    <a:lumOff val="40000"/>
                  </a:schemeClr>
                </a:solidFill>
              </a:rPr>
              <a:t>Patient Case</a:t>
            </a:r>
            <a:endParaRPr lang="en-CA" dirty="0">
              <a:solidFill>
                <a:schemeClr val="tx2">
                  <a:lumMod val="60000"/>
                  <a:lumOff val="40000"/>
                </a:schemeClr>
              </a:solidFill>
            </a:endParaRPr>
          </a:p>
        </p:txBody>
      </p:sp>
      <p:sp>
        <p:nvSpPr>
          <p:cNvPr id="3" name="Content Placeholder 2"/>
          <p:cNvSpPr>
            <a:spLocks noGrp="1"/>
          </p:cNvSpPr>
          <p:nvPr>
            <p:ph idx="1"/>
          </p:nvPr>
        </p:nvSpPr>
        <p:spPr>
          <a:xfrm>
            <a:off x="545837" y="1320377"/>
            <a:ext cx="7620000" cy="4800600"/>
          </a:xfrm>
        </p:spPr>
        <p:txBody>
          <a:bodyPr>
            <a:normAutofit/>
          </a:bodyPr>
          <a:lstStyle/>
          <a:p>
            <a:pPr>
              <a:buSzPct val="150000"/>
            </a:pPr>
            <a:r>
              <a:rPr lang="en-CA" sz="2800" dirty="0"/>
              <a:t>MR is a 76 year old female with </a:t>
            </a:r>
            <a:r>
              <a:rPr lang="en-CA" sz="2800" dirty="0" smtClean="0"/>
              <a:t>history </a:t>
            </a:r>
            <a:r>
              <a:rPr lang="en-CA" sz="2800" dirty="0"/>
              <a:t>of </a:t>
            </a:r>
            <a:r>
              <a:rPr lang="en-CA" sz="2800" dirty="0" smtClean="0"/>
              <a:t>AF on </a:t>
            </a:r>
            <a:r>
              <a:rPr lang="en-US" sz="2800" dirty="0"/>
              <a:t>c</a:t>
            </a:r>
            <a:r>
              <a:rPr lang="en-US" sz="2800" dirty="0" smtClean="0"/>
              <a:t>hronic </a:t>
            </a:r>
            <a:r>
              <a:rPr lang="en-US" sz="2800" dirty="0"/>
              <a:t>warfarin </a:t>
            </a:r>
            <a:r>
              <a:rPr lang="en-US" sz="2800" dirty="0" smtClean="0"/>
              <a:t>therapy </a:t>
            </a:r>
          </a:p>
          <a:p>
            <a:pPr>
              <a:buSzPct val="150000"/>
            </a:pPr>
            <a:r>
              <a:rPr lang="en-CA" sz="2800" dirty="0" smtClean="0"/>
              <a:t>Stable on the same warfarin dose for the past 8 months </a:t>
            </a:r>
          </a:p>
          <a:p>
            <a:pPr>
              <a:buSzPct val="150000"/>
            </a:pPr>
            <a:r>
              <a:rPr lang="en-US" sz="2800" dirty="0" smtClean="0"/>
              <a:t>No </a:t>
            </a:r>
            <a:r>
              <a:rPr lang="en-US" sz="2800" dirty="0"/>
              <a:t>history of bleeding or thrombotic complications </a:t>
            </a:r>
            <a:endParaRPr lang="en-CA" sz="2800" dirty="0"/>
          </a:p>
          <a:p>
            <a:pPr>
              <a:buSzPct val="150000"/>
            </a:pPr>
            <a:r>
              <a:rPr lang="en-CA" sz="2800" dirty="0"/>
              <a:t>Other comorbidities </a:t>
            </a:r>
            <a:r>
              <a:rPr lang="en-CA" sz="2800" dirty="0" smtClean="0"/>
              <a:t>include: </a:t>
            </a:r>
            <a:r>
              <a:rPr lang="en-US" sz="2800" dirty="0" smtClean="0"/>
              <a:t>congestive </a:t>
            </a:r>
            <a:r>
              <a:rPr lang="en-US" sz="2800" dirty="0"/>
              <a:t>heart failure (EF 30%),</a:t>
            </a:r>
            <a:r>
              <a:rPr lang="en-CA" sz="2800" dirty="0"/>
              <a:t> hypertension, hypothyroidism, osteoarthritis and type II diabetes </a:t>
            </a:r>
          </a:p>
          <a:p>
            <a:pPr>
              <a:buSzPct val="150000"/>
            </a:pPr>
            <a:r>
              <a:rPr lang="en-CA" sz="2800" dirty="0"/>
              <a:t>N</a:t>
            </a:r>
            <a:r>
              <a:rPr lang="en-CA" sz="2800" dirty="0" smtClean="0"/>
              <a:t>on-smoker </a:t>
            </a:r>
            <a:r>
              <a:rPr lang="en-CA" sz="2800" dirty="0"/>
              <a:t>and does not drink alcohol </a:t>
            </a:r>
          </a:p>
          <a:p>
            <a:endParaRPr lang="en-CA"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6832" y="8901608"/>
            <a:ext cx="3462669" cy="395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68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tx2">
                    <a:lumMod val="60000"/>
                    <a:lumOff val="40000"/>
                  </a:schemeClr>
                </a:solidFill>
              </a:rPr>
              <a:t>Patient Case</a:t>
            </a:r>
            <a:endParaRPr lang="en-CA" dirty="0"/>
          </a:p>
        </p:txBody>
      </p:sp>
      <p:sp>
        <p:nvSpPr>
          <p:cNvPr id="3" name="Content Placeholder 2"/>
          <p:cNvSpPr>
            <a:spLocks noGrp="1"/>
          </p:cNvSpPr>
          <p:nvPr>
            <p:ph idx="1"/>
          </p:nvPr>
        </p:nvSpPr>
        <p:spPr/>
        <p:txBody>
          <a:bodyPr>
            <a:normAutofit/>
          </a:bodyPr>
          <a:lstStyle/>
          <a:p>
            <a:pPr marL="0" indent="0">
              <a:buNone/>
            </a:pPr>
            <a:r>
              <a:rPr lang="en-CA" sz="3200" dirty="0" smtClean="0"/>
              <a:t>Current Medications:</a:t>
            </a:r>
          </a:p>
          <a:p>
            <a:pPr lvl="0"/>
            <a:r>
              <a:rPr lang="en-CA" sz="2800" dirty="0" err="1" smtClean="0"/>
              <a:t>Lisinopril</a:t>
            </a:r>
            <a:r>
              <a:rPr lang="en-CA" sz="2800" dirty="0" smtClean="0"/>
              <a:t> 10 mg once daily </a:t>
            </a:r>
          </a:p>
          <a:p>
            <a:pPr lvl="0"/>
            <a:r>
              <a:rPr lang="en-CA" sz="2800" dirty="0" err="1" smtClean="0"/>
              <a:t>Carvedilol</a:t>
            </a:r>
            <a:r>
              <a:rPr lang="en-CA" sz="2800" dirty="0" smtClean="0"/>
              <a:t> 25 mg twice daily </a:t>
            </a:r>
          </a:p>
          <a:p>
            <a:pPr lvl="0"/>
            <a:r>
              <a:rPr lang="en-CA" sz="2800" dirty="0" smtClean="0"/>
              <a:t>Furosemide 40 mg once daily </a:t>
            </a:r>
          </a:p>
          <a:p>
            <a:pPr lvl="0"/>
            <a:r>
              <a:rPr lang="en-CA" sz="2800" dirty="0" smtClean="0"/>
              <a:t>Warfarin 2 mg once daily </a:t>
            </a:r>
          </a:p>
          <a:p>
            <a:pPr lvl="0"/>
            <a:r>
              <a:rPr lang="en-CA" sz="2800" dirty="0" err="1" smtClean="0"/>
              <a:t>Levothyroxin</a:t>
            </a:r>
            <a:r>
              <a:rPr lang="en-CA" sz="2800" dirty="0" smtClean="0"/>
              <a:t> 50 mcg once daily </a:t>
            </a:r>
          </a:p>
          <a:p>
            <a:pPr lvl="0"/>
            <a:r>
              <a:rPr lang="en-CA" sz="2800" dirty="0" smtClean="0"/>
              <a:t>Alendronate 70mg once weekly on Sundays </a:t>
            </a:r>
          </a:p>
          <a:p>
            <a:pPr lvl="0"/>
            <a:r>
              <a:rPr lang="en-CA" sz="2800" dirty="0" smtClean="0"/>
              <a:t>Metformin 500 mg twice daily </a:t>
            </a:r>
          </a:p>
          <a:p>
            <a:endParaRPr lang="en-CA"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83954"/>
            <a:ext cx="2088232" cy="14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7">
      <a:dk1>
        <a:srgbClr val="4E5B6F"/>
      </a:dk1>
      <a:lt1>
        <a:sysClr val="window" lastClr="FFFFFF"/>
      </a:lt1>
      <a:dk2>
        <a:srgbClr val="4E5B6F"/>
      </a:dk2>
      <a:lt2>
        <a:srgbClr val="4E5B6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10693</TotalTime>
  <Words>3935</Words>
  <Application>Microsoft Office PowerPoint</Application>
  <PresentationFormat>On-screen Show (4:3)</PresentationFormat>
  <Paragraphs>357</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Adjacency</vt:lpstr>
      <vt:lpstr>Do we Cross that Bridge? Perioperative Bridging Anticoagulation in Patients with Atrial Fibrillation  Krista Doiron, BSc, BSs (Pharm) Bryanne MacNeil, BSc, BSc (Pharm)</vt:lpstr>
      <vt:lpstr>Learning Objectives </vt:lpstr>
      <vt:lpstr>A Glance at Atrial Fibrillation  </vt:lpstr>
      <vt:lpstr>Warfarin use in AF</vt:lpstr>
      <vt:lpstr>Perioperative Bridging Regimens</vt:lpstr>
      <vt:lpstr>Perioperative Bridging Regimens</vt:lpstr>
      <vt:lpstr>Bridging Debate </vt:lpstr>
      <vt:lpstr>Patient Case</vt:lpstr>
      <vt:lpstr>Patient Case</vt:lpstr>
      <vt:lpstr>Patient Case</vt:lpstr>
      <vt:lpstr>Risk Stratification </vt:lpstr>
      <vt:lpstr>Don’t cross that Bridge!</vt:lpstr>
      <vt:lpstr>BRIDGE Trial </vt:lpstr>
      <vt:lpstr>BRIDGE Trial </vt:lpstr>
      <vt:lpstr>BRIDGE Trial </vt:lpstr>
      <vt:lpstr>BRIDGE Trial </vt:lpstr>
      <vt:lpstr>PowerPoint Presentation</vt:lpstr>
      <vt:lpstr>PowerPoint Presentation</vt:lpstr>
      <vt:lpstr>PowerPoint Presentation</vt:lpstr>
      <vt:lpstr>BRIDGE Trial</vt:lpstr>
      <vt:lpstr>BRIDGE Trial</vt:lpstr>
      <vt:lpstr>Cross that Bridge!</vt:lpstr>
      <vt:lpstr>Current Guidelines </vt:lpstr>
      <vt:lpstr>Cross that Bridge!</vt:lpstr>
      <vt:lpstr>Douketis et al. 2004</vt:lpstr>
      <vt:lpstr>Douketis et al. 2004</vt:lpstr>
      <vt:lpstr>Douketis et al. 2004</vt:lpstr>
      <vt:lpstr>Douketis et al. 2004</vt:lpstr>
      <vt:lpstr>Clinician Update</vt:lpstr>
      <vt:lpstr>The Rebuttal</vt:lpstr>
      <vt:lpstr>Rebuttal #1</vt:lpstr>
      <vt:lpstr>Rebuttal # 2</vt:lpstr>
      <vt:lpstr>Pearls</vt:lpstr>
      <vt:lpstr>Patient Case  </vt:lpstr>
      <vt:lpstr>What would you do?</vt:lpstr>
      <vt:lpstr>Helpful Tools </vt:lpstr>
      <vt:lpstr>Learning Objectives </vt:lpstr>
      <vt:lpstr>QuestionS</vt:lpstr>
      <vt:lpstr>References</vt:lpstr>
    </vt:vector>
  </TitlesOfParts>
  <Company>FacilicorpNB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Anticoagulation- Do we cross that Bridge?  Krista Doiron, BSs, BSs (Pharm) Bryanne MacNeil, BSc, BSc (Pharm)</dc:title>
  <dc:creator>Doiron, Krista (Pharmacy) (HorizonNB)</dc:creator>
  <cp:lastModifiedBy>Johnston, Rochelle (Z1)(HorizonNB)</cp:lastModifiedBy>
  <cp:revision>92</cp:revision>
  <cp:lastPrinted>2015-11-06T20:05:37Z</cp:lastPrinted>
  <dcterms:created xsi:type="dcterms:W3CDTF">2015-10-18T15:23:01Z</dcterms:created>
  <dcterms:modified xsi:type="dcterms:W3CDTF">2015-11-23T16:12:46Z</dcterms:modified>
</cp:coreProperties>
</file>